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heme/themeOverride1.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58"/>
  </p:notesMasterIdLst>
  <p:handoutMasterIdLst>
    <p:handoutMasterId r:id="rId59"/>
  </p:handoutMasterIdLst>
  <p:sldIdLst>
    <p:sldId id="256" r:id="rId2"/>
    <p:sldId id="475" r:id="rId3"/>
    <p:sldId id="476" r:id="rId4"/>
    <p:sldId id="477" r:id="rId5"/>
    <p:sldId id="478" r:id="rId6"/>
    <p:sldId id="479" r:id="rId7"/>
    <p:sldId id="290" r:id="rId8"/>
    <p:sldId id="433" r:id="rId9"/>
    <p:sldId id="405" r:id="rId10"/>
    <p:sldId id="434" r:id="rId11"/>
    <p:sldId id="427" r:id="rId12"/>
    <p:sldId id="435" r:id="rId13"/>
    <p:sldId id="406" r:id="rId14"/>
    <p:sldId id="417" r:id="rId15"/>
    <p:sldId id="429" r:id="rId16"/>
    <p:sldId id="420" r:id="rId17"/>
    <p:sldId id="407" r:id="rId18"/>
    <p:sldId id="425" r:id="rId19"/>
    <p:sldId id="424" r:id="rId20"/>
    <p:sldId id="415" r:id="rId21"/>
    <p:sldId id="408" r:id="rId22"/>
    <p:sldId id="474" r:id="rId23"/>
    <p:sldId id="426" r:id="rId24"/>
    <p:sldId id="428" r:id="rId25"/>
    <p:sldId id="411" r:id="rId26"/>
    <p:sldId id="430" r:id="rId27"/>
    <p:sldId id="431" r:id="rId28"/>
    <p:sldId id="432" r:id="rId29"/>
    <p:sldId id="441" r:id="rId30"/>
    <p:sldId id="459" r:id="rId31"/>
    <p:sldId id="460" r:id="rId32"/>
    <p:sldId id="453" r:id="rId33"/>
    <p:sldId id="442" r:id="rId34"/>
    <p:sldId id="443" r:id="rId35"/>
    <p:sldId id="464" r:id="rId36"/>
    <p:sldId id="465" r:id="rId37"/>
    <p:sldId id="466" r:id="rId38"/>
    <p:sldId id="452" r:id="rId39"/>
    <p:sldId id="444" r:id="rId40"/>
    <p:sldId id="445" r:id="rId41"/>
    <p:sldId id="450" r:id="rId42"/>
    <p:sldId id="446" r:id="rId43"/>
    <p:sldId id="456" r:id="rId44"/>
    <p:sldId id="468" r:id="rId45"/>
    <p:sldId id="467" r:id="rId46"/>
    <p:sldId id="473" r:id="rId47"/>
    <p:sldId id="469" r:id="rId48"/>
    <p:sldId id="471" r:id="rId49"/>
    <p:sldId id="472" r:id="rId50"/>
    <p:sldId id="462" r:id="rId51"/>
    <p:sldId id="463" r:id="rId52"/>
    <p:sldId id="440" r:id="rId53"/>
    <p:sldId id="448" r:id="rId54"/>
    <p:sldId id="436" r:id="rId55"/>
    <p:sldId id="269" r:id="rId56"/>
    <p:sldId id="480" r:id="rId57"/>
  </p:sldIdLst>
  <p:sldSz cx="9144000" cy="6858000" type="screen4x3"/>
  <p:notesSz cx="7010400" cy="9296400"/>
  <p:defaultTextStyle>
    <a:defPPr>
      <a:defRPr lang="en-CA"/>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0033CC"/>
    <a:srgbClr val="F7FFFD"/>
    <a:srgbClr val="993366"/>
    <a:srgbClr val="0066CC"/>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83024" autoAdjust="0"/>
  </p:normalViewPr>
  <p:slideViewPr>
    <p:cSldViewPr>
      <p:cViewPr varScale="1">
        <p:scale>
          <a:sx n="95" d="100"/>
          <a:sy n="95" d="100"/>
        </p:scale>
        <p:origin x="193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796"/>
    </p:cViewPr>
  </p:sorterViewPr>
  <p:notesViewPr>
    <p:cSldViewPr>
      <p:cViewPr varScale="1">
        <p:scale>
          <a:sx n="51" d="100"/>
          <a:sy n="51" d="100"/>
        </p:scale>
        <p:origin x="2668" y="2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1"/>
            <a:ext cx="3038145" cy="464205"/>
          </a:xfrm>
          <a:prstGeom prst="rect">
            <a:avLst/>
          </a:prstGeom>
          <a:noFill/>
          <a:ln w="12700">
            <a:noFill/>
            <a:miter lim="800000"/>
            <a:headEnd type="none" w="sm" len="sm"/>
            <a:tailEnd type="none" w="sm" len="sm"/>
          </a:ln>
          <a:effectLst/>
        </p:spPr>
        <p:txBody>
          <a:bodyPr vert="horz" wrap="square" lIns="93160" tIns="46580" rIns="93160" bIns="46580" numCol="1" anchor="t" anchorCtr="0" compatLnSpc="1">
            <a:prstTxWarp prst="textNoShape">
              <a:avLst/>
            </a:prstTxWarp>
          </a:bodyPr>
          <a:lstStyle>
            <a:lvl1pPr defTabSz="932517" eaLnBrk="0" hangingPunct="0">
              <a:defRPr sz="1300">
                <a:latin typeface="Times New Roman" charset="0"/>
              </a:defRPr>
            </a:lvl1pPr>
          </a:lstStyle>
          <a:p>
            <a:pPr>
              <a:defRPr/>
            </a:pPr>
            <a:endParaRPr lang="en-CA" dirty="0"/>
          </a:p>
        </p:txBody>
      </p:sp>
      <p:sp>
        <p:nvSpPr>
          <p:cNvPr id="15363" name="Rectangle 3"/>
          <p:cNvSpPr>
            <a:spLocks noGrp="1" noChangeArrowheads="1"/>
          </p:cNvSpPr>
          <p:nvPr>
            <p:ph type="dt" sz="quarter" idx="1"/>
          </p:nvPr>
        </p:nvSpPr>
        <p:spPr bwMode="auto">
          <a:xfrm>
            <a:off x="3972257" y="1"/>
            <a:ext cx="3038144" cy="464205"/>
          </a:xfrm>
          <a:prstGeom prst="rect">
            <a:avLst/>
          </a:prstGeom>
          <a:noFill/>
          <a:ln w="12700">
            <a:noFill/>
            <a:miter lim="800000"/>
            <a:headEnd type="none" w="sm" len="sm"/>
            <a:tailEnd type="none" w="sm" len="sm"/>
          </a:ln>
          <a:effectLst/>
        </p:spPr>
        <p:txBody>
          <a:bodyPr vert="horz" wrap="square" lIns="93160" tIns="46580" rIns="93160" bIns="46580" numCol="1" anchor="t" anchorCtr="0" compatLnSpc="1">
            <a:prstTxWarp prst="textNoShape">
              <a:avLst/>
            </a:prstTxWarp>
          </a:bodyPr>
          <a:lstStyle>
            <a:lvl1pPr algn="r" defTabSz="932517" eaLnBrk="0" hangingPunct="0">
              <a:defRPr sz="1300">
                <a:latin typeface="Times New Roman" charset="0"/>
              </a:defRPr>
            </a:lvl1pPr>
          </a:lstStyle>
          <a:p>
            <a:pPr>
              <a:defRPr/>
            </a:pPr>
            <a:endParaRPr lang="en-CA" dirty="0"/>
          </a:p>
        </p:txBody>
      </p:sp>
      <p:sp>
        <p:nvSpPr>
          <p:cNvPr id="15364" name="Rectangle 4"/>
          <p:cNvSpPr>
            <a:spLocks noGrp="1" noChangeArrowheads="1"/>
          </p:cNvSpPr>
          <p:nvPr>
            <p:ph type="ftr" sz="quarter" idx="2"/>
          </p:nvPr>
        </p:nvSpPr>
        <p:spPr bwMode="auto">
          <a:xfrm>
            <a:off x="0" y="8832195"/>
            <a:ext cx="3038145" cy="464205"/>
          </a:xfrm>
          <a:prstGeom prst="rect">
            <a:avLst/>
          </a:prstGeom>
          <a:noFill/>
          <a:ln w="12700">
            <a:noFill/>
            <a:miter lim="800000"/>
            <a:headEnd type="none" w="sm" len="sm"/>
            <a:tailEnd type="none" w="sm" len="sm"/>
          </a:ln>
          <a:effectLst/>
        </p:spPr>
        <p:txBody>
          <a:bodyPr vert="horz" wrap="square" lIns="93160" tIns="46580" rIns="93160" bIns="46580" numCol="1" anchor="b" anchorCtr="0" compatLnSpc="1">
            <a:prstTxWarp prst="textNoShape">
              <a:avLst/>
            </a:prstTxWarp>
          </a:bodyPr>
          <a:lstStyle>
            <a:lvl1pPr defTabSz="932517" eaLnBrk="0" hangingPunct="0">
              <a:defRPr sz="1300">
                <a:latin typeface="Times New Roman" charset="0"/>
              </a:defRPr>
            </a:lvl1pPr>
          </a:lstStyle>
          <a:p>
            <a:pPr>
              <a:defRPr/>
            </a:pPr>
            <a:r>
              <a:rPr lang="en-CA" dirty="0"/>
              <a:t>LGBTQ2+ Seniors Aging OUT</a:t>
            </a:r>
          </a:p>
        </p:txBody>
      </p:sp>
      <p:sp>
        <p:nvSpPr>
          <p:cNvPr id="15365" name="Rectangle 5"/>
          <p:cNvSpPr>
            <a:spLocks noGrp="1" noChangeArrowheads="1"/>
          </p:cNvSpPr>
          <p:nvPr>
            <p:ph type="sldNum" sz="quarter" idx="3"/>
          </p:nvPr>
        </p:nvSpPr>
        <p:spPr bwMode="auto">
          <a:xfrm>
            <a:off x="3972257" y="8832195"/>
            <a:ext cx="3038144" cy="464205"/>
          </a:xfrm>
          <a:prstGeom prst="rect">
            <a:avLst/>
          </a:prstGeom>
          <a:noFill/>
          <a:ln w="12700">
            <a:noFill/>
            <a:miter lim="800000"/>
            <a:headEnd type="none" w="sm" len="sm"/>
            <a:tailEnd type="none" w="sm" len="sm"/>
          </a:ln>
          <a:effectLst/>
        </p:spPr>
        <p:txBody>
          <a:bodyPr vert="horz" wrap="square" lIns="93160" tIns="46580" rIns="93160" bIns="46580" numCol="1" anchor="b" anchorCtr="0" compatLnSpc="1">
            <a:prstTxWarp prst="textNoShape">
              <a:avLst/>
            </a:prstTxWarp>
          </a:bodyPr>
          <a:lstStyle>
            <a:lvl1pPr algn="r" defTabSz="932517" eaLnBrk="0" hangingPunct="0">
              <a:defRPr sz="1300">
                <a:latin typeface="Times New Roman" charset="0"/>
              </a:defRPr>
            </a:lvl1pPr>
          </a:lstStyle>
          <a:p>
            <a:pPr>
              <a:defRPr/>
            </a:pPr>
            <a:fld id="{6DA5796F-7DCE-47A7-AEA9-411E0016E8E8}" type="slidenum">
              <a:rPr lang="en-CA"/>
              <a:pPr>
                <a:defRPr/>
              </a:pPr>
              <a:t>‹#›</a:t>
            </a:fld>
            <a:endParaRPr lang="en-CA" dirty="0"/>
          </a:p>
        </p:txBody>
      </p:sp>
    </p:spTree>
    <p:extLst>
      <p:ext uri="{BB962C8B-B14F-4D97-AF65-F5344CB8AC3E}">
        <p14:creationId xmlns:p14="http://schemas.microsoft.com/office/powerpoint/2010/main" val="2294185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1"/>
            <a:ext cx="3038145" cy="464205"/>
          </a:xfrm>
          <a:prstGeom prst="rect">
            <a:avLst/>
          </a:prstGeom>
          <a:noFill/>
          <a:ln w="12700">
            <a:noFill/>
            <a:miter lim="800000"/>
            <a:headEnd type="none" w="sm" len="sm"/>
            <a:tailEnd type="none" w="sm" len="sm"/>
          </a:ln>
          <a:effectLst/>
        </p:spPr>
        <p:txBody>
          <a:bodyPr vert="horz" wrap="square" lIns="93160" tIns="46580" rIns="93160" bIns="46580" numCol="1" anchor="t" anchorCtr="0" compatLnSpc="1">
            <a:prstTxWarp prst="textNoShape">
              <a:avLst/>
            </a:prstTxWarp>
          </a:bodyPr>
          <a:lstStyle>
            <a:lvl1pPr defTabSz="932517" eaLnBrk="0" hangingPunct="0">
              <a:defRPr sz="1300">
                <a:latin typeface="Times New Roman" charset="0"/>
              </a:defRPr>
            </a:lvl1pPr>
          </a:lstStyle>
          <a:p>
            <a:pPr>
              <a:defRPr/>
            </a:pPr>
            <a:endParaRPr lang="en-CA" dirty="0"/>
          </a:p>
        </p:txBody>
      </p:sp>
      <p:sp>
        <p:nvSpPr>
          <p:cNvPr id="17411" name="Rectangle 3"/>
          <p:cNvSpPr>
            <a:spLocks noGrp="1" noChangeArrowheads="1"/>
          </p:cNvSpPr>
          <p:nvPr>
            <p:ph type="dt" idx="1"/>
          </p:nvPr>
        </p:nvSpPr>
        <p:spPr bwMode="auto">
          <a:xfrm>
            <a:off x="3972257" y="1"/>
            <a:ext cx="3038144" cy="464205"/>
          </a:xfrm>
          <a:prstGeom prst="rect">
            <a:avLst/>
          </a:prstGeom>
          <a:noFill/>
          <a:ln w="12700">
            <a:noFill/>
            <a:miter lim="800000"/>
            <a:headEnd type="none" w="sm" len="sm"/>
            <a:tailEnd type="none" w="sm" len="sm"/>
          </a:ln>
          <a:effectLst/>
        </p:spPr>
        <p:txBody>
          <a:bodyPr vert="horz" wrap="square" lIns="93160" tIns="46580" rIns="93160" bIns="46580" numCol="1" anchor="t" anchorCtr="0" compatLnSpc="1">
            <a:prstTxWarp prst="textNoShape">
              <a:avLst/>
            </a:prstTxWarp>
          </a:bodyPr>
          <a:lstStyle>
            <a:lvl1pPr algn="r" defTabSz="932517" eaLnBrk="0" hangingPunct="0">
              <a:defRPr sz="1300">
                <a:latin typeface="Times New Roman" charset="0"/>
              </a:defRPr>
            </a:lvl1pPr>
          </a:lstStyle>
          <a:p>
            <a:pPr>
              <a:defRPr/>
            </a:pPr>
            <a:endParaRPr lang="en-CA" dirty="0"/>
          </a:p>
        </p:txBody>
      </p:sp>
      <p:sp>
        <p:nvSpPr>
          <p:cNvPr id="39940" name="Rectangle 4"/>
          <p:cNvSpPr>
            <a:spLocks noGrp="1" noRot="1" noChangeAspect="1" noChangeArrowheads="1" noTextEdit="1"/>
          </p:cNvSpPr>
          <p:nvPr>
            <p:ph type="sldImg" idx="2"/>
          </p:nvPr>
        </p:nvSpPr>
        <p:spPr bwMode="auto">
          <a:xfrm>
            <a:off x="1182688"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934112" y="4416099"/>
            <a:ext cx="5142177" cy="4182457"/>
          </a:xfrm>
          <a:prstGeom prst="rect">
            <a:avLst/>
          </a:prstGeom>
          <a:noFill/>
          <a:ln w="12700">
            <a:noFill/>
            <a:miter lim="800000"/>
            <a:headEnd type="none" w="sm" len="sm"/>
            <a:tailEnd type="none" w="sm" len="sm"/>
          </a:ln>
          <a:effectLst/>
        </p:spPr>
        <p:txBody>
          <a:bodyPr vert="horz" wrap="square" lIns="93160" tIns="46580" rIns="93160" bIns="4658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17414" name="Rectangle 6"/>
          <p:cNvSpPr>
            <a:spLocks noGrp="1" noChangeArrowheads="1"/>
          </p:cNvSpPr>
          <p:nvPr>
            <p:ph type="ftr" sz="quarter" idx="4"/>
          </p:nvPr>
        </p:nvSpPr>
        <p:spPr bwMode="auto">
          <a:xfrm>
            <a:off x="0" y="8832195"/>
            <a:ext cx="3038145" cy="464205"/>
          </a:xfrm>
          <a:prstGeom prst="rect">
            <a:avLst/>
          </a:prstGeom>
          <a:noFill/>
          <a:ln w="12700">
            <a:noFill/>
            <a:miter lim="800000"/>
            <a:headEnd type="none" w="sm" len="sm"/>
            <a:tailEnd type="none" w="sm" len="sm"/>
          </a:ln>
          <a:effectLst/>
        </p:spPr>
        <p:txBody>
          <a:bodyPr vert="horz" wrap="square" lIns="93160" tIns="46580" rIns="93160" bIns="46580" numCol="1" anchor="b" anchorCtr="0" compatLnSpc="1">
            <a:prstTxWarp prst="textNoShape">
              <a:avLst/>
            </a:prstTxWarp>
          </a:bodyPr>
          <a:lstStyle>
            <a:lvl1pPr defTabSz="932517" eaLnBrk="0" hangingPunct="0">
              <a:defRPr sz="1300">
                <a:latin typeface="Times New Roman" charset="0"/>
              </a:defRPr>
            </a:lvl1pPr>
          </a:lstStyle>
          <a:p>
            <a:pPr>
              <a:defRPr/>
            </a:pPr>
            <a:endParaRPr lang="en-CA" dirty="0"/>
          </a:p>
        </p:txBody>
      </p:sp>
      <p:sp>
        <p:nvSpPr>
          <p:cNvPr id="17415" name="Rectangle 7"/>
          <p:cNvSpPr>
            <a:spLocks noGrp="1" noChangeArrowheads="1"/>
          </p:cNvSpPr>
          <p:nvPr>
            <p:ph type="sldNum" sz="quarter" idx="5"/>
          </p:nvPr>
        </p:nvSpPr>
        <p:spPr bwMode="auto">
          <a:xfrm>
            <a:off x="3972257" y="8832195"/>
            <a:ext cx="3038144" cy="464205"/>
          </a:xfrm>
          <a:prstGeom prst="rect">
            <a:avLst/>
          </a:prstGeom>
          <a:noFill/>
          <a:ln w="12700">
            <a:noFill/>
            <a:miter lim="800000"/>
            <a:headEnd type="none" w="sm" len="sm"/>
            <a:tailEnd type="none" w="sm" len="sm"/>
          </a:ln>
          <a:effectLst/>
        </p:spPr>
        <p:txBody>
          <a:bodyPr vert="horz" wrap="square" lIns="93160" tIns="46580" rIns="93160" bIns="46580" numCol="1" anchor="b" anchorCtr="0" compatLnSpc="1">
            <a:prstTxWarp prst="textNoShape">
              <a:avLst/>
            </a:prstTxWarp>
          </a:bodyPr>
          <a:lstStyle>
            <a:lvl1pPr algn="r" defTabSz="932517" eaLnBrk="0" hangingPunct="0">
              <a:defRPr sz="1300">
                <a:latin typeface="Times New Roman" charset="0"/>
              </a:defRPr>
            </a:lvl1pPr>
          </a:lstStyle>
          <a:p>
            <a:pPr>
              <a:defRPr/>
            </a:pPr>
            <a:fld id="{B1FA61AF-8272-45EE-8848-21791D981F0B}" type="slidenum">
              <a:rPr lang="en-CA"/>
              <a:pPr>
                <a:defRPr/>
              </a:pPr>
              <a:t>‹#›</a:t>
            </a:fld>
            <a:endParaRPr lang="en-CA" dirty="0"/>
          </a:p>
        </p:txBody>
      </p:sp>
    </p:spTree>
    <p:extLst>
      <p:ext uri="{BB962C8B-B14F-4D97-AF65-F5344CB8AC3E}">
        <p14:creationId xmlns:p14="http://schemas.microsoft.com/office/powerpoint/2010/main" val="14988357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dirty="0">
              <a:latin typeface="Times New Roman" pitchFamily="18" charset="0"/>
            </a:endParaRPr>
          </a:p>
        </p:txBody>
      </p:sp>
      <p:sp>
        <p:nvSpPr>
          <p:cNvPr id="4096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1887" eaLnBrk="0" hangingPunct="0">
              <a:defRPr sz="2300">
                <a:solidFill>
                  <a:schemeClr val="tx1"/>
                </a:solidFill>
                <a:latin typeface="Tahoma" pitchFamily="34" charset="0"/>
              </a:defRPr>
            </a:lvl1pPr>
            <a:lvl2pPr marL="716130" indent="-275434" defTabSz="931887" eaLnBrk="0" hangingPunct="0">
              <a:defRPr sz="2300">
                <a:solidFill>
                  <a:schemeClr val="tx1"/>
                </a:solidFill>
                <a:latin typeface="Tahoma" pitchFamily="34" charset="0"/>
              </a:defRPr>
            </a:lvl2pPr>
            <a:lvl3pPr marL="1101738" indent="-220348" defTabSz="931887" eaLnBrk="0" hangingPunct="0">
              <a:defRPr sz="2300">
                <a:solidFill>
                  <a:schemeClr val="tx1"/>
                </a:solidFill>
                <a:latin typeface="Tahoma" pitchFamily="34" charset="0"/>
              </a:defRPr>
            </a:lvl3pPr>
            <a:lvl4pPr marL="1542433" indent="-220348" defTabSz="931887" eaLnBrk="0" hangingPunct="0">
              <a:defRPr sz="2300">
                <a:solidFill>
                  <a:schemeClr val="tx1"/>
                </a:solidFill>
                <a:latin typeface="Tahoma" pitchFamily="34" charset="0"/>
              </a:defRPr>
            </a:lvl4pPr>
            <a:lvl5pPr marL="1983128" indent="-220348" defTabSz="931887" eaLnBrk="0" hangingPunct="0">
              <a:defRPr sz="2300">
                <a:solidFill>
                  <a:schemeClr val="tx1"/>
                </a:solidFill>
                <a:latin typeface="Tahoma" pitchFamily="34" charset="0"/>
              </a:defRPr>
            </a:lvl5pPr>
            <a:lvl6pPr marL="2423823" indent="-220348" defTabSz="931887" eaLnBrk="0" fontAlgn="base" hangingPunct="0">
              <a:spcBef>
                <a:spcPct val="0"/>
              </a:spcBef>
              <a:spcAft>
                <a:spcPct val="0"/>
              </a:spcAft>
              <a:defRPr sz="2300">
                <a:solidFill>
                  <a:schemeClr val="tx1"/>
                </a:solidFill>
                <a:latin typeface="Tahoma" pitchFamily="34" charset="0"/>
              </a:defRPr>
            </a:lvl6pPr>
            <a:lvl7pPr marL="2864518" indent="-220348" defTabSz="931887" eaLnBrk="0" fontAlgn="base" hangingPunct="0">
              <a:spcBef>
                <a:spcPct val="0"/>
              </a:spcBef>
              <a:spcAft>
                <a:spcPct val="0"/>
              </a:spcAft>
              <a:defRPr sz="2300">
                <a:solidFill>
                  <a:schemeClr val="tx1"/>
                </a:solidFill>
                <a:latin typeface="Tahoma" pitchFamily="34" charset="0"/>
              </a:defRPr>
            </a:lvl7pPr>
            <a:lvl8pPr marL="3305213" indent="-220348" defTabSz="931887" eaLnBrk="0" fontAlgn="base" hangingPunct="0">
              <a:spcBef>
                <a:spcPct val="0"/>
              </a:spcBef>
              <a:spcAft>
                <a:spcPct val="0"/>
              </a:spcAft>
              <a:defRPr sz="2300">
                <a:solidFill>
                  <a:schemeClr val="tx1"/>
                </a:solidFill>
                <a:latin typeface="Tahoma" pitchFamily="34" charset="0"/>
              </a:defRPr>
            </a:lvl8pPr>
            <a:lvl9pPr marL="3745908" indent="-220348" defTabSz="931887" eaLnBrk="0" fontAlgn="base" hangingPunct="0">
              <a:spcBef>
                <a:spcPct val="0"/>
              </a:spcBef>
              <a:spcAft>
                <a:spcPct val="0"/>
              </a:spcAft>
              <a:defRPr sz="2300">
                <a:solidFill>
                  <a:schemeClr val="tx1"/>
                </a:solidFill>
                <a:latin typeface="Tahoma" pitchFamily="34" charset="0"/>
              </a:defRPr>
            </a:lvl9pPr>
          </a:lstStyle>
          <a:p>
            <a:fld id="{D339AFE1-6E45-45A3-9094-A17837FDD1B8}" type="slidenum">
              <a:rPr lang="en-CA" sz="1300">
                <a:latin typeface="Times New Roman" pitchFamily="18" charset="0"/>
              </a:rPr>
              <a:pPr/>
              <a:t>1</a:t>
            </a:fld>
            <a:endParaRPr lang="en-CA" sz="1300" dirty="0">
              <a:latin typeface="Times New Roman" pitchFamily="18" charset="0"/>
            </a:endParaRPr>
          </a:p>
        </p:txBody>
      </p:sp>
    </p:spTree>
    <p:extLst>
      <p:ext uri="{BB962C8B-B14F-4D97-AF65-F5344CB8AC3E}">
        <p14:creationId xmlns:p14="http://schemas.microsoft.com/office/powerpoint/2010/main" val="4256143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Jane</a:t>
            </a:r>
          </a:p>
          <a:p>
            <a:endParaRPr lang="en-CA" dirty="0"/>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16</a:t>
            </a:fld>
            <a:endParaRPr lang="en-CA" dirty="0"/>
          </a:p>
        </p:txBody>
      </p:sp>
    </p:spTree>
    <p:extLst>
      <p:ext uri="{BB962C8B-B14F-4D97-AF65-F5344CB8AC3E}">
        <p14:creationId xmlns:p14="http://schemas.microsoft.com/office/powerpoint/2010/main" val="3952456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Nicole</a:t>
            </a:r>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17</a:t>
            </a:fld>
            <a:endParaRPr lang="en-CA" dirty="0"/>
          </a:p>
        </p:txBody>
      </p:sp>
    </p:spTree>
    <p:extLst>
      <p:ext uri="{BB962C8B-B14F-4D97-AF65-F5344CB8AC3E}">
        <p14:creationId xmlns:p14="http://schemas.microsoft.com/office/powerpoint/2010/main" val="2606727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Nicole</a:t>
            </a:r>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18</a:t>
            </a:fld>
            <a:endParaRPr lang="en-CA" dirty="0"/>
          </a:p>
        </p:txBody>
      </p:sp>
    </p:spTree>
    <p:extLst>
      <p:ext uri="{BB962C8B-B14F-4D97-AF65-F5344CB8AC3E}">
        <p14:creationId xmlns:p14="http://schemas.microsoft.com/office/powerpoint/2010/main" val="53348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Nicole</a:t>
            </a:r>
          </a:p>
          <a:p>
            <a:endParaRPr lang="en-CA" dirty="0"/>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19</a:t>
            </a:fld>
            <a:endParaRPr lang="en-CA" dirty="0"/>
          </a:p>
        </p:txBody>
      </p:sp>
    </p:spTree>
    <p:extLst>
      <p:ext uri="{BB962C8B-B14F-4D97-AF65-F5344CB8AC3E}">
        <p14:creationId xmlns:p14="http://schemas.microsoft.com/office/powerpoint/2010/main" val="2594032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Nicole</a:t>
            </a:r>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20</a:t>
            </a:fld>
            <a:endParaRPr lang="en-CA" dirty="0"/>
          </a:p>
        </p:txBody>
      </p:sp>
    </p:spTree>
    <p:extLst>
      <p:ext uri="{BB962C8B-B14F-4D97-AF65-F5344CB8AC3E}">
        <p14:creationId xmlns:p14="http://schemas.microsoft.com/office/powerpoint/2010/main" val="3270483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Jane</a:t>
            </a:r>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21</a:t>
            </a:fld>
            <a:endParaRPr lang="en-CA" dirty="0"/>
          </a:p>
        </p:txBody>
      </p:sp>
    </p:spTree>
    <p:extLst>
      <p:ext uri="{BB962C8B-B14F-4D97-AF65-F5344CB8AC3E}">
        <p14:creationId xmlns:p14="http://schemas.microsoft.com/office/powerpoint/2010/main" val="1629901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Jane</a:t>
            </a:r>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22</a:t>
            </a:fld>
            <a:endParaRPr lang="en-CA" dirty="0"/>
          </a:p>
        </p:txBody>
      </p:sp>
    </p:spTree>
    <p:extLst>
      <p:ext uri="{BB962C8B-B14F-4D97-AF65-F5344CB8AC3E}">
        <p14:creationId xmlns:p14="http://schemas.microsoft.com/office/powerpoint/2010/main" val="182551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Jane</a:t>
            </a:r>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23</a:t>
            </a:fld>
            <a:endParaRPr lang="en-CA" dirty="0"/>
          </a:p>
        </p:txBody>
      </p:sp>
    </p:spTree>
    <p:extLst>
      <p:ext uri="{BB962C8B-B14F-4D97-AF65-F5344CB8AC3E}">
        <p14:creationId xmlns:p14="http://schemas.microsoft.com/office/powerpoint/2010/main" val="2797218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a:t>
            </a:r>
            <a:r>
              <a:rPr lang="en-CA" baseline="0" dirty="0"/>
              <a:t> </a:t>
            </a:r>
            <a:r>
              <a:rPr lang="en-CA" baseline="0" dirty="0" err="1"/>
              <a:t>Activités</a:t>
            </a:r>
            <a:r>
              <a:rPr lang="en-CA" baseline="0" dirty="0"/>
              <a:t> pre-</a:t>
            </a:r>
            <a:r>
              <a:rPr lang="en-CA" baseline="0" dirty="0" err="1"/>
              <a:t>projet</a:t>
            </a:r>
            <a:br>
              <a:rPr lang="en-CA" baseline="0" dirty="0"/>
            </a:br>
            <a:r>
              <a:rPr lang="en-CA" baseline="0" dirty="0"/>
              <a:t>Discussions </a:t>
            </a:r>
            <a:r>
              <a:rPr lang="en-CA" baseline="0" dirty="0" err="1"/>
              <a:t>ouvertes</a:t>
            </a:r>
            <a:r>
              <a:rPr lang="en-CA" baseline="0" dirty="0"/>
              <a:t> avec </a:t>
            </a:r>
            <a:r>
              <a:rPr lang="en-CA" baseline="0" dirty="0" err="1"/>
              <a:t>membres</a:t>
            </a:r>
            <a:r>
              <a:rPr lang="en-CA" baseline="0" dirty="0"/>
              <a:t> de la </a:t>
            </a:r>
            <a:r>
              <a:rPr lang="en-CA" baseline="0" dirty="0" err="1"/>
              <a:t>communautés</a:t>
            </a:r>
            <a:r>
              <a:rPr lang="en-CA" baseline="0" dirty="0"/>
              <a:t> (entre 15 et 80+ </a:t>
            </a:r>
            <a:r>
              <a:rPr lang="en-CA" baseline="0" dirty="0" err="1"/>
              <a:t>ans</a:t>
            </a:r>
            <a:r>
              <a:rPr lang="en-CA" baseline="0" dirty="0"/>
              <a:t>) grâce aux </a:t>
            </a:r>
            <a:r>
              <a:rPr lang="en-CA" baseline="0" dirty="0" err="1"/>
              <a:t>réseaux</a:t>
            </a:r>
            <a:r>
              <a:rPr lang="en-CA" baseline="0" dirty="0"/>
              <a:t> de </a:t>
            </a:r>
            <a:r>
              <a:rPr lang="en-CA" baseline="0" dirty="0" err="1"/>
              <a:t>réponse</a:t>
            </a:r>
            <a:r>
              <a:rPr lang="en-CA" baseline="0" dirty="0"/>
              <a:t> </a:t>
            </a:r>
            <a:r>
              <a:rPr lang="en-CA" baseline="0" dirty="0" err="1"/>
              <a:t>communautaire</a:t>
            </a:r>
            <a:br>
              <a:rPr lang="en-CA" baseline="0" dirty="0"/>
            </a:br>
            <a:r>
              <a:rPr lang="en-CA" baseline="0" dirty="0"/>
              <a:t>Groupe de </a:t>
            </a:r>
            <a:r>
              <a:rPr lang="en-CA" baseline="0" dirty="0" err="1"/>
              <a:t>jeunes</a:t>
            </a:r>
            <a:r>
              <a:rPr lang="en-CA" baseline="0" dirty="0"/>
              <a:t> </a:t>
            </a:r>
            <a:r>
              <a:rPr lang="en-CA" baseline="0" dirty="0" err="1"/>
              <a:t>ont</a:t>
            </a:r>
            <a:r>
              <a:rPr lang="en-CA" baseline="0" dirty="0"/>
              <a:t> </a:t>
            </a:r>
            <a:r>
              <a:rPr lang="en-CA" baseline="0" dirty="0" err="1"/>
              <a:t>participé</a:t>
            </a:r>
            <a:r>
              <a:rPr lang="en-CA" baseline="0" dirty="0"/>
              <a:t> au Festival de Dance Infringing à Nanaimo avec Young and Queer: Here and Now.</a:t>
            </a:r>
            <a:br>
              <a:rPr lang="en-CA" baseline="0" dirty="0"/>
            </a:br>
            <a:r>
              <a:rPr lang="en-CA" baseline="0" dirty="0"/>
              <a:t>Une </a:t>
            </a:r>
            <a:r>
              <a:rPr lang="en-CA" baseline="0" dirty="0" err="1"/>
              <a:t>groupe</a:t>
            </a:r>
            <a:r>
              <a:rPr lang="en-CA" baseline="0" dirty="0"/>
              <a:t> </a:t>
            </a:r>
            <a:r>
              <a:rPr lang="en-CA" baseline="0" dirty="0" err="1"/>
              <a:t>d’ainés</a:t>
            </a:r>
            <a:r>
              <a:rPr lang="en-CA" baseline="0" dirty="0"/>
              <a:t> de </a:t>
            </a:r>
            <a:r>
              <a:rPr lang="en-CA" baseline="0" dirty="0" err="1"/>
              <a:t>Brechin</a:t>
            </a:r>
            <a:r>
              <a:rPr lang="en-CA" baseline="0" dirty="0"/>
              <a:t> United et de Crimson Coast Dance </a:t>
            </a:r>
            <a:r>
              <a:rPr lang="en-CA" baseline="0" dirty="0" err="1"/>
              <a:t>ont</a:t>
            </a:r>
            <a:r>
              <a:rPr lang="en-CA" baseline="0" dirty="0"/>
              <a:t> </a:t>
            </a:r>
            <a:r>
              <a:rPr lang="en-CA" baseline="0" dirty="0" err="1"/>
              <a:t>rejoint</a:t>
            </a:r>
            <a:r>
              <a:rPr lang="en-CA" baseline="0" dirty="0"/>
              <a:t> le dialogue</a:t>
            </a:r>
            <a:br>
              <a:rPr lang="en-CA" baseline="0" dirty="0"/>
            </a:br>
            <a:r>
              <a:rPr lang="en-CA" baseline="0" dirty="0"/>
              <a:t>Nous </a:t>
            </a:r>
            <a:r>
              <a:rPr lang="en-CA" baseline="0" dirty="0" err="1"/>
              <a:t>apprenons</a:t>
            </a:r>
            <a:r>
              <a:rPr lang="en-CA" baseline="0" dirty="0"/>
              <a:t> </a:t>
            </a:r>
            <a:r>
              <a:rPr lang="en-CA" baseline="0" dirty="0" err="1"/>
              <a:t>qu’une</a:t>
            </a:r>
            <a:r>
              <a:rPr lang="en-CA" baseline="0" dirty="0"/>
              <a:t> </a:t>
            </a:r>
            <a:r>
              <a:rPr lang="en-CA" baseline="0" dirty="0" err="1"/>
              <a:t>approche</a:t>
            </a:r>
            <a:r>
              <a:rPr lang="en-CA" baseline="0" dirty="0"/>
              <a:t> </a:t>
            </a:r>
            <a:r>
              <a:rPr lang="en-CA" baseline="0" dirty="0" err="1"/>
              <a:t>intergénérationnelle</a:t>
            </a:r>
            <a:r>
              <a:rPr lang="en-CA" baseline="0" dirty="0"/>
              <a:t> </a:t>
            </a:r>
            <a:r>
              <a:rPr lang="en-CA" baseline="0" dirty="0" err="1"/>
              <a:t>crée</a:t>
            </a:r>
            <a:r>
              <a:rPr lang="en-CA" baseline="0" dirty="0"/>
              <a:t> plus </a:t>
            </a:r>
            <a:r>
              <a:rPr lang="en-CA" baseline="0" dirty="0" err="1"/>
              <a:t>d’énergie</a:t>
            </a:r>
            <a:r>
              <a:rPr lang="en-CA" baseline="0" dirty="0"/>
              <a:t> et </a:t>
            </a:r>
            <a:r>
              <a:rPr lang="en-CA" baseline="0" dirty="0" err="1"/>
              <a:t>d’idées</a:t>
            </a:r>
            <a:r>
              <a:rPr lang="en-CA" baseline="0" dirty="0"/>
              <a:t>!</a:t>
            </a:r>
            <a:br>
              <a:rPr lang="en-CA" baseline="0" dirty="0"/>
            </a:br>
            <a:br>
              <a:rPr lang="en-CA" baseline="0" dirty="0"/>
            </a:br>
            <a:r>
              <a:rPr lang="en-CA" baseline="0" dirty="0"/>
              <a:t>2- Phase de </a:t>
            </a:r>
            <a:r>
              <a:rPr lang="en-CA" baseline="0" dirty="0" err="1"/>
              <a:t>découverte</a:t>
            </a:r>
            <a:br>
              <a:rPr lang="en-CA" baseline="0" dirty="0"/>
            </a:br>
            <a:r>
              <a:rPr lang="en-CA" baseline="0" dirty="0" err="1"/>
              <a:t>Actuellement</a:t>
            </a:r>
            <a:r>
              <a:rPr lang="en-CA" baseline="0" dirty="0"/>
              <a:t> et </a:t>
            </a:r>
            <a:r>
              <a:rPr lang="en-CA" baseline="0" dirty="0" err="1"/>
              <a:t>été</a:t>
            </a:r>
            <a:r>
              <a:rPr lang="en-CA" baseline="0" dirty="0"/>
              <a:t> 2017</a:t>
            </a:r>
            <a:br>
              <a:rPr lang="en-CA" baseline="0" dirty="0"/>
            </a:br>
            <a:r>
              <a:rPr lang="en-CA" baseline="0" dirty="0" err="1"/>
              <a:t>Rassembler</a:t>
            </a:r>
            <a:r>
              <a:rPr lang="en-CA" baseline="0" dirty="0"/>
              <a:t> des </a:t>
            </a:r>
            <a:r>
              <a:rPr lang="en-CA" baseline="0" dirty="0" err="1"/>
              <a:t>témoignages</a:t>
            </a:r>
            <a:r>
              <a:rPr lang="en-CA" baseline="0" dirty="0"/>
              <a:t> de la </a:t>
            </a:r>
            <a:r>
              <a:rPr lang="en-CA" baseline="0" dirty="0" err="1"/>
              <a:t>communauté</a:t>
            </a:r>
            <a:r>
              <a:rPr lang="en-CA" baseline="0" dirty="0"/>
              <a:t> LGBTQ2+ au </a:t>
            </a:r>
            <a:r>
              <a:rPr lang="en-CA" baseline="0" dirty="0" err="1"/>
              <a:t>sujet</a:t>
            </a:r>
            <a:r>
              <a:rPr lang="en-CA" baseline="0" dirty="0"/>
              <a:t> de </a:t>
            </a:r>
            <a:r>
              <a:rPr lang="en-CA" baseline="0" dirty="0" err="1"/>
              <a:t>l’experience</a:t>
            </a:r>
            <a:r>
              <a:rPr lang="en-CA" baseline="0" dirty="0"/>
              <a:t> de </a:t>
            </a:r>
            <a:r>
              <a:rPr lang="en-CA" baseline="0" dirty="0" err="1"/>
              <a:t>leurs</a:t>
            </a:r>
            <a:r>
              <a:rPr lang="en-CA" baseline="0" dirty="0"/>
              <a:t> </a:t>
            </a:r>
            <a:r>
              <a:rPr lang="en-CA" baseline="0" dirty="0" err="1"/>
              <a:t>ainés</a:t>
            </a:r>
            <a:r>
              <a:rPr lang="en-CA" baseline="0" dirty="0"/>
              <a:t> </a:t>
            </a:r>
            <a:r>
              <a:rPr lang="en-CA" baseline="0" dirty="0" err="1"/>
              <a:t>dans</a:t>
            </a:r>
            <a:r>
              <a:rPr lang="en-CA" baseline="0" dirty="0"/>
              <a:t> </a:t>
            </a:r>
            <a:r>
              <a:rPr lang="en-CA" baseline="0" dirty="0" err="1"/>
              <a:t>l’accès</a:t>
            </a:r>
            <a:r>
              <a:rPr lang="en-CA" baseline="0" dirty="0"/>
              <a:t> aux </a:t>
            </a:r>
            <a:r>
              <a:rPr lang="en-CA" baseline="0" dirty="0" err="1"/>
              <a:t>soins</a:t>
            </a:r>
            <a:r>
              <a:rPr lang="en-CA" baseline="0" dirty="0"/>
              <a:t> et services sur </a:t>
            </a:r>
            <a:r>
              <a:rPr lang="en-CA" baseline="0" dirty="0" err="1"/>
              <a:t>l’île</a:t>
            </a:r>
            <a:r>
              <a:rPr lang="en-CA" baseline="0" dirty="0"/>
              <a:t> de Vancouver</a:t>
            </a:r>
            <a:br>
              <a:rPr lang="en-CA" baseline="0" dirty="0"/>
            </a:br>
            <a:r>
              <a:rPr lang="en-CA" baseline="0" dirty="0" err="1"/>
              <a:t>Produire</a:t>
            </a:r>
            <a:r>
              <a:rPr lang="en-CA" baseline="0" dirty="0"/>
              <a:t> un plan, </a:t>
            </a:r>
            <a:r>
              <a:rPr lang="en-CA" baseline="0" dirty="0" err="1"/>
              <a:t>développer</a:t>
            </a:r>
            <a:r>
              <a:rPr lang="en-CA" baseline="0" dirty="0"/>
              <a:t> </a:t>
            </a:r>
            <a:r>
              <a:rPr lang="en-CA" baseline="0" dirty="0" err="1"/>
              <a:t>matériaux</a:t>
            </a:r>
            <a:r>
              <a:rPr lang="en-CA" baseline="0" dirty="0"/>
              <a:t> et programmes</a:t>
            </a:r>
          </a:p>
          <a:p>
            <a:br>
              <a:rPr lang="en-CA" baseline="0" dirty="0"/>
            </a:br>
            <a:r>
              <a:rPr lang="en-CA" baseline="0" dirty="0"/>
              <a:t>3- </a:t>
            </a:r>
            <a:r>
              <a:rPr lang="en-CA" baseline="0" dirty="0" err="1"/>
              <a:t>Implémentation</a:t>
            </a:r>
            <a:br>
              <a:rPr lang="en-CA" baseline="0" dirty="0"/>
            </a:br>
            <a:r>
              <a:rPr lang="en-CA" baseline="0" dirty="0" err="1"/>
              <a:t>Été</a:t>
            </a:r>
            <a:r>
              <a:rPr lang="en-CA" baseline="0" dirty="0"/>
              <a:t> 2017 et au </a:t>
            </a:r>
            <a:r>
              <a:rPr lang="en-CA" baseline="0" dirty="0" err="1"/>
              <a:t>delà</a:t>
            </a:r>
            <a:br>
              <a:rPr lang="en-CA" baseline="0" dirty="0"/>
            </a:br>
            <a:r>
              <a:rPr lang="en-CA" baseline="0" dirty="0" err="1"/>
              <a:t>Lancement</a:t>
            </a:r>
            <a:r>
              <a:rPr lang="en-CA" baseline="0" dirty="0"/>
              <a:t> des </a:t>
            </a:r>
            <a:r>
              <a:rPr lang="en-CA" baseline="0" dirty="0" err="1"/>
              <a:t>matériaux</a:t>
            </a:r>
            <a:r>
              <a:rPr lang="en-CA" baseline="0" dirty="0"/>
              <a:t> et programmes à travers les </a:t>
            </a:r>
            <a:r>
              <a:rPr lang="en-CA" baseline="0" dirty="0" err="1"/>
              <a:t>réseaux</a:t>
            </a:r>
            <a:r>
              <a:rPr lang="en-CA" baseline="0" dirty="0"/>
              <a:t> </a:t>
            </a:r>
            <a:r>
              <a:rPr lang="en-CA" baseline="0" dirty="0" err="1"/>
              <a:t>communautaires</a:t>
            </a:r>
            <a:r>
              <a:rPr lang="en-CA" baseline="0" dirty="0"/>
              <a:t> de </a:t>
            </a:r>
            <a:r>
              <a:rPr lang="en-CA" baseline="0" dirty="0" err="1"/>
              <a:t>l’île</a:t>
            </a:r>
            <a:br>
              <a:rPr lang="en-CA" baseline="0" dirty="0"/>
            </a:br>
            <a:r>
              <a:rPr lang="en-CA" baseline="0" dirty="0" err="1"/>
              <a:t>Rassemblement</a:t>
            </a:r>
            <a:r>
              <a:rPr lang="en-CA" baseline="0" dirty="0"/>
              <a:t> de </a:t>
            </a:r>
            <a:r>
              <a:rPr lang="en-CA" baseline="0" dirty="0" err="1"/>
              <a:t>commentaires</a:t>
            </a:r>
            <a:r>
              <a:rPr lang="en-CA" baseline="0" dirty="0"/>
              <a:t> et observations pour </a:t>
            </a:r>
            <a:r>
              <a:rPr lang="en-CA" baseline="0" dirty="0" err="1"/>
              <a:t>améliorer</a:t>
            </a:r>
            <a:r>
              <a:rPr lang="en-CA" baseline="0" dirty="0"/>
              <a:t> les </a:t>
            </a:r>
            <a:r>
              <a:rPr lang="en-CA" baseline="0" dirty="0" err="1"/>
              <a:t>matériaux</a:t>
            </a:r>
            <a:br>
              <a:rPr lang="en-CA" baseline="0" dirty="0"/>
            </a:br>
            <a:r>
              <a:rPr lang="en-CA" baseline="0" dirty="0" err="1"/>
              <a:t>Déterminer</a:t>
            </a:r>
            <a:r>
              <a:rPr lang="en-CA" baseline="0" dirty="0"/>
              <a:t> un plan durable</a:t>
            </a:r>
            <a:br>
              <a:rPr lang="en-CA" baseline="0" dirty="0"/>
            </a:br>
            <a:br>
              <a:rPr lang="en-CA" baseline="0" dirty="0"/>
            </a:br>
            <a:r>
              <a:rPr lang="en-CA" baseline="0" dirty="0"/>
              <a:t>Nous </a:t>
            </a:r>
            <a:r>
              <a:rPr lang="en-CA" baseline="0" dirty="0" err="1"/>
              <a:t>souhaitons</a:t>
            </a:r>
            <a:r>
              <a:rPr lang="en-CA" baseline="0" dirty="0"/>
              <a:t> </a:t>
            </a:r>
            <a:r>
              <a:rPr lang="en-CA" baseline="0" dirty="0" err="1"/>
              <a:t>connaitre</a:t>
            </a:r>
            <a:r>
              <a:rPr lang="en-CA" baseline="0" dirty="0"/>
              <a:t> </a:t>
            </a:r>
            <a:r>
              <a:rPr lang="en-CA" baseline="0" dirty="0" err="1"/>
              <a:t>votre</a:t>
            </a:r>
            <a:r>
              <a:rPr lang="en-CA" baseline="0" dirty="0"/>
              <a:t> </a:t>
            </a:r>
            <a:r>
              <a:rPr lang="en-CA" baseline="0" dirty="0" err="1"/>
              <a:t>avis</a:t>
            </a:r>
            <a:br>
              <a:rPr lang="en-CA" baseline="0" dirty="0"/>
            </a:br>
            <a:r>
              <a:rPr lang="en-CA" baseline="0" dirty="0"/>
              <a:t>Il </a:t>
            </a:r>
            <a:r>
              <a:rPr lang="en-CA" baseline="0" dirty="0" err="1"/>
              <a:t>existe</a:t>
            </a:r>
            <a:r>
              <a:rPr lang="en-CA" baseline="0" dirty="0"/>
              <a:t> </a:t>
            </a:r>
            <a:r>
              <a:rPr lang="en-CA" baseline="0" dirty="0" err="1"/>
              <a:t>peu</a:t>
            </a:r>
            <a:r>
              <a:rPr lang="en-CA" baseline="0" dirty="0"/>
              <a:t> de </a:t>
            </a:r>
            <a:r>
              <a:rPr lang="en-CA" baseline="0" dirty="0" err="1"/>
              <a:t>recherche</a:t>
            </a:r>
            <a:r>
              <a:rPr lang="en-CA" baseline="0" dirty="0"/>
              <a:t> au </a:t>
            </a:r>
            <a:r>
              <a:rPr lang="en-CA" baseline="0" dirty="0" err="1"/>
              <a:t>sujet</a:t>
            </a:r>
            <a:r>
              <a:rPr lang="en-CA" baseline="0" dirty="0"/>
              <a:t> de </a:t>
            </a:r>
            <a:r>
              <a:rPr lang="en-CA" baseline="0" dirty="0" err="1"/>
              <a:t>l’accès</a:t>
            </a:r>
            <a:r>
              <a:rPr lang="en-CA" baseline="0" dirty="0"/>
              <a:t> aux services pour la </a:t>
            </a:r>
            <a:r>
              <a:rPr lang="en-CA" baseline="0" dirty="0" err="1"/>
              <a:t>communauté</a:t>
            </a:r>
            <a:r>
              <a:rPr lang="en-CA" baseline="0" dirty="0"/>
              <a:t> LGBTQ2+</a:t>
            </a:r>
            <a:br>
              <a:rPr lang="en-CA" baseline="0" dirty="0"/>
            </a:br>
            <a:r>
              <a:rPr lang="en-CA" baseline="0" dirty="0"/>
              <a:t>La </a:t>
            </a:r>
            <a:r>
              <a:rPr lang="en-CA" baseline="0" dirty="0" err="1"/>
              <a:t>plupart</a:t>
            </a:r>
            <a:r>
              <a:rPr lang="en-CA" baseline="0" dirty="0"/>
              <a:t> des agencies ne </a:t>
            </a:r>
            <a:r>
              <a:rPr lang="en-CA" baseline="0" dirty="0" err="1"/>
              <a:t>collectent</a:t>
            </a:r>
            <a:r>
              <a:rPr lang="en-CA" baseline="0" dirty="0"/>
              <a:t> pas de </a:t>
            </a:r>
            <a:r>
              <a:rPr lang="en-CA" baseline="0" dirty="0" err="1"/>
              <a:t>données</a:t>
            </a:r>
            <a:r>
              <a:rPr lang="en-CA" baseline="0" dirty="0"/>
              <a:t> au </a:t>
            </a:r>
            <a:r>
              <a:rPr lang="en-CA" baseline="0" dirty="0" err="1"/>
              <a:t>sujet</a:t>
            </a:r>
            <a:r>
              <a:rPr lang="en-CA" baseline="0" dirty="0"/>
              <a:t> de </a:t>
            </a:r>
            <a:r>
              <a:rPr lang="en-CA" baseline="0" dirty="0" err="1"/>
              <a:t>l’orientation</a:t>
            </a:r>
            <a:r>
              <a:rPr lang="en-CA" baseline="0" dirty="0"/>
              <a:t> </a:t>
            </a:r>
            <a:r>
              <a:rPr lang="en-CA" baseline="0" dirty="0" err="1"/>
              <a:t>ou</a:t>
            </a:r>
            <a:r>
              <a:rPr lang="en-CA" baseline="0" dirty="0"/>
              <a:t> de </a:t>
            </a:r>
            <a:r>
              <a:rPr lang="en-CA" baseline="0" dirty="0" err="1"/>
              <a:t>l’identité</a:t>
            </a:r>
            <a:r>
              <a:rPr lang="en-CA" baseline="0" dirty="0"/>
              <a:t> </a:t>
            </a:r>
            <a:r>
              <a:rPr lang="en-CA" baseline="0" dirty="0" err="1"/>
              <a:t>sexuelle</a:t>
            </a:r>
            <a:r>
              <a:rPr lang="en-CA" baseline="0" dirty="0"/>
              <a:t> des </a:t>
            </a:r>
            <a:r>
              <a:rPr lang="en-CA" baseline="0" dirty="0" err="1"/>
              <a:t>ainés</a:t>
            </a:r>
            <a:br>
              <a:rPr lang="en-CA" baseline="0" dirty="0"/>
            </a:br>
            <a:r>
              <a:rPr lang="en-CA" baseline="0" dirty="0" err="1"/>
              <a:t>Peu</a:t>
            </a:r>
            <a:r>
              <a:rPr lang="en-CA" baseline="0" dirty="0"/>
              <a:t> de </a:t>
            </a:r>
            <a:r>
              <a:rPr lang="en-CA" baseline="0" dirty="0" err="1"/>
              <a:t>prestataires</a:t>
            </a:r>
            <a:r>
              <a:rPr lang="en-CA" baseline="0" dirty="0"/>
              <a:t> de services </a:t>
            </a:r>
            <a:r>
              <a:rPr lang="en-CA" baseline="0" dirty="0" err="1"/>
              <a:t>forment</a:t>
            </a:r>
            <a:r>
              <a:rPr lang="en-CA" baseline="0" dirty="0"/>
              <a:t> </a:t>
            </a:r>
            <a:r>
              <a:rPr lang="en-CA" baseline="0" dirty="0" err="1"/>
              <a:t>leurs</a:t>
            </a:r>
            <a:r>
              <a:rPr lang="en-CA" baseline="0" dirty="0"/>
              <a:t> </a:t>
            </a:r>
            <a:r>
              <a:rPr lang="en-CA" baseline="0" dirty="0" err="1"/>
              <a:t>équipes</a:t>
            </a:r>
            <a:r>
              <a:rPr lang="en-CA" baseline="0" dirty="0"/>
              <a:t> et </a:t>
            </a:r>
            <a:r>
              <a:rPr lang="en-CA" baseline="0" dirty="0" err="1"/>
              <a:t>bénévoles</a:t>
            </a:r>
            <a:r>
              <a:rPr lang="en-CA" baseline="0" dirty="0"/>
              <a:t> au </a:t>
            </a:r>
            <a:r>
              <a:rPr lang="en-CA" baseline="0" dirty="0" err="1"/>
              <a:t>sujet</a:t>
            </a:r>
            <a:r>
              <a:rPr lang="en-CA" baseline="0" dirty="0"/>
              <a:t> des </a:t>
            </a:r>
            <a:r>
              <a:rPr lang="en-CA" baseline="0" dirty="0" err="1"/>
              <a:t>besoins</a:t>
            </a:r>
            <a:r>
              <a:rPr lang="en-CA" baseline="0" dirty="0"/>
              <a:t> </a:t>
            </a:r>
            <a:r>
              <a:rPr lang="en-CA" baseline="0" dirty="0" err="1"/>
              <a:t>particuliers</a:t>
            </a:r>
            <a:r>
              <a:rPr lang="en-CA" baseline="0" dirty="0"/>
              <a:t> de </a:t>
            </a:r>
            <a:r>
              <a:rPr lang="en-CA" baseline="0" dirty="0" err="1"/>
              <a:t>cette</a:t>
            </a:r>
            <a:r>
              <a:rPr lang="en-CA" baseline="0" dirty="0"/>
              <a:t> population</a:t>
            </a:r>
            <a:br>
              <a:rPr lang="en-CA" baseline="0" dirty="0"/>
            </a:br>
            <a:r>
              <a:rPr lang="en-CA" baseline="0" dirty="0"/>
              <a:t>Si </a:t>
            </a:r>
            <a:r>
              <a:rPr lang="en-CA" baseline="0" dirty="0" err="1"/>
              <a:t>vous</a:t>
            </a:r>
            <a:r>
              <a:rPr lang="en-CA" baseline="0" dirty="0"/>
              <a:t> </a:t>
            </a:r>
            <a:r>
              <a:rPr lang="en-CA" baseline="0" dirty="0" err="1"/>
              <a:t>vous</a:t>
            </a:r>
            <a:r>
              <a:rPr lang="en-CA" baseline="0" dirty="0"/>
              <a:t> identifies </a:t>
            </a:r>
            <a:r>
              <a:rPr lang="en-CA" baseline="0" dirty="0" err="1"/>
              <a:t>comme</a:t>
            </a:r>
            <a:r>
              <a:rPr lang="en-CA" baseline="0" dirty="0"/>
              <a:t> appurtenant à la </a:t>
            </a:r>
            <a:r>
              <a:rPr lang="en-CA" baseline="0" dirty="0" err="1"/>
              <a:t>communauté</a:t>
            </a:r>
            <a:r>
              <a:rPr lang="en-CA" baseline="0" dirty="0"/>
              <a:t> LGBTQ2+, </a:t>
            </a:r>
            <a:r>
              <a:rPr lang="en-CA" baseline="0" dirty="0" err="1"/>
              <a:t>ou</a:t>
            </a:r>
            <a:r>
              <a:rPr lang="en-CA" baseline="0" dirty="0"/>
              <a:t> </a:t>
            </a:r>
            <a:r>
              <a:rPr lang="en-CA" baseline="0" dirty="0" err="1"/>
              <a:t>si</a:t>
            </a:r>
            <a:r>
              <a:rPr lang="en-CA" baseline="0" dirty="0"/>
              <a:t> </a:t>
            </a:r>
            <a:r>
              <a:rPr lang="en-CA" baseline="0" dirty="0" err="1"/>
              <a:t>vous</a:t>
            </a:r>
            <a:r>
              <a:rPr lang="en-CA" baseline="0" dirty="0"/>
              <a:t> </a:t>
            </a:r>
            <a:r>
              <a:rPr lang="en-CA" baseline="0" dirty="0" err="1"/>
              <a:t>êtes</a:t>
            </a:r>
            <a:r>
              <a:rPr lang="en-CA" baseline="0" dirty="0"/>
              <a:t> un member de la </a:t>
            </a:r>
            <a:r>
              <a:rPr lang="en-CA" baseline="0" dirty="0" err="1"/>
              <a:t>famille</a:t>
            </a:r>
            <a:r>
              <a:rPr lang="en-CA" baseline="0" dirty="0"/>
              <a:t> </a:t>
            </a:r>
            <a:r>
              <a:rPr lang="en-CA" baseline="0" dirty="0" err="1"/>
              <a:t>ou</a:t>
            </a:r>
            <a:r>
              <a:rPr lang="en-CA" baseline="0" dirty="0"/>
              <a:t> </a:t>
            </a:r>
            <a:r>
              <a:rPr lang="en-CA" baseline="0" dirty="0" err="1"/>
              <a:t>proche</a:t>
            </a:r>
            <a:r>
              <a:rPr lang="en-CA" baseline="0" dirty="0"/>
              <a:t> de </a:t>
            </a:r>
            <a:r>
              <a:rPr lang="en-CA" baseline="0" dirty="0" err="1"/>
              <a:t>quelqu’un</a:t>
            </a:r>
            <a:r>
              <a:rPr lang="en-CA" baseline="0" dirty="0"/>
              <a:t> qui </a:t>
            </a:r>
            <a:r>
              <a:rPr lang="en-CA" baseline="0" dirty="0" err="1"/>
              <a:t>s’identifie</a:t>
            </a:r>
            <a:r>
              <a:rPr lang="en-CA" baseline="0" dirty="0"/>
              <a:t>, </a:t>
            </a:r>
            <a:r>
              <a:rPr lang="en-CA" baseline="0" dirty="0" err="1"/>
              <a:t>vos</a:t>
            </a:r>
            <a:r>
              <a:rPr lang="en-CA" baseline="0" dirty="0"/>
              <a:t> </a:t>
            </a:r>
            <a:r>
              <a:rPr lang="en-CA" baseline="0" dirty="0" err="1"/>
              <a:t>témoignages</a:t>
            </a:r>
            <a:r>
              <a:rPr lang="en-CA" baseline="0" dirty="0"/>
              <a:t> </a:t>
            </a:r>
            <a:r>
              <a:rPr lang="en-CA" baseline="0" dirty="0" err="1"/>
              <a:t>nosu</a:t>
            </a:r>
            <a:r>
              <a:rPr lang="en-CA" baseline="0" dirty="0"/>
              <a:t> </a:t>
            </a:r>
            <a:r>
              <a:rPr lang="en-CA" baseline="0" dirty="0" err="1"/>
              <a:t>aideront</a:t>
            </a:r>
            <a:r>
              <a:rPr lang="en-CA" baseline="0" dirty="0"/>
              <a:t> à </a:t>
            </a:r>
            <a:r>
              <a:rPr lang="en-CA" baseline="0" dirty="0" err="1"/>
              <a:t>mieux</a:t>
            </a:r>
            <a:r>
              <a:rPr lang="en-CA" baseline="0" dirty="0"/>
              <a:t> </a:t>
            </a:r>
            <a:r>
              <a:rPr lang="en-CA" baseline="0" dirty="0" err="1"/>
              <a:t>comprendre</a:t>
            </a:r>
            <a:r>
              <a:rPr lang="en-CA" baseline="0" dirty="0"/>
              <a:t> la situation et </a:t>
            </a:r>
            <a:r>
              <a:rPr lang="en-CA" baseline="0" dirty="0" err="1"/>
              <a:t>l’environnement</a:t>
            </a:r>
            <a:r>
              <a:rPr lang="en-CA" baseline="0" dirty="0"/>
              <a:t> de santé pour la </a:t>
            </a:r>
            <a:r>
              <a:rPr lang="en-CA" baseline="0" dirty="0" err="1"/>
              <a:t>communauté</a:t>
            </a:r>
            <a:r>
              <a:rPr lang="en-CA" baseline="0" dirty="0"/>
              <a:t>.</a:t>
            </a:r>
            <a:br>
              <a:rPr lang="en-CA" baseline="0" dirty="0"/>
            </a:br>
            <a:r>
              <a:rPr lang="en-CA" baseline="0" dirty="0"/>
              <a:t>Nous </a:t>
            </a:r>
            <a:r>
              <a:rPr lang="en-CA" baseline="0" dirty="0" err="1"/>
              <a:t>prendrons</a:t>
            </a:r>
            <a:r>
              <a:rPr lang="en-CA" baseline="0" dirty="0"/>
              <a:t> </a:t>
            </a:r>
            <a:r>
              <a:rPr lang="en-CA" baseline="0" dirty="0" err="1"/>
              <a:t>toutes</a:t>
            </a:r>
            <a:r>
              <a:rPr lang="en-CA" baseline="0" dirty="0"/>
              <a:t> les </a:t>
            </a:r>
            <a:r>
              <a:rPr lang="en-CA" baseline="0" dirty="0" err="1"/>
              <a:t>mesures</a:t>
            </a:r>
            <a:r>
              <a:rPr lang="en-CA" baseline="0" dirty="0"/>
              <a:t> </a:t>
            </a:r>
            <a:r>
              <a:rPr lang="en-CA" baseline="0" dirty="0" err="1"/>
              <a:t>nécessaires</a:t>
            </a:r>
            <a:r>
              <a:rPr lang="en-CA" baseline="0" dirty="0"/>
              <a:t> pour </a:t>
            </a:r>
            <a:r>
              <a:rPr lang="en-CA" baseline="0" dirty="0" err="1"/>
              <a:t>garantir</a:t>
            </a:r>
            <a:r>
              <a:rPr lang="en-CA" baseline="0" dirty="0"/>
              <a:t> </a:t>
            </a:r>
            <a:r>
              <a:rPr lang="en-CA" baseline="0" dirty="0" err="1"/>
              <a:t>votre</a:t>
            </a:r>
            <a:r>
              <a:rPr lang="en-CA" baseline="0" dirty="0"/>
              <a:t> </a:t>
            </a:r>
            <a:r>
              <a:rPr lang="en-CA" baseline="0" dirty="0" err="1"/>
              <a:t>intimité</a:t>
            </a:r>
            <a:r>
              <a:rPr lang="en-CA" baseline="0" dirty="0"/>
              <a:t> et la </a:t>
            </a:r>
            <a:r>
              <a:rPr lang="en-CA" baseline="0" dirty="0" err="1"/>
              <a:t>confidentialité</a:t>
            </a:r>
            <a:r>
              <a:rPr lang="en-CA" baseline="0" dirty="0"/>
              <a:t> de </a:t>
            </a:r>
            <a:r>
              <a:rPr lang="en-CA" baseline="0" dirty="0" err="1"/>
              <a:t>vos</a:t>
            </a:r>
            <a:r>
              <a:rPr lang="en-CA" baseline="0" dirty="0"/>
              <a:t> </a:t>
            </a:r>
            <a:r>
              <a:rPr lang="en-CA" baseline="0" dirty="0" err="1"/>
              <a:t>témoignages</a:t>
            </a:r>
            <a:r>
              <a:rPr lang="en-CA" baseline="0" dirty="0"/>
              <a:t>. </a:t>
            </a:r>
            <a:r>
              <a:rPr lang="en-CA" baseline="0" dirty="0" err="1"/>
              <a:t>Contactez</a:t>
            </a:r>
            <a:r>
              <a:rPr lang="en-CA" baseline="0" dirty="0"/>
              <a:t> nous pour organiser </a:t>
            </a:r>
            <a:r>
              <a:rPr lang="en-CA" baseline="0" dirty="0" err="1"/>
              <a:t>une</a:t>
            </a:r>
            <a:r>
              <a:rPr lang="en-CA" baseline="0" dirty="0"/>
              <a:t> rencontre.</a:t>
            </a:r>
            <a:endParaRPr lang="en-CA" dirty="0"/>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24</a:t>
            </a:fld>
            <a:endParaRPr lang="en-CA" dirty="0"/>
          </a:p>
        </p:txBody>
      </p:sp>
    </p:spTree>
    <p:extLst>
      <p:ext uri="{BB962C8B-B14F-4D97-AF65-F5344CB8AC3E}">
        <p14:creationId xmlns:p14="http://schemas.microsoft.com/office/powerpoint/2010/main" val="2768210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LGBTQ2+</a:t>
            </a:r>
            <a:r>
              <a:rPr lang="en-CA" baseline="0" dirty="0"/>
              <a:t> = </a:t>
            </a:r>
            <a:r>
              <a:rPr lang="en-CA" baseline="0" dirty="0" err="1"/>
              <a:t>Lesbienne</a:t>
            </a:r>
            <a:r>
              <a:rPr lang="en-CA" baseline="0" dirty="0"/>
              <a:t>, </a:t>
            </a:r>
            <a:r>
              <a:rPr lang="en-CA" baseline="0" dirty="0" err="1"/>
              <a:t>Gai</a:t>
            </a:r>
            <a:r>
              <a:rPr lang="en-CA" baseline="0" dirty="0"/>
              <a:t>, </a:t>
            </a:r>
            <a:r>
              <a:rPr lang="en-CA" baseline="0" dirty="0" err="1"/>
              <a:t>Transexuel</a:t>
            </a:r>
            <a:r>
              <a:rPr lang="en-CA" baseline="0" dirty="0"/>
              <a:t>(le), Queer et 2esprits. Le + </a:t>
            </a:r>
            <a:r>
              <a:rPr lang="en-CA" baseline="0" dirty="0" err="1"/>
              <a:t>recouvre</a:t>
            </a:r>
            <a:r>
              <a:rPr lang="en-CA" baseline="0" dirty="0"/>
              <a:t> </a:t>
            </a:r>
            <a:r>
              <a:rPr lang="en-CA" baseline="0" dirty="0" err="1"/>
              <a:t>d’autres</a:t>
            </a:r>
            <a:r>
              <a:rPr lang="en-CA" baseline="0" dirty="0"/>
              <a:t> </a:t>
            </a:r>
            <a:r>
              <a:rPr lang="en-CA" baseline="0" dirty="0" err="1"/>
              <a:t>possibilités</a:t>
            </a:r>
            <a:r>
              <a:rPr lang="en-CA" baseline="0" dirty="0"/>
              <a:t>  tells que </a:t>
            </a:r>
            <a:r>
              <a:rPr lang="en-CA" baseline="0" dirty="0" err="1"/>
              <a:t>en</a:t>
            </a:r>
            <a:r>
              <a:rPr lang="en-CA" baseline="0" dirty="0"/>
              <a:t> </a:t>
            </a:r>
            <a:r>
              <a:rPr lang="en-CA" baseline="0" dirty="0" err="1"/>
              <a:t>questionnement</a:t>
            </a:r>
            <a:r>
              <a:rPr lang="en-CA" baseline="0" dirty="0"/>
              <a:t>, de genre </a:t>
            </a:r>
            <a:r>
              <a:rPr lang="en-CA" baseline="0" dirty="0" err="1"/>
              <a:t>fluide</a:t>
            </a:r>
            <a:r>
              <a:rPr lang="en-CA" baseline="0" dirty="0"/>
              <a:t>, </a:t>
            </a:r>
            <a:r>
              <a:rPr lang="en-CA" baseline="0" dirty="0" err="1"/>
              <a:t>asexuel</a:t>
            </a:r>
            <a:r>
              <a:rPr lang="en-CA" baseline="0" dirty="0"/>
              <a:t>, </a:t>
            </a:r>
            <a:r>
              <a:rPr lang="en-CA" baseline="0" dirty="0" err="1"/>
              <a:t>pansexuel</a:t>
            </a:r>
            <a:r>
              <a:rPr lang="en-CA" baseline="0" dirty="0"/>
              <a:t>. Nous </a:t>
            </a:r>
            <a:r>
              <a:rPr lang="en-CA" baseline="0" dirty="0" err="1"/>
              <a:t>incluons</a:t>
            </a:r>
            <a:r>
              <a:rPr lang="en-CA" baseline="0" dirty="0"/>
              <a:t> </a:t>
            </a:r>
            <a:r>
              <a:rPr lang="en-CA" baseline="0" dirty="0" err="1"/>
              <a:t>aussi</a:t>
            </a:r>
            <a:r>
              <a:rPr lang="en-CA" baseline="0" dirty="0"/>
              <a:t> les </a:t>
            </a:r>
            <a:r>
              <a:rPr lang="en-CA" baseline="0" dirty="0" err="1"/>
              <a:t>alliés</a:t>
            </a:r>
            <a:r>
              <a:rPr lang="en-CA" baseline="0" dirty="0"/>
              <a:t> et partisans de la </a:t>
            </a:r>
            <a:r>
              <a:rPr lang="en-CA" baseline="0" dirty="0" err="1"/>
              <a:t>communauté</a:t>
            </a:r>
            <a:r>
              <a:rPr lang="en-CA" baseline="0" dirty="0"/>
              <a:t>.</a:t>
            </a:r>
            <a:br>
              <a:rPr lang="en-CA" baseline="0" dirty="0"/>
            </a:br>
            <a:endParaRPr lang="en-CA" baseline="0" dirty="0"/>
          </a:p>
          <a:p>
            <a:r>
              <a:rPr lang="en-CA" baseline="0" dirty="0"/>
              <a:t>Les </a:t>
            </a:r>
            <a:r>
              <a:rPr lang="en-CA" baseline="0" dirty="0" err="1"/>
              <a:t>défis</a:t>
            </a:r>
            <a:r>
              <a:rPr lang="en-CA" baseline="0" dirty="0"/>
              <a:t> de la </a:t>
            </a:r>
            <a:r>
              <a:rPr lang="en-CA" baseline="0" dirty="0" err="1"/>
              <a:t>communauté</a:t>
            </a:r>
            <a:r>
              <a:rPr lang="en-CA" baseline="0" dirty="0"/>
              <a:t> LGBTQ2+</a:t>
            </a:r>
            <a:br>
              <a:rPr lang="en-CA" baseline="0" dirty="0"/>
            </a:br>
            <a:r>
              <a:rPr lang="en-CA" baseline="0" dirty="0"/>
              <a:t>Les </a:t>
            </a:r>
            <a:r>
              <a:rPr lang="en-CA" baseline="0" dirty="0" err="1"/>
              <a:t>ainés</a:t>
            </a:r>
            <a:r>
              <a:rPr lang="en-CA" baseline="0" dirty="0"/>
              <a:t> de la </a:t>
            </a:r>
            <a:r>
              <a:rPr lang="en-CA" baseline="0" dirty="0" err="1"/>
              <a:t>communauté</a:t>
            </a:r>
            <a:r>
              <a:rPr lang="en-CA" baseline="0" dirty="0"/>
              <a:t> </a:t>
            </a:r>
            <a:r>
              <a:rPr lang="en-CA" baseline="0" dirty="0" err="1"/>
              <a:t>ont</a:t>
            </a:r>
            <a:r>
              <a:rPr lang="en-CA" baseline="0" dirty="0"/>
              <a:t> </a:t>
            </a:r>
            <a:r>
              <a:rPr lang="en-CA" baseline="0" dirty="0" err="1"/>
              <a:t>traversé</a:t>
            </a:r>
            <a:r>
              <a:rPr lang="en-CA" baseline="0" dirty="0"/>
              <a:t> des époques de discrimination, social et </a:t>
            </a:r>
            <a:r>
              <a:rPr lang="en-CA" baseline="0" dirty="0" err="1"/>
              <a:t>juridique</a:t>
            </a:r>
            <a:r>
              <a:rPr lang="en-CA" baseline="0" dirty="0"/>
              <a:t>, qui les </a:t>
            </a:r>
            <a:r>
              <a:rPr lang="en-CA" baseline="0" dirty="0" err="1"/>
              <a:t>ont</a:t>
            </a:r>
            <a:r>
              <a:rPr lang="en-CA" baseline="0" dirty="0"/>
              <a:t> </a:t>
            </a:r>
            <a:r>
              <a:rPr lang="en-CA" baseline="0" dirty="0" err="1"/>
              <a:t>marqués</a:t>
            </a:r>
            <a:r>
              <a:rPr lang="en-CA" baseline="0" dirty="0"/>
              <a:t> et </a:t>
            </a:r>
            <a:r>
              <a:rPr lang="en-CA" baseline="0" dirty="0" err="1"/>
              <a:t>laissés</a:t>
            </a:r>
            <a:r>
              <a:rPr lang="en-CA" baseline="0" dirty="0"/>
              <a:t> </a:t>
            </a:r>
            <a:r>
              <a:rPr lang="en-CA" baseline="0" dirty="0" err="1"/>
              <a:t>isolés</a:t>
            </a:r>
            <a:r>
              <a:rPr lang="en-CA" baseline="0" dirty="0"/>
              <a:t> et </a:t>
            </a:r>
            <a:r>
              <a:rPr lang="en-CA" baseline="0" dirty="0" err="1"/>
              <a:t>effrayés</a:t>
            </a:r>
            <a:r>
              <a:rPr lang="en-CA" baseline="0" dirty="0"/>
              <a:t>. </a:t>
            </a:r>
            <a:r>
              <a:rPr lang="en-CA" baseline="0" dirty="0" err="1"/>
              <a:t>Lorsqu’ils</a:t>
            </a:r>
            <a:r>
              <a:rPr lang="en-CA" baseline="0" dirty="0"/>
              <a:t> </a:t>
            </a:r>
            <a:r>
              <a:rPr lang="en-CA" baseline="0" dirty="0" err="1"/>
              <a:t>ont</a:t>
            </a:r>
            <a:r>
              <a:rPr lang="en-CA" baseline="0" dirty="0"/>
              <a:t> </a:t>
            </a:r>
            <a:r>
              <a:rPr lang="en-CA" baseline="0" dirty="0" err="1"/>
              <a:t>besoin</a:t>
            </a:r>
            <a:r>
              <a:rPr lang="en-CA" baseline="0" dirty="0"/>
              <a:t> ‘</a:t>
            </a:r>
            <a:r>
              <a:rPr lang="en-CA" baseline="0" dirty="0" err="1"/>
              <a:t>accéder</a:t>
            </a:r>
            <a:r>
              <a:rPr lang="en-CA" baseline="0" dirty="0"/>
              <a:t> à des services </a:t>
            </a:r>
            <a:r>
              <a:rPr lang="en-CA" baseline="0" dirty="0" err="1"/>
              <a:t>communautaires</a:t>
            </a:r>
            <a:r>
              <a:rPr lang="en-CA" baseline="0" dirty="0"/>
              <a:t> pour </a:t>
            </a:r>
            <a:r>
              <a:rPr lang="en-CA" baseline="0" dirty="0" err="1"/>
              <a:t>ainés</a:t>
            </a:r>
            <a:r>
              <a:rPr lang="en-CA" baseline="0" dirty="0"/>
              <a:t>, </a:t>
            </a:r>
            <a:r>
              <a:rPr lang="en-CA" baseline="0" dirty="0" err="1"/>
              <a:t>particulièrement</a:t>
            </a:r>
            <a:r>
              <a:rPr lang="en-CA" baseline="0" dirty="0"/>
              <a:t> des services de santé, </a:t>
            </a:r>
            <a:r>
              <a:rPr lang="en-CA" baseline="0" dirty="0" err="1"/>
              <a:t>très</a:t>
            </a:r>
            <a:r>
              <a:rPr lang="en-CA" baseline="0" dirty="0"/>
              <a:t> </a:t>
            </a:r>
            <a:r>
              <a:rPr lang="en-CA" baseline="0" dirty="0" err="1"/>
              <a:t>souvent</a:t>
            </a:r>
            <a:r>
              <a:rPr lang="en-CA" baseline="0" dirty="0"/>
              <a:t> </a:t>
            </a:r>
            <a:r>
              <a:rPr lang="en-CA" baseline="0" dirty="0" err="1"/>
              <a:t>ces</a:t>
            </a:r>
            <a:r>
              <a:rPr lang="en-CA" baseline="0" dirty="0"/>
              <a:t> </a:t>
            </a:r>
            <a:r>
              <a:rPr lang="en-CA" baseline="0" dirty="0" err="1"/>
              <a:t>personnes</a:t>
            </a:r>
            <a:r>
              <a:rPr lang="en-CA" baseline="0" dirty="0"/>
              <a:t> </a:t>
            </a:r>
            <a:r>
              <a:rPr lang="en-CA" baseline="0" dirty="0" err="1"/>
              <a:t>ont</a:t>
            </a:r>
            <a:r>
              <a:rPr lang="en-CA" baseline="0" dirty="0"/>
              <a:t> </a:t>
            </a:r>
            <a:r>
              <a:rPr lang="en-CA" baseline="0" dirty="0" err="1"/>
              <a:t>peur</a:t>
            </a:r>
            <a:r>
              <a:rPr lang="en-CA" baseline="0" dirty="0"/>
              <a:t> de </a:t>
            </a:r>
            <a:r>
              <a:rPr lang="en-CA" baseline="0" dirty="0" err="1"/>
              <a:t>s’identifier</a:t>
            </a:r>
            <a:r>
              <a:rPr lang="en-CA" baseline="0" dirty="0"/>
              <a:t> </a:t>
            </a:r>
            <a:r>
              <a:rPr lang="en-CA" baseline="0" dirty="0" err="1"/>
              <a:t>ouvertement</a:t>
            </a:r>
            <a:r>
              <a:rPr lang="en-CA" baseline="0" dirty="0"/>
              <a:t>  </a:t>
            </a:r>
            <a:r>
              <a:rPr lang="en-CA" baseline="0" dirty="0" err="1"/>
              <a:t>comme</a:t>
            </a:r>
            <a:r>
              <a:rPr lang="en-CA" baseline="0" dirty="0"/>
              <a:t> appurtenant à la </a:t>
            </a:r>
            <a:r>
              <a:rPr lang="en-CA" baseline="0" dirty="0" err="1"/>
              <a:t>communauté</a:t>
            </a:r>
            <a:r>
              <a:rPr lang="en-CA" baseline="0" dirty="0"/>
              <a:t> LGBTQ2+. </a:t>
            </a:r>
            <a:r>
              <a:rPr lang="en-CA" baseline="0" dirty="0" err="1"/>
              <a:t>Ils</a:t>
            </a:r>
            <a:r>
              <a:rPr lang="en-CA" baseline="0" dirty="0"/>
              <a:t> ne </a:t>
            </a:r>
            <a:r>
              <a:rPr lang="en-CA" baseline="0" dirty="0" err="1"/>
              <a:t>sont</a:t>
            </a:r>
            <a:r>
              <a:rPr lang="en-CA" baseline="0" dirty="0"/>
              <a:t> pas </a:t>
            </a:r>
            <a:r>
              <a:rPr lang="en-CA" baseline="0" dirty="0" err="1"/>
              <a:t>toujours</a:t>
            </a:r>
            <a:r>
              <a:rPr lang="en-CA" baseline="0" dirty="0"/>
              <a:t> </a:t>
            </a:r>
            <a:r>
              <a:rPr lang="en-CA" baseline="0" dirty="0" err="1"/>
              <a:t>visibles</a:t>
            </a:r>
            <a:r>
              <a:rPr lang="en-CA" baseline="0" dirty="0"/>
              <a:t> non plus, </a:t>
            </a:r>
            <a:r>
              <a:rPr lang="en-CA" baseline="0" dirty="0" err="1"/>
              <a:t>certains</a:t>
            </a:r>
            <a:r>
              <a:rPr lang="en-CA" baseline="0" dirty="0"/>
              <a:t> </a:t>
            </a:r>
            <a:r>
              <a:rPr lang="en-CA" baseline="0" dirty="0" err="1"/>
              <a:t>sont</a:t>
            </a:r>
            <a:r>
              <a:rPr lang="en-CA" baseline="0" dirty="0"/>
              <a:t> </a:t>
            </a:r>
            <a:r>
              <a:rPr lang="en-CA" baseline="0" dirty="0" err="1"/>
              <a:t>devenus</a:t>
            </a:r>
            <a:r>
              <a:rPr lang="en-CA" baseline="0" dirty="0"/>
              <a:t> </a:t>
            </a:r>
            <a:r>
              <a:rPr lang="en-CA" baseline="0" dirty="0" err="1"/>
              <a:t>adeptes</a:t>
            </a:r>
            <a:r>
              <a:rPr lang="en-CA" baseline="0" dirty="0"/>
              <a:t> à </a:t>
            </a:r>
            <a:r>
              <a:rPr lang="en-CA" baseline="0" dirty="0" err="1"/>
              <a:t>cacher</a:t>
            </a:r>
            <a:r>
              <a:rPr lang="en-CA" baseline="0" dirty="0"/>
              <a:t> </a:t>
            </a:r>
            <a:r>
              <a:rPr lang="en-CA" baseline="0" dirty="0" err="1"/>
              <a:t>leur</a:t>
            </a:r>
            <a:r>
              <a:rPr lang="en-CA" baseline="0" dirty="0"/>
              <a:t> </a:t>
            </a:r>
            <a:r>
              <a:rPr lang="en-CA" baseline="0" dirty="0" err="1"/>
              <a:t>identité</a:t>
            </a:r>
            <a:r>
              <a:rPr lang="en-CA" baseline="0" dirty="0"/>
              <a:t> pour </a:t>
            </a:r>
            <a:r>
              <a:rPr lang="en-CA" baseline="0" dirty="0" err="1"/>
              <a:t>leur</a:t>
            </a:r>
            <a:r>
              <a:rPr lang="en-CA" baseline="0" dirty="0"/>
              <a:t> </a:t>
            </a:r>
            <a:r>
              <a:rPr lang="en-CA" baseline="0" dirty="0" err="1"/>
              <a:t>sécurité</a:t>
            </a:r>
            <a:r>
              <a:rPr lang="en-CA" baseline="0" dirty="0"/>
              <a:t>.</a:t>
            </a:r>
            <a:endParaRPr lang="en-CA" dirty="0"/>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25</a:t>
            </a:fld>
            <a:endParaRPr lang="en-CA" dirty="0"/>
          </a:p>
        </p:txBody>
      </p:sp>
    </p:spTree>
    <p:extLst>
      <p:ext uri="{BB962C8B-B14F-4D97-AF65-F5344CB8AC3E}">
        <p14:creationId xmlns:p14="http://schemas.microsoft.com/office/powerpoint/2010/main" val="2905742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dirty="0">
                <a:latin typeface="Times New Roman" pitchFamily="18" charset="0"/>
              </a:rPr>
              <a:t>Jane to introduce the presentation – small personal anecdote to explain</a:t>
            </a:r>
            <a:r>
              <a:rPr lang="en-US" baseline="0" dirty="0">
                <a:latin typeface="Times New Roman" pitchFamily="18" charset="0"/>
              </a:rPr>
              <a:t> how the collaboration began</a:t>
            </a:r>
            <a:endParaRPr lang="en-US" dirty="0">
              <a:latin typeface="Times New Roman" pitchFamily="18" charset="0"/>
            </a:endParaRPr>
          </a:p>
        </p:txBody>
      </p:sp>
      <p:sp>
        <p:nvSpPr>
          <p:cNvPr id="4403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1887" eaLnBrk="0" hangingPunct="0">
              <a:defRPr sz="2300">
                <a:solidFill>
                  <a:schemeClr val="tx1"/>
                </a:solidFill>
                <a:latin typeface="Tahoma" pitchFamily="34" charset="0"/>
              </a:defRPr>
            </a:lvl1pPr>
            <a:lvl2pPr marL="716130" indent="-275434" defTabSz="931887" eaLnBrk="0" hangingPunct="0">
              <a:defRPr sz="2300">
                <a:solidFill>
                  <a:schemeClr val="tx1"/>
                </a:solidFill>
                <a:latin typeface="Tahoma" pitchFamily="34" charset="0"/>
              </a:defRPr>
            </a:lvl2pPr>
            <a:lvl3pPr marL="1101738" indent="-220348" defTabSz="931887" eaLnBrk="0" hangingPunct="0">
              <a:defRPr sz="2300">
                <a:solidFill>
                  <a:schemeClr val="tx1"/>
                </a:solidFill>
                <a:latin typeface="Tahoma" pitchFamily="34" charset="0"/>
              </a:defRPr>
            </a:lvl3pPr>
            <a:lvl4pPr marL="1542433" indent="-220348" defTabSz="931887" eaLnBrk="0" hangingPunct="0">
              <a:defRPr sz="2300">
                <a:solidFill>
                  <a:schemeClr val="tx1"/>
                </a:solidFill>
                <a:latin typeface="Tahoma" pitchFamily="34" charset="0"/>
              </a:defRPr>
            </a:lvl4pPr>
            <a:lvl5pPr marL="1983128" indent="-220348" defTabSz="931887" eaLnBrk="0" hangingPunct="0">
              <a:defRPr sz="2300">
                <a:solidFill>
                  <a:schemeClr val="tx1"/>
                </a:solidFill>
                <a:latin typeface="Tahoma" pitchFamily="34" charset="0"/>
              </a:defRPr>
            </a:lvl5pPr>
            <a:lvl6pPr marL="2423823" indent="-220348" defTabSz="931887" eaLnBrk="0" fontAlgn="base" hangingPunct="0">
              <a:spcBef>
                <a:spcPct val="0"/>
              </a:spcBef>
              <a:spcAft>
                <a:spcPct val="0"/>
              </a:spcAft>
              <a:defRPr sz="2300">
                <a:solidFill>
                  <a:schemeClr val="tx1"/>
                </a:solidFill>
                <a:latin typeface="Tahoma" pitchFamily="34" charset="0"/>
              </a:defRPr>
            </a:lvl6pPr>
            <a:lvl7pPr marL="2864518" indent="-220348" defTabSz="931887" eaLnBrk="0" fontAlgn="base" hangingPunct="0">
              <a:spcBef>
                <a:spcPct val="0"/>
              </a:spcBef>
              <a:spcAft>
                <a:spcPct val="0"/>
              </a:spcAft>
              <a:defRPr sz="2300">
                <a:solidFill>
                  <a:schemeClr val="tx1"/>
                </a:solidFill>
                <a:latin typeface="Tahoma" pitchFamily="34" charset="0"/>
              </a:defRPr>
            </a:lvl7pPr>
            <a:lvl8pPr marL="3305213" indent="-220348" defTabSz="931887" eaLnBrk="0" fontAlgn="base" hangingPunct="0">
              <a:spcBef>
                <a:spcPct val="0"/>
              </a:spcBef>
              <a:spcAft>
                <a:spcPct val="0"/>
              </a:spcAft>
              <a:defRPr sz="2300">
                <a:solidFill>
                  <a:schemeClr val="tx1"/>
                </a:solidFill>
                <a:latin typeface="Tahoma" pitchFamily="34" charset="0"/>
              </a:defRPr>
            </a:lvl8pPr>
            <a:lvl9pPr marL="3745908" indent="-220348" defTabSz="931887" eaLnBrk="0" fontAlgn="base" hangingPunct="0">
              <a:spcBef>
                <a:spcPct val="0"/>
              </a:spcBef>
              <a:spcAft>
                <a:spcPct val="0"/>
              </a:spcAft>
              <a:defRPr sz="2300">
                <a:solidFill>
                  <a:schemeClr val="tx1"/>
                </a:solidFill>
                <a:latin typeface="Tahoma" pitchFamily="34" charset="0"/>
              </a:defRPr>
            </a:lvl9pPr>
          </a:lstStyle>
          <a:p>
            <a:fld id="{F125BA23-93D8-4FB4-B4BF-2C19B7557124}" type="slidenum">
              <a:rPr lang="en-CA" sz="1300">
                <a:latin typeface="Times New Roman" pitchFamily="18" charset="0"/>
              </a:rPr>
              <a:pPr/>
              <a:t>7</a:t>
            </a:fld>
            <a:endParaRPr lang="en-CA" sz="1300" dirty="0">
              <a:latin typeface="Times New Roman" pitchFamily="18" charset="0"/>
            </a:endParaRPr>
          </a:p>
        </p:txBody>
      </p:sp>
    </p:spTree>
    <p:extLst>
      <p:ext uri="{BB962C8B-B14F-4D97-AF65-F5344CB8AC3E}">
        <p14:creationId xmlns:p14="http://schemas.microsoft.com/office/powerpoint/2010/main" val="3968224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27</a:t>
            </a:fld>
            <a:endParaRPr lang="en-CA" dirty="0"/>
          </a:p>
        </p:txBody>
      </p:sp>
    </p:spTree>
    <p:extLst>
      <p:ext uri="{BB962C8B-B14F-4D97-AF65-F5344CB8AC3E}">
        <p14:creationId xmlns:p14="http://schemas.microsoft.com/office/powerpoint/2010/main" val="2341728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28</a:t>
            </a:fld>
            <a:endParaRPr lang="en-CA" dirty="0"/>
          </a:p>
        </p:txBody>
      </p:sp>
    </p:spTree>
    <p:extLst>
      <p:ext uri="{BB962C8B-B14F-4D97-AF65-F5344CB8AC3E}">
        <p14:creationId xmlns:p14="http://schemas.microsoft.com/office/powerpoint/2010/main" val="4255020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31</a:t>
            </a:fld>
            <a:endParaRPr lang="en-CA" dirty="0"/>
          </a:p>
        </p:txBody>
      </p:sp>
    </p:spTree>
    <p:extLst>
      <p:ext uri="{BB962C8B-B14F-4D97-AF65-F5344CB8AC3E}">
        <p14:creationId xmlns:p14="http://schemas.microsoft.com/office/powerpoint/2010/main" val="2453580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Seniors Aging OUT</a:t>
            </a:r>
            <a:r>
              <a:rPr lang="en-CA" baseline="0" dirty="0"/>
              <a:t> </a:t>
            </a:r>
            <a:r>
              <a:rPr lang="en-CA" baseline="0" dirty="0" err="1"/>
              <a:t>est</a:t>
            </a:r>
            <a:r>
              <a:rPr lang="en-CA" baseline="0" dirty="0"/>
              <a:t> un </a:t>
            </a:r>
            <a:r>
              <a:rPr lang="en-CA" baseline="0" dirty="0" err="1"/>
              <a:t>projet</a:t>
            </a:r>
            <a:r>
              <a:rPr lang="en-CA" baseline="0" dirty="0"/>
              <a:t> </a:t>
            </a:r>
            <a:r>
              <a:rPr lang="en-CA" baseline="0" dirty="0" err="1"/>
              <a:t>communautaire</a:t>
            </a:r>
            <a:r>
              <a:rPr lang="en-CA" baseline="0" dirty="0"/>
              <a:t> qui vise à </a:t>
            </a:r>
            <a:r>
              <a:rPr lang="en-CA" baseline="0" dirty="0" err="1"/>
              <a:t>créer</a:t>
            </a:r>
            <a:r>
              <a:rPr lang="en-CA" baseline="0" dirty="0"/>
              <a:t> des </a:t>
            </a:r>
            <a:r>
              <a:rPr lang="en-CA" baseline="0" dirty="0" err="1"/>
              <a:t>communautés</a:t>
            </a:r>
            <a:r>
              <a:rPr lang="en-CA" baseline="0" dirty="0"/>
              <a:t> </a:t>
            </a:r>
            <a:r>
              <a:rPr lang="en-CA" baseline="0" dirty="0" err="1"/>
              <a:t>inclusives</a:t>
            </a:r>
            <a:r>
              <a:rPr lang="en-CA" baseline="0" dirty="0"/>
              <a:t>  pour les </a:t>
            </a:r>
            <a:r>
              <a:rPr lang="en-CA" baseline="0" dirty="0" err="1"/>
              <a:t>ainés</a:t>
            </a:r>
            <a:r>
              <a:rPr lang="en-CA" baseline="0" dirty="0"/>
              <a:t> LGBTQ2+ à travers </a:t>
            </a:r>
            <a:r>
              <a:rPr lang="en-CA" baseline="0" dirty="0" err="1"/>
              <a:t>l’île</a:t>
            </a:r>
            <a:r>
              <a:rPr lang="en-CA" baseline="0" dirty="0"/>
              <a:t> de Vancouver. Il </a:t>
            </a:r>
            <a:r>
              <a:rPr lang="en-CA" baseline="0" dirty="0" err="1"/>
              <a:t>existe</a:t>
            </a:r>
            <a:r>
              <a:rPr lang="en-CA" baseline="0" dirty="0"/>
              <a:t> </a:t>
            </a:r>
            <a:r>
              <a:rPr lang="en-CA" baseline="0" dirty="0" err="1"/>
              <a:t>peu</a:t>
            </a:r>
            <a:r>
              <a:rPr lang="en-CA" baseline="0" dirty="0"/>
              <a:t> de </a:t>
            </a:r>
            <a:r>
              <a:rPr lang="en-CA" baseline="0" dirty="0" err="1"/>
              <a:t>données</a:t>
            </a:r>
            <a:r>
              <a:rPr lang="en-CA" baseline="0" dirty="0"/>
              <a:t> </a:t>
            </a:r>
            <a:r>
              <a:rPr lang="en-CA" baseline="0" dirty="0" err="1"/>
              <a:t>ou</a:t>
            </a:r>
            <a:r>
              <a:rPr lang="en-CA" baseline="0" dirty="0"/>
              <a:t> de </a:t>
            </a:r>
            <a:r>
              <a:rPr lang="en-CA" baseline="0" dirty="0" err="1"/>
              <a:t>recherche</a:t>
            </a:r>
            <a:r>
              <a:rPr lang="en-CA" baseline="0" dirty="0"/>
              <a:t> au </a:t>
            </a:r>
            <a:r>
              <a:rPr lang="en-CA" baseline="0" dirty="0" err="1"/>
              <a:t>sujet</a:t>
            </a:r>
            <a:r>
              <a:rPr lang="en-CA" baseline="0" dirty="0"/>
              <a:t> des </a:t>
            </a:r>
            <a:r>
              <a:rPr lang="en-CA" baseline="0" dirty="0" err="1"/>
              <a:t>besoins</a:t>
            </a:r>
            <a:r>
              <a:rPr lang="en-CA" baseline="0" dirty="0"/>
              <a:t> </a:t>
            </a:r>
            <a:r>
              <a:rPr lang="en-CA" baseline="0" dirty="0" err="1"/>
              <a:t>uniques</a:t>
            </a:r>
            <a:r>
              <a:rPr lang="en-CA" baseline="0" dirty="0"/>
              <a:t> de </a:t>
            </a:r>
            <a:r>
              <a:rPr lang="en-CA" baseline="0" dirty="0" err="1"/>
              <a:t>cette</a:t>
            </a:r>
            <a:r>
              <a:rPr lang="en-CA" baseline="0" dirty="0"/>
              <a:t> population.</a:t>
            </a:r>
            <a:br>
              <a:rPr lang="en-CA" baseline="0" dirty="0"/>
            </a:br>
            <a:r>
              <a:rPr lang="en-CA" baseline="0" dirty="0"/>
              <a:t>Nous </a:t>
            </a:r>
            <a:r>
              <a:rPr lang="en-CA" baseline="0" dirty="0" err="1"/>
              <a:t>recherchons</a:t>
            </a:r>
            <a:r>
              <a:rPr lang="en-CA" baseline="0" dirty="0"/>
              <a:t> </a:t>
            </a:r>
            <a:r>
              <a:rPr lang="en-CA" baseline="0" dirty="0" err="1"/>
              <a:t>actuellement</a:t>
            </a:r>
            <a:r>
              <a:rPr lang="en-CA" baseline="0" dirty="0"/>
              <a:t> des </a:t>
            </a:r>
            <a:r>
              <a:rPr lang="en-CA" baseline="0" dirty="0" err="1"/>
              <a:t>ainées</a:t>
            </a:r>
            <a:r>
              <a:rPr lang="en-CA" baseline="0" dirty="0"/>
              <a:t> </a:t>
            </a:r>
            <a:r>
              <a:rPr lang="en-CA" baseline="0" dirty="0" err="1"/>
              <a:t>lesbiennes</a:t>
            </a:r>
            <a:r>
              <a:rPr lang="en-CA" baseline="0" dirty="0"/>
              <a:t> qui </a:t>
            </a:r>
            <a:r>
              <a:rPr lang="en-CA" baseline="0" dirty="0" err="1"/>
              <a:t>sont</a:t>
            </a:r>
            <a:r>
              <a:rPr lang="en-CA" baseline="0" dirty="0"/>
              <a:t> </a:t>
            </a:r>
            <a:r>
              <a:rPr lang="en-CA" baseline="0" dirty="0" err="1"/>
              <a:t>prêtes</a:t>
            </a:r>
            <a:r>
              <a:rPr lang="en-CA" baseline="0" dirty="0"/>
              <a:t> à </a:t>
            </a:r>
            <a:r>
              <a:rPr lang="en-CA" baseline="0" dirty="0" err="1"/>
              <a:t>partager</a:t>
            </a:r>
            <a:r>
              <a:rPr lang="en-CA" baseline="0" dirty="0"/>
              <a:t> </a:t>
            </a:r>
            <a:r>
              <a:rPr lang="en-CA" baseline="0" dirty="0" err="1"/>
              <a:t>leurs</a:t>
            </a:r>
            <a:r>
              <a:rPr lang="en-CA" baseline="0" dirty="0"/>
              <a:t> </a:t>
            </a:r>
            <a:r>
              <a:rPr lang="en-CA" baseline="0" dirty="0" err="1"/>
              <a:t>témoignages</a:t>
            </a:r>
            <a:r>
              <a:rPr lang="en-CA" baseline="0" dirty="0"/>
              <a:t> pour nous aider à </a:t>
            </a:r>
            <a:r>
              <a:rPr lang="en-CA" baseline="0" dirty="0" err="1"/>
              <a:t>comprendre</a:t>
            </a:r>
            <a:r>
              <a:rPr lang="en-CA" baseline="0" dirty="0"/>
              <a:t> </a:t>
            </a:r>
            <a:r>
              <a:rPr lang="en-CA" baseline="0" dirty="0" err="1"/>
              <a:t>leur</a:t>
            </a:r>
            <a:r>
              <a:rPr lang="en-CA" baseline="0" dirty="0"/>
              <a:t> </a:t>
            </a:r>
            <a:r>
              <a:rPr lang="en-CA" baseline="0" dirty="0" err="1"/>
              <a:t>expérience</a:t>
            </a:r>
            <a:r>
              <a:rPr lang="en-CA" baseline="0" dirty="0"/>
              <a:t> au </a:t>
            </a:r>
            <a:r>
              <a:rPr lang="en-CA" baseline="0" dirty="0" err="1"/>
              <a:t>coeur</a:t>
            </a:r>
            <a:r>
              <a:rPr lang="en-CA" baseline="0" dirty="0"/>
              <a:t> des services </a:t>
            </a:r>
            <a:r>
              <a:rPr lang="en-CA" baseline="0" dirty="0" err="1"/>
              <a:t>communautaires</a:t>
            </a:r>
            <a:r>
              <a:rPr lang="en-CA" baseline="0" dirty="0"/>
              <a:t> et des services de santé. </a:t>
            </a:r>
            <a:r>
              <a:rPr lang="en-CA" baseline="0" dirty="0" err="1"/>
              <a:t>Vous</a:t>
            </a:r>
            <a:r>
              <a:rPr lang="en-CA" baseline="0" dirty="0"/>
              <a:t> </a:t>
            </a:r>
            <a:r>
              <a:rPr lang="en-CA" baseline="0" dirty="0" err="1"/>
              <a:t>pouvez</a:t>
            </a:r>
            <a:r>
              <a:rPr lang="en-CA" baseline="0" dirty="0"/>
              <a:t> </a:t>
            </a:r>
            <a:r>
              <a:rPr lang="en-CA" baseline="0" dirty="0" err="1"/>
              <a:t>aussi</a:t>
            </a:r>
            <a:r>
              <a:rPr lang="en-CA" baseline="0" dirty="0"/>
              <a:t> </a:t>
            </a:r>
            <a:r>
              <a:rPr lang="en-CA" baseline="0" dirty="0" err="1"/>
              <a:t>répondre</a:t>
            </a:r>
            <a:r>
              <a:rPr lang="en-CA" baseline="0" dirty="0"/>
              <a:t> à </a:t>
            </a:r>
            <a:r>
              <a:rPr lang="en-CA" baseline="0" dirty="0" err="1"/>
              <a:t>notre</a:t>
            </a:r>
            <a:r>
              <a:rPr lang="en-CA" baseline="0" dirty="0"/>
              <a:t> </a:t>
            </a:r>
            <a:r>
              <a:rPr lang="en-CA" baseline="0" dirty="0" err="1"/>
              <a:t>sondage</a:t>
            </a:r>
            <a:r>
              <a:rPr lang="en-CA" baseline="0" dirty="0"/>
              <a:t> </a:t>
            </a:r>
            <a:r>
              <a:rPr lang="en-CA" baseline="0" dirty="0" err="1"/>
              <a:t>en</a:t>
            </a:r>
            <a:r>
              <a:rPr lang="en-CA" baseline="0" dirty="0"/>
              <a:t> </a:t>
            </a:r>
            <a:r>
              <a:rPr lang="en-CA" baseline="0" dirty="0" err="1"/>
              <a:t>ligne</a:t>
            </a:r>
            <a:r>
              <a:rPr lang="en-CA" baseline="0" dirty="0"/>
              <a:t> à www.bccrns.ca</a:t>
            </a:r>
            <a:br>
              <a:rPr lang="en-CA" baseline="0" dirty="0"/>
            </a:br>
            <a:r>
              <a:rPr lang="en-CA" baseline="0" dirty="0"/>
              <a:t>Nous </a:t>
            </a:r>
            <a:r>
              <a:rPr lang="en-CA" baseline="0" dirty="0" err="1"/>
              <a:t>respecterons</a:t>
            </a:r>
            <a:r>
              <a:rPr lang="en-CA" baseline="0" dirty="0"/>
              <a:t> </a:t>
            </a:r>
            <a:r>
              <a:rPr lang="en-CA" baseline="0" dirty="0" err="1"/>
              <a:t>votre</a:t>
            </a:r>
            <a:r>
              <a:rPr lang="en-CA" baseline="0" dirty="0"/>
              <a:t> </a:t>
            </a:r>
            <a:r>
              <a:rPr lang="en-CA" baseline="0" dirty="0" err="1"/>
              <a:t>anonymité</a:t>
            </a:r>
            <a:r>
              <a:rPr lang="en-CA" baseline="0" dirty="0"/>
              <a:t> et vie </a:t>
            </a:r>
            <a:r>
              <a:rPr lang="en-CA" baseline="0" dirty="0" err="1"/>
              <a:t>privée</a:t>
            </a:r>
            <a:br>
              <a:rPr lang="en-CA" baseline="0" dirty="0"/>
            </a:br>
            <a:r>
              <a:rPr lang="en-CA" baseline="0" dirty="0"/>
              <a:t>Contact: Jane Osborne jane.osborne@bccrns.ca or 604.363.5370</a:t>
            </a:r>
            <a:endParaRPr lang="en-CA" dirty="0"/>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35</a:t>
            </a:fld>
            <a:endParaRPr lang="en-CA" dirty="0"/>
          </a:p>
        </p:txBody>
      </p:sp>
    </p:spTree>
    <p:extLst>
      <p:ext uri="{BB962C8B-B14F-4D97-AF65-F5344CB8AC3E}">
        <p14:creationId xmlns:p14="http://schemas.microsoft.com/office/powerpoint/2010/main" val="4014857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37</a:t>
            </a:fld>
            <a:endParaRPr lang="en-CA" dirty="0"/>
          </a:p>
        </p:txBody>
      </p:sp>
    </p:spTree>
    <p:extLst>
      <p:ext uri="{BB962C8B-B14F-4D97-AF65-F5344CB8AC3E}">
        <p14:creationId xmlns:p14="http://schemas.microsoft.com/office/powerpoint/2010/main" val="3186779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38</a:t>
            </a:fld>
            <a:endParaRPr lang="en-CA" dirty="0"/>
          </a:p>
        </p:txBody>
      </p:sp>
    </p:spTree>
    <p:extLst>
      <p:ext uri="{BB962C8B-B14F-4D97-AF65-F5344CB8AC3E}">
        <p14:creationId xmlns:p14="http://schemas.microsoft.com/office/powerpoint/2010/main" val="1816547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Seniors Aging OUT</a:t>
            </a:r>
            <a:r>
              <a:rPr lang="en-CA" baseline="0" dirty="0"/>
              <a:t> </a:t>
            </a:r>
            <a:r>
              <a:rPr lang="en-CA" baseline="0" dirty="0" err="1"/>
              <a:t>est</a:t>
            </a:r>
            <a:r>
              <a:rPr lang="en-CA" baseline="0" dirty="0"/>
              <a:t> un </a:t>
            </a:r>
            <a:r>
              <a:rPr lang="en-CA" baseline="0" dirty="0" err="1"/>
              <a:t>projet</a:t>
            </a:r>
            <a:r>
              <a:rPr lang="en-CA" baseline="0" dirty="0"/>
              <a:t> </a:t>
            </a:r>
            <a:r>
              <a:rPr lang="en-CA" baseline="0" dirty="0" err="1"/>
              <a:t>communautaire</a:t>
            </a:r>
            <a:r>
              <a:rPr lang="en-CA" baseline="0" dirty="0"/>
              <a:t> qui vise à </a:t>
            </a:r>
            <a:r>
              <a:rPr lang="en-CA" baseline="0" dirty="0" err="1"/>
              <a:t>créer</a:t>
            </a:r>
            <a:r>
              <a:rPr lang="en-CA" baseline="0" dirty="0"/>
              <a:t> des </a:t>
            </a:r>
            <a:r>
              <a:rPr lang="en-CA" baseline="0" dirty="0" err="1"/>
              <a:t>communautés</a:t>
            </a:r>
            <a:r>
              <a:rPr lang="en-CA" baseline="0" dirty="0"/>
              <a:t> </a:t>
            </a:r>
            <a:r>
              <a:rPr lang="en-CA" baseline="0" dirty="0" err="1"/>
              <a:t>inclusives</a:t>
            </a:r>
            <a:r>
              <a:rPr lang="en-CA" baseline="0" dirty="0"/>
              <a:t>  pour les </a:t>
            </a:r>
            <a:r>
              <a:rPr lang="en-CA" baseline="0" dirty="0" err="1"/>
              <a:t>ainés</a:t>
            </a:r>
            <a:r>
              <a:rPr lang="en-CA" baseline="0" dirty="0"/>
              <a:t> LGBTQ2+ à travers </a:t>
            </a:r>
            <a:r>
              <a:rPr lang="en-CA" baseline="0" dirty="0" err="1"/>
              <a:t>l’île</a:t>
            </a:r>
            <a:r>
              <a:rPr lang="en-CA" baseline="0" dirty="0"/>
              <a:t> de Vancouver. Il </a:t>
            </a:r>
            <a:r>
              <a:rPr lang="en-CA" baseline="0" dirty="0" err="1"/>
              <a:t>existe</a:t>
            </a:r>
            <a:r>
              <a:rPr lang="en-CA" baseline="0" dirty="0"/>
              <a:t> </a:t>
            </a:r>
            <a:r>
              <a:rPr lang="en-CA" baseline="0" dirty="0" err="1"/>
              <a:t>peu</a:t>
            </a:r>
            <a:r>
              <a:rPr lang="en-CA" baseline="0" dirty="0"/>
              <a:t> de </a:t>
            </a:r>
            <a:r>
              <a:rPr lang="en-CA" baseline="0" dirty="0" err="1"/>
              <a:t>données</a:t>
            </a:r>
            <a:r>
              <a:rPr lang="en-CA" baseline="0" dirty="0"/>
              <a:t> </a:t>
            </a:r>
            <a:r>
              <a:rPr lang="en-CA" baseline="0" dirty="0" err="1"/>
              <a:t>ou</a:t>
            </a:r>
            <a:r>
              <a:rPr lang="en-CA" baseline="0" dirty="0"/>
              <a:t> de </a:t>
            </a:r>
            <a:r>
              <a:rPr lang="en-CA" baseline="0" dirty="0" err="1"/>
              <a:t>recherche</a:t>
            </a:r>
            <a:r>
              <a:rPr lang="en-CA" baseline="0" dirty="0"/>
              <a:t> au </a:t>
            </a:r>
            <a:r>
              <a:rPr lang="en-CA" baseline="0" dirty="0" err="1"/>
              <a:t>sujet</a:t>
            </a:r>
            <a:r>
              <a:rPr lang="en-CA" baseline="0" dirty="0"/>
              <a:t> des </a:t>
            </a:r>
            <a:r>
              <a:rPr lang="en-CA" baseline="0" dirty="0" err="1"/>
              <a:t>besoins</a:t>
            </a:r>
            <a:r>
              <a:rPr lang="en-CA" baseline="0" dirty="0"/>
              <a:t> </a:t>
            </a:r>
            <a:r>
              <a:rPr lang="en-CA" baseline="0" dirty="0" err="1"/>
              <a:t>uniques</a:t>
            </a:r>
            <a:r>
              <a:rPr lang="en-CA" baseline="0" dirty="0"/>
              <a:t> de </a:t>
            </a:r>
            <a:r>
              <a:rPr lang="en-CA" baseline="0" dirty="0" err="1"/>
              <a:t>cette</a:t>
            </a:r>
            <a:r>
              <a:rPr lang="en-CA" baseline="0" dirty="0"/>
              <a:t> population.</a:t>
            </a:r>
            <a:br>
              <a:rPr lang="en-CA" baseline="0" dirty="0"/>
            </a:br>
            <a:r>
              <a:rPr lang="en-CA" baseline="0" dirty="0"/>
              <a:t>Nous </a:t>
            </a:r>
            <a:r>
              <a:rPr lang="en-CA" baseline="0" dirty="0" err="1"/>
              <a:t>recherchons</a:t>
            </a:r>
            <a:r>
              <a:rPr lang="en-CA" baseline="0" dirty="0"/>
              <a:t> </a:t>
            </a:r>
            <a:r>
              <a:rPr lang="en-CA" baseline="0" dirty="0" err="1"/>
              <a:t>actuellement</a:t>
            </a:r>
            <a:r>
              <a:rPr lang="en-CA" baseline="0" dirty="0"/>
              <a:t> des homme </a:t>
            </a:r>
            <a:r>
              <a:rPr lang="en-CA" baseline="0" dirty="0" err="1"/>
              <a:t>ainés</a:t>
            </a:r>
            <a:r>
              <a:rPr lang="en-CA" baseline="0" dirty="0"/>
              <a:t> </a:t>
            </a:r>
            <a:r>
              <a:rPr lang="en-CA" baseline="0" dirty="0" err="1"/>
              <a:t>gais</a:t>
            </a:r>
            <a:r>
              <a:rPr lang="en-CA" baseline="0" dirty="0"/>
              <a:t> qui </a:t>
            </a:r>
            <a:r>
              <a:rPr lang="en-CA" baseline="0" dirty="0" err="1"/>
              <a:t>sont</a:t>
            </a:r>
            <a:r>
              <a:rPr lang="en-CA" baseline="0" dirty="0"/>
              <a:t> </a:t>
            </a:r>
            <a:r>
              <a:rPr lang="en-CA" baseline="0" dirty="0" err="1"/>
              <a:t>prêtes</a:t>
            </a:r>
            <a:r>
              <a:rPr lang="en-CA" baseline="0" dirty="0"/>
              <a:t> à </a:t>
            </a:r>
            <a:r>
              <a:rPr lang="en-CA" baseline="0" dirty="0" err="1"/>
              <a:t>partager</a:t>
            </a:r>
            <a:r>
              <a:rPr lang="en-CA" baseline="0" dirty="0"/>
              <a:t> </a:t>
            </a:r>
            <a:r>
              <a:rPr lang="en-CA" baseline="0" dirty="0" err="1"/>
              <a:t>leurs</a:t>
            </a:r>
            <a:r>
              <a:rPr lang="en-CA" baseline="0" dirty="0"/>
              <a:t> </a:t>
            </a:r>
            <a:r>
              <a:rPr lang="en-CA" baseline="0" dirty="0" err="1"/>
              <a:t>témoignages</a:t>
            </a:r>
            <a:r>
              <a:rPr lang="en-CA" baseline="0" dirty="0"/>
              <a:t> pour nous aider à </a:t>
            </a:r>
            <a:r>
              <a:rPr lang="en-CA" baseline="0" dirty="0" err="1"/>
              <a:t>comprendre</a:t>
            </a:r>
            <a:r>
              <a:rPr lang="en-CA" baseline="0" dirty="0"/>
              <a:t> </a:t>
            </a:r>
            <a:r>
              <a:rPr lang="en-CA" baseline="0" dirty="0" err="1"/>
              <a:t>leur</a:t>
            </a:r>
            <a:r>
              <a:rPr lang="en-CA" baseline="0" dirty="0"/>
              <a:t> </a:t>
            </a:r>
            <a:r>
              <a:rPr lang="en-CA" baseline="0" dirty="0" err="1"/>
              <a:t>expérience</a:t>
            </a:r>
            <a:r>
              <a:rPr lang="en-CA" baseline="0" dirty="0"/>
              <a:t> au </a:t>
            </a:r>
            <a:r>
              <a:rPr lang="en-CA" baseline="0" dirty="0" err="1"/>
              <a:t>coeur</a:t>
            </a:r>
            <a:r>
              <a:rPr lang="en-CA" baseline="0" dirty="0"/>
              <a:t> des services </a:t>
            </a:r>
            <a:r>
              <a:rPr lang="en-CA" baseline="0" dirty="0" err="1"/>
              <a:t>communautaires</a:t>
            </a:r>
            <a:r>
              <a:rPr lang="en-CA" baseline="0" dirty="0"/>
              <a:t> et des services de santé. </a:t>
            </a:r>
            <a:r>
              <a:rPr lang="en-CA" baseline="0" dirty="0" err="1"/>
              <a:t>Vous</a:t>
            </a:r>
            <a:r>
              <a:rPr lang="en-CA" baseline="0" dirty="0"/>
              <a:t> </a:t>
            </a:r>
            <a:r>
              <a:rPr lang="en-CA" baseline="0" dirty="0" err="1"/>
              <a:t>pouvez</a:t>
            </a:r>
            <a:r>
              <a:rPr lang="en-CA" baseline="0" dirty="0"/>
              <a:t> </a:t>
            </a:r>
            <a:r>
              <a:rPr lang="en-CA" baseline="0" dirty="0" err="1"/>
              <a:t>aussi</a:t>
            </a:r>
            <a:r>
              <a:rPr lang="en-CA" baseline="0" dirty="0"/>
              <a:t> </a:t>
            </a:r>
            <a:r>
              <a:rPr lang="en-CA" baseline="0" dirty="0" err="1"/>
              <a:t>répondre</a:t>
            </a:r>
            <a:r>
              <a:rPr lang="en-CA" baseline="0" dirty="0"/>
              <a:t> à </a:t>
            </a:r>
            <a:r>
              <a:rPr lang="en-CA" baseline="0" dirty="0" err="1"/>
              <a:t>notre</a:t>
            </a:r>
            <a:r>
              <a:rPr lang="en-CA" baseline="0" dirty="0"/>
              <a:t> </a:t>
            </a:r>
            <a:r>
              <a:rPr lang="en-CA" baseline="0" dirty="0" err="1"/>
              <a:t>sondage</a:t>
            </a:r>
            <a:r>
              <a:rPr lang="en-CA" baseline="0" dirty="0"/>
              <a:t> </a:t>
            </a:r>
            <a:r>
              <a:rPr lang="en-CA" baseline="0" dirty="0" err="1"/>
              <a:t>en</a:t>
            </a:r>
            <a:r>
              <a:rPr lang="en-CA" baseline="0" dirty="0"/>
              <a:t> </a:t>
            </a:r>
            <a:r>
              <a:rPr lang="en-CA" baseline="0" dirty="0" err="1"/>
              <a:t>ligne</a:t>
            </a:r>
            <a:r>
              <a:rPr lang="en-CA" baseline="0" dirty="0"/>
              <a:t> à www.bccrns.ca</a:t>
            </a:r>
            <a:br>
              <a:rPr lang="en-CA" baseline="0" dirty="0"/>
            </a:br>
            <a:r>
              <a:rPr lang="en-CA" baseline="0" dirty="0"/>
              <a:t>Nous </a:t>
            </a:r>
            <a:r>
              <a:rPr lang="en-CA" baseline="0" dirty="0" err="1"/>
              <a:t>respecterons</a:t>
            </a:r>
            <a:r>
              <a:rPr lang="en-CA" baseline="0" dirty="0"/>
              <a:t> </a:t>
            </a:r>
            <a:r>
              <a:rPr lang="en-CA" baseline="0" dirty="0" err="1"/>
              <a:t>votre</a:t>
            </a:r>
            <a:r>
              <a:rPr lang="en-CA" baseline="0" dirty="0"/>
              <a:t> </a:t>
            </a:r>
            <a:r>
              <a:rPr lang="en-CA" baseline="0" dirty="0" err="1"/>
              <a:t>anonymité</a:t>
            </a:r>
            <a:r>
              <a:rPr lang="en-CA" baseline="0" dirty="0"/>
              <a:t> et vie </a:t>
            </a:r>
            <a:r>
              <a:rPr lang="en-CA" baseline="0" dirty="0" err="1"/>
              <a:t>privée</a:t>
            </a:r>
            <a:br>
              <a:rPr lang="en-CA" baseline="0" dirty="0"/>
            </a:br>
            <a:r>
              <a:rPr lang="en-CA" baseline="0" dirty="0"/>
              <a:t>Contact: Jane Osborne jane.osborne@bccrns.ca or 604.363.5370</a:t>
            </a:r>
            <a:endParaRPr lang="en-CA" dirty="0"/>
          </a:p>
          <a:p>
            <a:endParaRPr lang="en-CA" dirty="0"/>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41</a:t>
            </a:fld>
            <a:endParaRPr lang="en-CA" dirty="0"/>
          </a:p>
        </p:txBody>
      </p:sp>
    </p:spTree>
    <p:extLst>
      <p:ext uri="{BB962C8B-B14F-4D97-AF65-F5344CB8AC3E}">
        <p14:creationId xmlns:p14="http://schemas.microsoft.com/office/powerpoint/2010/main" val="10843441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43</a:t>
            </a:fld>
            <a:endParaRPr lang="en-CA" dirty="0"/>
          </a:p>
        </p:txBody>
      </p:sp>
    </p:spTree>
    <p:extLst>
      <p:ext uri="{BB962C8B-B14F-4D97-AF65-F5344CB8AC3E}">
        <p14:creationId xmlns:p14="http://schemas.microsoft.com/office/powerpoint/2010/main" val="19105170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a:t>
            </a:r>
            <a:r>
              <a:rPr lang="en-CA" baseline="0" dirty="0"/>
              <a:t> concept de </a:t>
            </a:r>
            <a:r>
              <a:rPr lang="en-CA" baseline="0" dirty="0" err="1"/>
              <a:t>bispiritualité</a:t>
            </a:r>
            <a:br>
              <a:rPr lang="en-CA" baseline="0" dirty="0"/>
            </a:br>
            <a:br>
              <a:rPr lang="en-CA" baseline="0" dirty="0"/>
            </a:br>
            <a:r>
              <a:rPr lang="en-CA" baseline="0" dirty="0"/>
              <a:t>- </a:t>
            </a:r>
            <a:r>
              <a:rPr lang="en-CA" baseline="0" dirty="0" err="1"/>
              <a:t>Stratégie</a:t>
            </a:r>
            <a:r>
              <a:rPr lang="en-CA" baseline="0" dirty="0"/>
              <a:t> </a:t>
            </a:r>
            <a:r>
              <a:rPr lang="en-CA" baseline="0" dirty="0" err="1"/>
              <a:t>organisationnelle</a:t>
            </a:r>
            <a:r>
              <a:rPr lang="en-CA" baseline="0" dirty="0"/>
              <a:t> et non pas </a:t>
            </a:r>
            <a:r>
              <a:rPr lang="en-CA" baseline="0" dirty="0" err="1"/>
              <a:t>une</a:t>
            </a:r>
            <a:r>
              <a:rPr lang="en-CA" baseline="0" dirty="0"/>
              <a:t> </a:t>
            </a:r>
            <a:r>
              <a:rPr lang="en-CA" baseline="0" dirty="0" err="1"/>
              <a:t>identité</a:t>
            </a:r>
            <a:br>
              <a:rPr lang="en-CA" baseline="0" dirty="0"/>
            </a:br>
            <a:r>
              <a:rPr lang="en-CA" baseline="0" dirty="0"/>
              <a:t>- Le </a:t>
            </a:r>
            <a:r>
              <a:rPr lang="en-CA" baseline="0" dirty="0" err="1"/>
              <a:t>terme</a:t>
            </a:r>
            <a:r>
              <a:rPr lang="en-CA" baseline="0" dirty="0"/>
              <a:t> </a:t>
            </a:r>
            <a:r>
              <a:rPr lang="en-CA" baseline="0" dirty="0" err="1"/>
              <a:t>bispirituel</a:t>
            </a:r>
            <a:r>
              <a:rPr lang="en-CA" baseline="0" dirty="0"/>
              <a:t> </a:t>
            </a:r>
            <a:r>
              <a:rPr lang="en-CA" baseline="0" dirty="0" err="1"/>
              <a:t>n’a</a:t>
            </a:r>
            <a:r>
              <a:rPr lang="en-CA" baseline="0" dirty="0"/>
              <a:t> de </a:t>
            </a:r>
            <a:r>
              <a:rPr lang="en-CA" baseline="0" dirty="0" err="1"/>
              <a:t>sens</a:t>
            </a:r>
            <a:r>
              <a:rPr lang="en-CA" baseline="0" dirty="0"/>
              <a:t> que </a:t>
            </a:r>
            <a:r>
              <a:rPr lang="en-CA" baseline="0" dirty="0" err="1"/>
              <a:t>s’il</a:t>
            </a:r>
            <a:r>
              <a:rPr lang="en-CA" baseline="0" dirty="0"/>
              <a:t> </a:t>
            </a:r>
            <a:r>
              <a:rPr lang="en-CA" baseline="0" dirty="0" err="1"/>
              <a:t>est</a:t>
            </a:r>
            <a:r>
              <a:rPr lang="en-CA" baseline="0" dirty="0"/>
              <a:t> </a:t>
            </a:r>
            <a:r>
              <a:rPr lang="en-CA" baseline="0" dirty="0" err="1"/>
              <a:t>dans</a:t>
            </a:r>
            <a:r>
              <a:rPr lang="en-CA" baseline="0" dirty="0"/>
              <a:t> le context </a:t>
            </a:r>
            <a:r>
              <a:rPr lang="en-CA" baseline="0" dirty="0" err="1"/>
              <a:t>d’une</a:t>
            </a:r>
            <a:r>
              <a:rPr lang="en-CA" baseline="0" dirty="0"/>
              <a:t> </a:t>
            </a:r>
            <a:r>
              <a:rPr lang="en-CA" baseline="0" dirty="0" err="1"/>
              <a:t>communauté</a:t>
            </a:r>
            <a:r>
              <a:rPr lang="en-CA" baseline="0" dirty="0"/>
              <a:t> indigene </a:t>
            </a:r>
            <a:r>
              <a:rPr lang="en-CA" baseline="0" dirty="0" err="1"/>
              <a:t>ou</a:t>
            </a:r>
            <a:r>
              <a:rPr lang="en-CA" baseline="0" dirty="0"/>
              <a:t> Première Nation</a:t>
            </a:r>
            <a:br>
              <a:rPr lang="en-CA" baseline="0" dirty="0"/>
            </a:br>
            <a:r>
              <a:rPr lang="en-CA" baseline="0" dirty="0"/>
              <a:t>- Le </a:t>
            </a:r>
            <a:r>
              <a:rPr lang="en-CA" baseline="0" dirty="0" err="1"/>
              <a:t>terme</a:t>
            </a:r>
            <a:r>
              <a:rPr lang="en-CA" baseline="0" dirty="0"/>
              <a:t> </a:t>
            </a:r>
            <a:r>
              <a:rPr lang="en-CA" baseline="0" dirty="0" err="1"/>
              <a:t>bispirituel</a:t>
            </a:r>
            <a:r>
              <a:rPr lang="en-CA" baseline="0" dirty="0"/>
              <a:t> </a:t>
            </a:r>
            <a:r>
              <a:rPr lang="en-CA" baseline="0" dirty="0" err="1"/>
              <a:t>est</a:t>
            </a:r>
            <a:r>
              <a:rPr lang="en-CA" baseline="0" dirty="0"/>
              <a:t> </a:t>
            </a:r>
            <a:r>
              <a:rPr lang="en-CA" baseline="0" dirty="0" err="1"/>
              <a:t>traditionnellement</a:t>
            </a:r>
            <a:r>
              <a:rPr lang="en-CA" baseline="0" dirty="0"/>
              <a:t> </a:t>
            </a:r>
            <a:r>
              <a:rPr lang="en-CA" baseline="0" dirty="0" err="1"/>
              <a:t>une</a:t>
            </a:r>
            <a:r>
              <a:rPr lang="en-CA" baseline="0" dirty="0"/>
              <a:t> analyse du genre et non pas </a:t>
            </a:r>
            <a:r>
              <a:rPr lang="en-CA" baseline="0" dirty="0" err="1"/>
              <a:t>une</a:t>
            </a:r>
            <a:r>
              <a:rPr lang="en-CA" baseline="0" dirty="0"/>
              <a:t> </a:t>
            </a:r>
            <a:r>
              <a:rPr lang="en-CA" baseline="0" dirty="0" err="1"/>
              <a:t>forme</a:t>
            </a:r>
            <a:r>
              <a:rPr lang="en-CA" baseline="0" dirty="0"/>
              <a:t> </a:t>
            </a:r>
            <a:r>
              <a:rPr lang="en-CA" baseline="0" dirty="0" err="1"/>
              <a:t>d’orientation</a:t>
            </a:r>
            <a:r>
              <a:rPr lang="en-CA" baseline="0" dirty="0"/>
              <a:t> </a:t>
            </a:r>
            <a:r>
              <a:rPr lang="en-CA" baseline="0" dirty="0" err="1"/>
              <a:t>sexuelle</a:t>
            </a:r>
            <a:br>
              <a:rPr lang="en-CA" baseline="0" dirty="0"/>
            </a:br>
            <a:r>
              <a:rPr lang="en-CA" baseline="0" dirty="0"/>
              <a:t>- </a:t>
            </a:r>
            <a:r>
              <a:rPr lang="en-CA" baseline="0" dirty="0" err="1"/>
              <a:t>aujourd’hui</a:t>
            </a:r>
            <a:r>
              <a:rPr lang="en-CA" baseline="0" dirty="0"/>
              <a:t> le </a:t>
            </a:r>
            <a:r>
              <a:rPr lang="en-CA" baseline="0" dirty="0" err="1"/>
              <a:t>terme</a:t>
            </a:r>
            <a:r>
              <a:rPr lang="en-CA" baseline="0" dirty="0"/>
              <a:t> </a:t>
            </a:r>
            <a:r>
              <a:rPr lang="en-CA" baseline="0" dirty="0" err="1"/>
              <a:t>est</a:t>
            </a:r>
            <a:r>
              <a:rPr lang="en-CA" baseline="0" dirty="0"/>
              <a:t> </a:t>
            </a:r>
            <a:r>
              <a:rPr lang="en-CA" baseline="0" dirty="0" err="1"/>
              <a:t>souvent</a:t>
            </a:r>
            <a:r>
              <a:rPr lang="en-CA" baseline="0" dirty="0"/>
              <a:t> </a:t>
            </a:r>
            <a:r>
              <a:rPr lang="en-CA" baseline="0" dirty="0" err="1"/>
              <a:t>associé</a:t>
            </a:r>
            <a:r>
              <a:rPr lang="en-CA" baseline="0" dirty="0"/>
              <a:t> à </a:t>
            </a:r>
            <a:r>
              <a:rPr lang="en-CA" baseline="0" dirty="0" err="1"/>
              <a:t>l’idée</a:t>
            </a:r>
            <a:r>
              <a:rPr lang="en-CA" baseline="0" dirty="0"/>
              <a:t> </a:t>
            </a:r>
            <a:r>
              <a:rPr lang="en-CA" baseline="0" dirty="0" err="1"/>
              <a:t>d’autochtones</a:t>
            </a:r>
            <a:r>
              <a:rPr lang="en-CA" baseline="0" dirty="0"/>
              <a:t> appurtenant à la </a:t>
            </a:r>
            <a:r>
              <a:rPr lang="en-CA" baseline="0" dirty="0" err="1"/>
              <a:t>communauté</a:t>
            </a:r>
            <a:r>
              <a:rPr lang="en-CA" baseline="0" dirty="0"/>
              <a:t> LGBTQI, </a:t>
            </a:r>
            <a:r>
              <a:rPr lang="en-CA" baseline="0" dirty="0" err="1"/>
              <a:t>mais</a:t>
            </a:r>
            <a:r>
              <a:rPr lang="en-CA" baseline="0" dirty="0"/>
              <a:t> le travail des organisations pour la </a:t>
            </a:r>
            <a:r>
              <a:rPr lang="en-CA" baseline="0" dirty="0" err="1"/>
              <a:t>bispiritualité</a:t>
            </a:r>
            <a:r>
              <a:rPr lang="en-CA" baseline="0" dirty="0"/>
              <a:t> </a:t>
            </a:r>
            <a:r>
              <a:rPr lang="en-CA" baseline="0" dirty="0" err="1"/>
              <a:t>sont</a:t>
            </a:r>
            <a:r>
              <a:rPr lang="en-CA" baseline="0" dirty="0"/>
              <a:t> plus </a:t>
            </a:r>
            <a:r>
              <a:rPr lang="en-CA" baseline="0" dirty="0" err="1"/>
              <a:t>proches</a:t>
            </a:r>
            <a:r>
              <a:rPr lang="en-CA" baseline="0" dirty="0"/>
              <a:t> de la definition </a:t>
            </a:r>
            <a:r>
              <a:rPr lang="en-CA" baseline="0" dirty="0" err="1"/>
              <a:t>traditionnelle</a:t>
            </a:r>
            <a:r>
              <a:rPr lang="en-CA" baseline="0" dirty="0"/>
              <a:t> du </a:t>
            </a:r>
            <a:r>
              <a:rPr lang="en-CA" baseline="0" dirty="0" err="1"/>
              <a:t>terme</a:t>
            </a:r>
            <a:r>
              <a:rPr lang="en-CA" baseline="0" dirty="0"/>
              <a:t>.</a:t>
            </a:r>
            <a:endParaRPr lang="en-CA" dirty="0"/>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44</a:t>
            </a:fld>
            <a:endParaRPr lang="en-CA" dirty="0"/>
          </a:p>
        </p:txBody>
      </p:sp>
    </p:spTree>
    <p:extLst>
      <p:ext uri="{BB962C8B-B14F-4D97-AF65-F5344CB8AC3E}">
        <p14:creationId xmlns:p14="http://schemas.microsoft.com/office/powerpoint/2010/main" val="14152376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49</a:t>
            </a:fld>
            <a:endParaRPr lang="en-CA" dirty="0"/>
          </a:p>
        </p:txBody>
      </p:sp>
    </p:spTree>
    <p:extLst>
      <p:ext uri="{BB962C8B-B14F-4D97-AF65-F5344CB8AC3E}">
        <p14:creationId xmlns:p14="http://schemas.microsoft.com/office/powerpoint/2010/main" val="1200764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Ainés</a:t>
            </a:r>
            <a:r>
              <a:rPr lang="en-CA" dirty="0"/>
              <a:t> LGBTQ2S</a:t>
            </a:r>
            <a:br>
              <a:rPr lang="en-CA" dirty="0"/>
            </a:br>
            <a:r>
              <a:rPr lang="en-CA" dirty="0" err="1"/>
              <a:t>Lesbiennes</a:t>
            </a:r>
            <a:r>
              <a:rPr lang="en-CA" dirty="0"/>
              <a:t>,</a:t>
            </a:r>
            <a:r>
              <a:rPr lang="en-CA" baseline="0" dirty="0"/>
              <a:t> </a:t>
            </a:r>
            <a:r>
              <a:rPr lang="en-CA" baseline="0" dirty="0" err="1"/>
              <a:t>Gais</a:t>
            </a:r>
            <a:r>
              <a:rPr lang="en-CA" baseline="0" dirty="0"/>
              <a:t>, </a:t>
            </a:r>
            <a:r>
              <a:rPr lang="en-CA" baseline="0" dirty="0" err="1"/>
              <a:t>Bisexuels</a:t>
            </a:r>
            <a:r>
              <a:rPr lang="en-CA" baseline="0" dirty="0"/>
              <a:t>, </a:t>
            </a:r>
            <a:r>
              <a:rPr lang="en-CA" baseline="0" dirty="0" err="1"/>
              <a:t>Transgenres</a:t>
            </a:r>
            <a:r>
              <a:rPr lang="en-CA" baseline="0" dirty="0"/>
              <a:t>, Queer et </a:t>
            </a:r>
            <a:r>
              <a:rPr lang="en-CA" baseline="0" dirty="0" err="1"/>
              <a:t>Bispiritels</a:t>
            </a:r>
            <a:br>
              <a:rPr lang="en-CA" baseline="0" dirty="0"/>
            </a:br>
            <a:r>
              <a:rPr lang="en-CA" baseline="0" dirty="0"/>
              <a:t>Procurer des </a:t>
            </a:r>
            <a:r>
              <a:rPr lang="en-CA" baseline="0" dirty="0" err="1"/>
              <a:t>soins</a:t>
            </a:r>
            <a:r>
              <a:rPr lang="en-CA" baseline="0" dirty="0"/>
              <a:t> </a:t>
            </a:r>
            <a:r>
              <a:rPr lang="en-CA" baseline="0" dirty="0" err="1"/>
              <a:t>inclusifs</a:t>
            </a:r>
            <a:r>
              <a:rPr lang="en-CA" baseline="0" dirty="0"/>
              <a:t> sur </a:t>
            </a:r>
            <a:r>
              <a:rPr lang="en-CA" baseline="0" dirty="0" err="1"/>
              <a:t>l’île</a:t>
            </a:r>
            <a:r>
              <a:rPr lang="en-CA" baseline="0" dirty="0"/>
              <a:t>.</a:t>
            </a:r>
            <a:endParaRPr lang="en-CA" dirty="0"/>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8</a:t>
            </a:fld>
            <a:endParaRPr lang="en-CA" dirty="0"/>
          </a:p>
        </p:txBody>
      </p:sp>
    </p:spTree>
    <p:extLst>
      <p:ext uri="{BB962C8B-B14F-4D97-AF65-F5344CB8AC3E}">
        <p14:creationId xmlns:p14="http://schemas.microsoft.com/office/powerpoint/2010/main" val="16209461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Jane</a:t>
            </a:r>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51</a:t>
            </a:fld>
            <a:endParaRPr lang="en-CA" dirty="0"/>
          </a:p>
        </p:txBody>
      </p:sp>
    </p:spTree>
    <p:extLst>
      <p:ext uri="{BB962C8B-B14F-4D97-AF65-F5344CB8AC3E}">
        <p14:creationId xmlns:p14="http://schemas.microsoft.com/office/powerpoint/2010/main" val="9598127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Comment </a:t>
            </a:r>
            <a:r>
              <a:rPr lang="en-CA" dirty="0" err="1"/>
              <a:t>pouvez-vous</a:t>
            </a:r>
            <a:r>
              <a:rPr lang="en-CA" baseline="0" dirty="0"/>
              <a:t> aider?</a:t>
            </a:r>
            <a:br>
              <a:rPr lang="en-CA" baseline="0" dirty="0"/>
            </a:br>
            <a:r>
              <a:rPr lang="en-CA" baseline="0" dirty="0"/>
              <a:t>- Ne </a:t>
            </a:r>
            <a:r>
              <a:rPr lang="en-CA" baseline="0" dirty="0" err="1"/>
              <a:t>partez</a:t>
            </a:r>
            <a:r>
              <a:rPr lang="en-CA" baseline="0" dirty="0"/>
              <a:t> pas du </a:t>
            </a:r>
            <a:r>
              <a:rPr lang="en-CA" baseline="0" dirty="0" err="1"/>
              <a:t>principe</a:t>
            </a:r>
            <a:r>
              <a:rPr lang="en-CA" baseline="0" dirty="0"/>
              <a:t> que tout le monde </a:t>
            </a:r>
            <a:r>
              <a:rPr lang="en-CA" baseline="0" dirty="0" err="1"/>
              <a:t>est</a:t>
            </a:r>
            <a:r>
              <a:rPr lang="en-CA" baseline="0" dirty="0"/>
              <a:t> </a:t>
            </a:r>
            <a:r>
              <a:rPr lang="en-CA" baseline="0" dirty="0" err="1"/>
              <a:t>hétérosexuel</a:t>
            </a:r>
            <a:r>
              <a:rPr lang="en-CA" baseline="0" dirty="0"/>
              <a:t> et </a:t>
            </a:r>
            <a:r>
              <a:rPr lang="en-CA" baseline="0" dirty="0" err="1"/>
              <a:t>cisgenre</a:t>
            </a:r>
            <a:br>
              <a:rPr lang="en-CA" baseline="0" dirty="0"/>
            </a:br>
            <a:r>
              <a:rPr lang="en-CA" baseline="0" dirty="0"/>
              <a:t>- </a:t>
            </a:r>
            <a:r>
              <a:rPr lang="en-CA" baseline="0" dirty="0" err="1"/>
              <a:t>Utilisez</a:t>
            </a:r>
            <a:r>
              <a:rPr lang="en-CA" baseline="0" dirty="0"/>
              <a:t> un language neuter pour </a:t>
            </a:r>
            <a:r>
              <a:rPr lang="en-CA" baseline="0" dirty="0" err="1"/>
              <a:t>laisser</a:t>
            </a:r>
            <a:r>
              <a:rPr lang="en-CA" baseline="0" dirty="0"/>
              <a:t> la place à tout le monde (</a:t>
            </a:r>
            <a:r>
              <a:rPr lang="en-CA" baseline="0" dirty="0" err="1"/>
              <a:t>si</a:t>
            </a:r>
            <a:r>
              <a:rPr lang="en-CA" baseline="0" dirty="0"/>
              <a:t> </a:t>
            </a:r>
            <a:r>
              <a:rPr lang="en-CA" baseline="0" dirty="0" err="1"/>
              <a:t>vous</a:t>
            </a:r>
            <a:r>
              <a:rPr lang="en-CA" baseline="0" dirty="0"/>
              <a:t> ne </a:t>
            </a:r>
            <a:r>
              <a:rPr lang="en-CA" baseline="0" dirty="0" err="1"/>
              <a:t>savez</a:t>
            </a:r>
            <a:r>
              <a:rPr lang="en-CA" baseline="0" dirty="0"/>
              <a:t> pas comment faire, </a:t>
            </a:r>
            <a:r>
              <a:rPr lang="en-CA" baseline="0" dirty="0" err="1"/>
              <a:t>demandez</a:t>
            </a:r>
            <a:r>
              <a:rPr lang="en-CA" baseline="0" dirty="0"/>
              <a:t> de </a:t>
            </a:r>
            <a:r>
              <a:rPr lang="en-CA" baseline="0" dirty="0" err="1"/>
              <a:t>l’aide</a:t>
            </a:r>
            <a:r>
              <a:rPr lang="en-CA" baseline="0" dirty="0"/>
              <a:t>!)</a:t>
            </a:r>
            <a:br>
              <a:rPr lang="en-CA" baseline="0" dirty="0"/>
            </a:br>
            <a:r>
              <a:rPr lang="en-CA" baseline="0" dirty="0"/>
              <a:t>- </a:t>
            </a:r>
            <a:r>
              <a:rPr lang="en-CA" baseline="0" dirty="0" err="1"/>
              <a:t>Pratiquez</a:t>
            </a:r>
            <a:r>
              <a:rPr lang="en-CA" baseline="0" dirty="0"/>
              <a:t> la </a:t>
            </a:r>
            <a:r>
              <a:rPr lang="en-CA" baseline="0" dirty="0" err="1"/>
              <a:t>réflexion</a:t>
            </a:r>
            <a:r>
              <a:rPr lang="en-CA" baseline="0" dirty="0"/>
              <a:t> et explorer les </a:t>
            </a:r>
            <a:r>
              <a:rPr lang="en-CA" baseline="0" dirty="0" err="1"/>
              <a:t>idées</a:t>
            </a:r>
            <a:r>
              <a:rPr lang="en-CA" baseline="0" dirty="0"/>
              <a:t> </a:t>
            </a:r>
            <a:r>
              <a:rPr lang="en-CA" baseline="0" dirty="0" err="1"/>
              <a:t>préconçues</a:t>
            </a:r>
            <a:br>
              <a:rPr lang="en-CA" baseline="0" dirty="0"/>
            </a:br>
            <a:r>
              <a:rPr lang="en-CA" baseline="0" dirty="0"/>
              <a:t>- </a:t>
            </a:r>
            <a:r>
              <a:rPr lang="en-CA" baseline="0" dirty="0" err="1"/>
              <a:t>Renseignez-vous</a:t>
            </a:r>
            <a:r>
              <a:rPr lang="en-CA" baseline="0" dirty="0"/>
              <a:t> sur les </a:t>
            </a:r>
            <a:r>
              <a:rPr lang="en-CA" baseline="0" dirty="0" err="1"/>
              <a:t>disparités</a:t>
            </a:r>
            <a:r>
              <a:rPr lang="en-CA" baseline="0" dirty="0"/>
              <a:t> </a:t>
            </a:r>
            <a:r>
              <a:rPr lang="en-CA" baseline="0" dirty="0" err="1"/>
              <a:t>dans</a:t>
            </a:r>
            <a:r>
              <a:rPr lang="en-CA" baseline="0" dirty="0"/>
              <a:t> les </a:t>
            </a:r>
            <a:r>
              <a:rPr lang="en-CA" baseline="0" dirty="0" err="1"/>
              <a:t>besoins</a:t>
            </a:r>
            <a:r>
              <a:rPr lang="en-CA" baseline="0" dirty="0"/>
              <a:t> de santé de la </a:t>
            </a:r>
            <a:r>
              <a:rPr lang="en-CA" baseline="0" dirty="0" err="1"/>
              <a:t>communauté</a:t>
            </a:r>
            <a:r>
              <a:rPr lang="en-CA" baseline="0" dirty="0"/>
              <a:t> LGBTQ2+</a:t>
            </a:r>
            <a:br>
              <a:rPr lang="en-CA" baseline="0" dirty="0"/>
            </a:br>
            <a:r>
              <a:rPr lang="en-CA" baseline="0" dirty="0"/>
              <a:t>- </a:t>
            </a:r>
            <a:r>
              <a:rPr lang="en-CA" baseline="0" dirty="0" err="1"/>
              <a:t>Luttez</a:t>
            </a:r>
            <a:r>
              <a:rPr lang="en-CA" baseline="0" dirty="0"/>
              <a:t> </a:t>
            </a:r>
            <a:r>
              <a:rPr lang="en-CA" baseline="0" dirty="0" err="1"/>
              <a:t>contre</a:t>
            </a:r>
            <a:r>
              <a:rPr lang="en-CA" baseline="0" dirty="0"/>
              <a:t> </a:t>
            </a:r>
            <a:r>
              <a:rPr lang="en-CA" baseline="0" dirty="0" err="1"/>
              <a:t>l’homophobie</a:t>
            </a:r>
            <a:r>
              <a:rPr lang="en-CA" baseline="0" dirty="0"/>
              <a:t> et la </a:t>
            </a:r>
            <a:r>
              <a:rPr lang="en-CA" baseline="0" dirty="0" err="1"/>
              <a:t>transphobie</a:t>
            </a:r>
            <a:r>
              <a:rPr lang="en-CA" baseline="0" dirty="0"/>
              <a:t> </a:t>
            </a:r>
            <a:r>
              <a:rPr lang="en-CA" baseline="0" dirty="0" err="1"/>
              <a:t>quand</a:t>
            </a:r>
            <a:r>
              <a:rPr lang="en-CA" baseline="0" dirty="0"/>
              <a:t> </a:t>
            </a:r>
            <a:r>
              <a:rPr lang="en-CA" baseline="0" dirty="0" err="1"/>
              <a:t>vous</a:t>
            </a:r>
            <a:r>
              <a:rPr lang="en-CA" baseline="0" dirty="0"/>
              <a:t> </a:t>
            </a:r>
            <a:r>
              <a:rPr lang="en-CA" baseline="0" dirty="0" err="1"/>
              <a:t>en</a:t>
            </a:r>
            <a:r>
              <a:rPr lang="en-CA" baseline="0" dirty="0"/>
              <a:t> </a:t>
            </a:r>
            <a:r>
              <a:rPr lang="en-CA" baseline="0" dirty="0" err="1"/>
              <a:t>êtes</a:t>
            </a:r>
            <a:r>
              <a:rPr lang="en-CA" baseline="0" dirty="0"/>
              <a:t> </a:t>
            </a:r>
            <a:r>
              <a:rPr lang="en-CA" baseline="0" dirty="0" err="1"/>
              <a:t>témoins</a:t>
            </a:r>
            <a:r>
              <a:rPr lang="en-CA" baseline="0" dirty="0"/>
              <a:t> et </a:t>
            </a:r>
            <a:r>
              <a:rPr lang="en-CA" baseline="0" dirty="0" err="1"/>
              <a:t>devenez</a:t>
            </a:r>
            <a:r>
              <a:rPr lang="en-CA" baseline="0" dirty="0"/>
              <a:t> un </a:t>
            </a:r>
            <a:r>
              <a:rPr lang="en-CA" baseline="0" dirty="0" err="1"/>
              <a:t>allié</a:t>
            </a:r>
            <a:r>
              <a:rPr lang="en-CA" baseline="0" dirty="0"/>
              <a:t>!</a:t>
            </a:r>
            <a:br>
              <a:rPr lang="en-CA" baseline="0" dirty="0"/>
            </a:br>
            <a:endParaRPr lang="en-CA" dirty="0"/>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54</a:t>
            </a:fld>
            <a:endParaRPr lang="en-CA" dirty="0"/>
          </a:p>
        </p:txBody>
      </p:sp>
    </p:spTree>
    <p:extLst>
      <p:ext uri="{BB962C8B-B14F-4D97-AF65-F5344CB8AC3E}">
        <p14:creationId xmlns:p14="http://schemas.microsoft.com/office/powerpoint/2010/main" val="6638952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dirty="0">
              <a:latin typeface="Times New Roman" pitchFamily="18" charset="0"/>
            </a:endParaRPr>
          </a:p>
        </p:txBody>
      </p:sp>
      <p:sp>
        <p:nvSpPr>
          <p:cNvPr id="7578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1887" eaLnBrk="0" hangingPunct="0">
              <a:defRPr sz="2300">
                <a:solidFill>
                  <a:schemeClr val="tx1"/>
                </a:solidFill>
                <a:latin typeface="Tahoma" pitchFamily="34" charset="0"/>
              </a:defRPr>
            </a:lvl1pPr>
            <a:lvl2pPr marL="716130" indent="-275434" defTabSz="931887" eaLnBrk="0" hangingPunct="0">
              <a:defRPr sz="2300">
                <a:solidFill>
                  <a:schemeClr val="tx1"/>
                </a:solidFill>
                <a:latin typeface="Tahoma" pitchFamily="34" charset="0"/>
              </a:defRPr>
            </a:lvl2pPr>
            <a:lvl3pPr marL="1101738" indent="-220348" defTabSz="931887" eaLnBrk="0" hangingPunct="0">
              <a:defRPr sz="2300">
                <a:solidFill>
                  <a:schemeClr val="tx1"/>
                </a:solidFill>
                <a:latin typeface="Tahoma" pitchFamily="34" charset="0"/>
              </a:defRPr>
            </a:lvl3pPr>
            <a:lvl4pPr marL="1542433" indent="-220348" defTabSz="931887" eaLnBrk="0" hangingPunct="0">
              <a:defRPr sz="2300">
                <a:solidFill>
                  <a:schemeClr val="tx1"/>
                </a:solidFill>
                <a:latin typeface="Tahoma" pitchFamily="34" charset="0"/>
              </a:defRPr>
            </a:lvl4pPr>
            <a:lvl5pPr marL="1983128" indent="-220348" defTabSz="931887" eaLnBrk="0" hangingPunct="0">
              <a:defRPr sz="2300">
                <a:solidFill>
                  <a:schemeClr val="tx1"/>
                </a:solidFill>
                <a:latin typeface="Tahoma" pitchFamily="34" charset="0"/>
              </a:defRPr>
            </a:lvl5pPr>
            <a:lvl6pPr marL="2423823" indent="-220348" defTabSz="931887" eaLnBrk="0" fontAlgn="base" hangingPunct="0">
              <a:spcBef>
                <a:spcPct val="0"/>
              </a:spcBef>
              <a:spcAft>
                <a:spcPct val="0"/>
              </a:spcAft>
              <a:defRPr sz="2300">
                <a:solidFill>
                  <a:schemeClr val="tx1"/>
                </a:solidFill>
                <a:latin typeface="Tahoma" pitchFamily="34" charset="0"/>
              </a:defRPr>
            </a:lvl6pPr>
            <a:lvl7pPr marL="2864518" indent="-220348" defTabSz="931887" eaLnBrk="0" fontAlgn="base" hangingPunct="0">
              <a:spcBef>
                <a:spcPct val="0"/>
              </a:spcBef>
              <a:spcAft>
                <a:spcPct val="0"/>
              </a:spcAft>
              <a:defRPr sz="2300">
                <a:solidFill>
                  <a:schemeClr val="tx1"/>
                </a:solidFill>
                <a:latin typeface="Tahoma" pitchFamily="34" charset="0"/>
              </a:defRPr>
            </a:lvl7pPr>
            <a:lvl8pPr marL="3305213" indent="-220348" defTabSz="931887" eaLnBrk="0" fontAlgn="base" hangingPunct="0">
              <a:spcBef>
                <a:spcPct val="0"/>
              </a:spcBef>
              <a:spcAft>
                <a:spcPct val="0"/>
              </a:spcAft>
              <a:defRPr sz="2300">
                <a:solidFill>
                  <a:schemeClr val="tx1"/>
                </a:solidFill>
                <a:latin typeface="Tahoma" pitchFamily="34" charset="0"/>
              </a:defRPr>
            </a:lvl8pPr>
            <a:lvl9pPr marL="3745908" indent="-220348" defTabSz="931887" eaLnBrk="0" fontAlgn="base" hangingPunct="0">
              <a:spcBef>
                <a:spcPct val="0"/>
              </a:spcBef>
              <a:spcAft>
                <a:spcPct val="0"/>
              </a:spcAft>
              <a:defRPr sz="2300">
                <a:solidFill>
                  <a:schemeClr val="tx1"/>
                </a:solidFill>
                <a:latin typeface="Tahoma" pitchFamily="34" charset="0"/>
              </a:defRPr>
            </a:lvl9pPr>
          </a:lstStyle>
          <a:p>
            <a:fld id="{529995F2-8EA6-44EA-8780-C2C9EADB4D26}" type="slidenum">
              <a:rPr lang="en-CA" sz="1300">
                <a:latin typeface="Times New Roman" pitchFamily="18" charset="0"/>
              </a:rPr>
              <a:pPr/>
              <a:t>55</a:t>
            </a:fld>
            <a:endParaRPr lang="en-CA" sz="1300" dirty="0">
              <a:latin typeface="Times New Roman" pitchFamily="18" charset="0"/>
            </a:endParaRPr>
          </a:p>
        </p:txBody>
      </p:sp>
    </p:spTree>
    <p:extLst>
      <p:ext uri="{BB962C8B-B14F-4D97-AF65-F5344CB8AC3E}">
        <p14:creationId xmlns:p14="http://schemas.microsoft.com/office/powerpoint/2010/main" val="1548073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Nicole to explain the issue</a:t>
            </a:r>
          </a:p>
          <a:p>
            <a:endParaRPr lang="en-CA" dirty="0"/>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9</a:t>
            </a:fld>
            <a:endParaRPr lang="en-CA" dirty="0"/>
          </a:p>
        </p:txBody>
      </p:sp>
    </p:spTree>
    <p:extLst>
      <p:ext uri="{BB962C8B-B14F-4D97-AF65-F5344CB8AC3E}">
        <p14:creationId xmlns:p14="http://schemas.microsoft.com/office/powerpoint/2010/main" val="1130099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Nicole</a:t>
            </a:r>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10</a:t>
            </a:fld>
            <a:endParaRPr lang="en-CA" dirty="0"/>
          </a:p>
        </p:txBody>
      </p:sp>
    </p:spTree>
    <p:extLst>
      <p:ext uri="{BB962C8B-B14F-4D97-AF65-F5344CB8AC3E}">
        <p14:creationId xmlns:p14="http://schemas.microsoft.com/office/powerpoint/2010/main" val="1285953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Nicole</a:t>
            </a:r>
          </a:p>
          <a:p>
            <a:endParaRPr lang="en-CA" dirty="0"/>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11</a:t>
            </a:fld>
            <a:endParaRPr lang="en-CA" dirty="0"/>
          </a:p>
        </p:txBody>
      </p:sp>
    </p:spTree>
    <p:extLst>
      <p:ext uri="{BB962C8B-B14F-4D97-AF65-F5344CB8AC3E}">
        <p14:creationId xmlns:p14="http://schemas.microsoft.com/office/powerpoint/2010/main" val="91614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Nicole</a:t>
            </a:r>
          </a:p>
          <a:p>
            <a:endParaRPr lang="en-CA" dirty="0"/>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12</a:t>
            </a:fld>
            <a:endParaRPr lang="en-CA" dirty="0"/>
          </a:p>
        </p:txBody>
      </p:sp>
    </p:spTree>
    <p:extLst>
      <p:ext uri="{BB962C8B-B14F-4D97-AF65-F5344CB8AC3E}">
        <p14:creationId xmlns:p14="http://schemas.microsoft.com/office/powerpoint/2010/main" val="193470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Jane</a:t>
            </a:r>
          </a:p>
          <a:p>
            <a:endParaRPr lang="en-CA" dirty="0"/>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13</a:t>
            </a:fld>
            <a:endParaRPr lang="en-CA" dirty="0"/>
          </a:p>
        </p:txBody>
      </p:sp>
    </p:spTree>
    <p:extLst>
      <p:ext uri="{BB962C8B-B14F-4D97-AF65-F5344CB8AC3E}">
        <p14:creationId xmlns:p14="http://schemas.microsoft.com/office/powerpoint/2010/main" val="366788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Jane</a:t>
            </a:r>
          </a:p>
          <a:p>
            <a:endParaRPr lang="en-CA" dirty="0"/>
          </a:p>
        </p:txBody>
      </p:sp>
      <p:sp>
        <p:nvSpPr>
          <p:cNvPr id="4" name="Slide Number Placeholder 3"/>
          <p:cNvSpPr>
            <a:spLocks noGrp="1"/>
          </p:cNvSpPr>
          <p:nvPr>
            <p:ph type="sldNum" sz="quarter" idx="10"/>
          </p:nvPr>
        </p:nvSpPr>
        <p:spPr/>
        <p:txBody>
          <a:bodyPr/>
          <a:lstStyle/>
          <a:p>
            <a:pPr>
              <a:defRPr/>
            </a:pPr>
            <a:fld id="{B1FA61AF-8272-45EE-8848-21791D981F0B}" type="slidenum">
              <a:rPr lang="en-CA" smtClean="0"/>
              <a:pPr>
                <a:defRPr/>
              </a:pPr>
              <a:t>14</a:t>
            </a:fld>
            <a:endParaRPr lang="en-CA" dirty="0"/>
          </a:p>
        </p:txBody>
      </p:sp>
    </p:spTree>
    <p:extLst>
      <p:ext uri="{BB962C8B-B14F-4D97-AF65-F5344CB8AC3E}">
        <p14:creationId xmlns:p14="http://schemas.microsoft.com/office/powerpoint/2010/main" val="661288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5"/>
          <p:cNvSpPr>
            <a:spLocks noChangeArrowheads="1"/>
          </p:cNvSpPr>
          <p:nvPr/>
        </p:nvSpPr>
        <p:spPr bwMode="auto">
          <a:xfrm flipV="1">
            <a:off x="450850" y="32861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CA" dirty="0"/>
          </a:p>
        </p:txBody>
      </p:sp>
      <p:sp>
        <p:nvSpPr>
          <p:cNvPr id="36876" name="Rectangle 1036"/>
          <p:cNvSpPr>
            <a:spLocks noGrp="1" noChangeArrowheads="1"/>
          </p:cNvSpPr>
          <p:nvPr>
            <p:ph type="ctrTitle"/>
          </p:nvPr>
        </p:nvSpPr>
        <p:spPr>
          <a:xfrm>
            <a:off x="990600" y="1828800"/>
            <a:ext cx="7772400" cy="1143000"/>
          </a:xfrm>
        </p:spPr>
        <p:txBody>
          <a:bodyPr/>
          <a:lstStyle>
            <a:lvl1pPr>
              <a:defRPr/>
            </a:lvl1pPr>
          </a:lstStyle>
          <a:p>
            <a:r>
              <a:rPr lang="en-CA"/>
              <a:t>Click to edit Master title style</a:t>
            </a:r>
          </a:p>
        </p:txBody>
      </p:sp>
      <p:sp>
        <p:nvSpPr>
          <p:cNvPr id="36877"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CA"/>
              <a:t>Click to edit Master subtitle style</a:t>
            </a:r>
          </a:p>
        </p:txBody>
      </p:sp>
      <p:sp>
        <p:nvSpPr>
          <p:cNvPr id="5" name="Rectangle 1038"/>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r>
              <a:rPr lang="en-US"/>
              <a:t>30/05/2017</a:t>
            </a:r>
            <a:endParaRPr lang="en-CA" dirty="0"/>
          </a:p>
        </p:txBody>
      </p:sp>
      <p:sp>
        <p:nvSpPr>
          <p:cNvPr id="6" name="Rectangle 1039"/>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CA" dirty="0"/>
          </a:p>
        </p:txBody>
      </p:sp>
      <p:sp>
        <p:nvSpPr>
          <p:cNvPr id="7" name="Rectangle 1040"/>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4E4A5F99-20E3-4FFB-B1E7-E3A060536EE4}" type="slidenum">
              <a:rPr lang="en-CA"/>
              <a:pPr>
                <a:defRPr/>
              </a:pPr>
              <a:t>‹#›</a:t>
            </a:fld>
            <a:endParaRPr lang="en-CA" dirty="0"/>
          </a:p>
        </p:txBody>
      </p:sp>
    </p:spTree>
    <p:extLst>
      <p:ext uri="{BB962C8B-B14F-4D97-AF65-F5344CB8AC3E}">
        <p14:creationId xmlns:p14="http://schemas.microsoft.com/office/powerpoint/2010/main" val="911206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11"/>
          <p:cNvSpPr>
            <a:spLocks noGrp="1" noChangeArrowheads="1"/>
          </p:cNvSpPr>
          <p:nvPr>
            <p:ph type="dt" sz="half" idx="10"/>
          </p:nvPr>
        </p:nvSpPr>
        <p:spPr>
          <a:ln/>
        </p:spPr>
        <p:txBody>
          <a:bodyPr/>
          <a:lstStyle>
            <a:lvl1pPr>
              <a:defRPr/>
            </a:lvl1pPr>
          </a:lstStyle>
          <a:p>
            <a:pPr>
              <a:defRPr/>
            </a:pPr>
            <a:r>
              <a:rPr lang="en-US"/>
              <a:t>30/05/2017</a:t>
            </a:r>
            <a:endParaRPr lang="en-CA"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13"/>
          <p:cNvSpPr>
            <a:spLocks noGrp="1" noChangeArrowheads="1"/>
          </p:cNvSpPr>
          <p:nvPr>
            <p:ph type="sldNum" sz="quarter" idx="12"/>
          </p:nvPr>
        </p:nvSpPr>
        <p:spPr>
          <a:ln/>
        </p:spPr>
        <p:txBody>
          <a:bodyPr/>
          <a:lstStyle>
            <a:lvl1pPr>
              <a:defRPr/>
            </a:lvl1pPr>
          </a:lstStyle>
          <a:p>
            <a:pPr>
              <a:defRPr/>
            </a:pPr>
            <a:fld id="{1A802D25-89CF-4225-BB0B-96262331C30F}" type="slidenum">
              <a:rPr lang="en-CA"/>
              <a:pPr>
                <a:defRPr/>
              </a:pPr>
              <a:t>‹#›</a:t>
            </a:fld>
            <a:endParaRPr lang="en-CA" dirty="0"/>
          </a:p>
        </p:txBody>
      </p:sp>
    </p:spTree>
    <p:extLst>
      <p:ext uri="{BB962C8B-B14F-4D97-AF65-F5344CB8AC3E}">
        <p14:creationId xmlns:p14="http://schemas.microsoft.com/office/powerpoint/2010/main" val="3058683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1988" y="617538"/>
            <a:ext cx="1943100" cy="551497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1182688" y="617538"/>
            <a:ext cx="5676900" cy="5514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11"/>
          <p:cNvSpPr>
            <a:spLocks noGrp="1" noChangeArrowheads="1"/>
          </p:cNvSpPr>
          <p:nvPr>
            <p:ph type="dt" sz="half" idx="10"/>
          </p:nvPr>
        </p:nvSpPr>
        <p:spPr>
          <a:ln/>
        </p:spPr>
        <p:txBody>
          <a:bodyPr/>
          <a:lstStyle>
            <a:lvl1pPr>
              <a:defRPr/>
            </a:lvl1pPr>
          </a:lstStyle>
          <a:p>
            <a:pPr>
              <a:defRPr/>
            </a:pPr>
            <a:r>
              <a:rPr lang="en-US"/>
              <a:t>30/05/2017</a:t>
            </a:r>
            <a:endParaRPr lang="en-CA"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13"/>
          <p:cNvSpPr>
            <a:spLocks noGrp="1" noChangeArrowheads="1"/>
          </p:cNvSpPr>
          <p:nvPr>
            <p:ph type="sldNum" sz="quarter" idx="12"/>
          </p:nvPr>
        </p:nvSpPr>
        <p:spPr>
          <a:ln/>
        </p:spPr>
        <p:txBody>
          <a:bodyPr/>
          <a:lstStyle>
            <a:lvl1pPr>
              <a:defRPr/>
            </a:lvl1pPr>
          </a:lstStyle>
          <a:p>
            <a:pPr>
              <a:defRPr/>
            </a:pPr>
            <a:fld id="{F26F0B16-17C8-4DD7-B8C8-9C6D35CAADC1}" type="slidenum">
              <a:rPr lang="en-CA"/>
              <a:pPr>
                <a:defRPr/>
              </a:pPr>
              <a:t>‹#›</a:t>
            </a:fld>
            <a:endParaRPr lang="en-CA" dirty="0"/>
          </a:p>
        </p:txBody>
      </p:sp>
    </p:spTree>
    <p:extLst>
      <p:ext uri="{BB962C8B-B14F-4D97-AF65-F5344CB8AC3E}">
        <p14:creationId xmlns:p14="http://schemas.microsoft.com/office/powerpoint/2010/main" val="1571807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11"/>
          <p:cNvSpPr>
            <a:spLocks noGrp="1" noChangeArrowheads="1"/>
          </p:cNvSpPr>
          <p:nvPr>
            <p:ph type="dt" sz="half" idx="10"/>
          </p:nvPr>
        </p:nvSpPr>
        <p:spPr>
          <a:ln/>
        </p:spPr>
        <p:txBody>
          <a:bodyPr/>
          <a:lstStyle>
            <a:lvl1pPr>
              <a:defRPr/>
            </a:lvl1pPr>
          </a:lstStyle>
          <a:p>
            <a:pPr>
              <a:defRPr/>
            </a:pPr>
            <a:r>
              <a:rPr lang="en-US"/>
              <a:t>30/05/2017</a:t>
            </a:r>
            <a:endParaRPr lang="en-CA"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13"/>
          <p:cNvSpPr>
            <a:spLocks noGrp="1" noChangeArrowheads="1"/>
          </p:cNvSpPr>
          <p:nvPr>
            <p:ph type="sldNum" sz="quarter" idx="12"/>
          </p:nvPr>
        </p:nvSpPr>
        <p:spPr>
          <a:ln/>
        </p:spPr>
        <p:txBody>
          <a:bodyPr/>
          <a:lstStyle>
            <a:lvl1pPr>
              <a:defRPr/>
            </a:lvl1pPr>
          </a:lstStyle>
          <a:p>
            <a:pPr>
              <a:defRPr/>
            </a:pPr>
            <a:fld id="{3B25F6F1-02E6-4302-84D1-3277B86589A1}" type="slidenum">
              <a:rPr lang="en-CA"/>
              <a:pPr>
                <a:defRPr/>
              </a:pPr>
              <a:t>‹#›</a:t>
            </a:fld>
            <a:endParaRPr lang="en-CA" dirty="0"/>
          </a:p>
        </p:txBody>
      </p:sp>
      <p:pic>
        <p:nvPicPr>
          <p:cNvPr id="7" name="Content Placeholder 5" descr="Screen Clipp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rot="5400000">
            <a:off x="4451594" y="6159524"/>
            <a:ext cx="705901" cy="787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3606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r>
              <a:rPr lang="en-US"/>
              <a:t>30/05/2017</a:t>
            </a:r>
            <a:endParaRPr lang="en-CA"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13"/>
          <p:cNvSpPr>
            <a:spLocks noGrp="1" noChangeArrowheads="1"/>
          </p:cNvSpPr>
          <p:nvPr>
            <p:ph type="sldNum" sz="quarter" idx="12"/>
          </p:nvPr>
        </p:nvSpPr>
        <p:spPr>
          <a:ln/>
        </p:spPr>
        <p:txBody>
          <a:bodyPr/>
          <a:lstStyle>
            <a:lvl1pPr>
              <a:defRPr/>
            </a:lvl1pPr>
          </a:lstStyle>
          <a:p>
            <a:pPr>
              <a:defRPr/>
            </a:pPr>
            <a:fld id="{67DBAA4C-0B66-46A2-A0B5-7FA50AC4E421}" type="slidenum">
              <a:rPr lang="en-CA"/>
              <a:pPr>
                <a:defRPr/>
              </a:pPr>
              <a:t>‹#›</a:t>
            </a:fld>
            <a:endParaRPr lang="en-CA" dirty="0"/>
          </a:p>
        </p:txBody>
      </p:sp>
    </p:spTree>
    <p:extLst>
      <p:ext uri="{BB962C8B-B14F-4D97-AF65-F5344CB8AC3E}">
        <p14:creationId xmlns:p14="http://schemas.microsoft.com/office/powerpoint/2010/main" val="929241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11"/>
          <p:cNvSpPr>
            <a:spLocks noGrp="1" noChangeArrowheads="1"/>
          </p:cNvSpPr>
          <p:nvPr>
            <p:ph type="dt" sz="half" idx="10"/>
          </p:nvPr>
        </p:nvSpPr>
        <p:spPr>
          <a:ln/>
        </p:spPr>
        <p:txBody>
          <a:bodyPr/>
          <a:lstStyle>
            <a:lvl1pPr>
              <a:defRPr/>
            </a:lvl1pPr>
          </a:lstStyle>
          <a:p>
            <a:pPr>
              <a:defRPr/>
            </a:pPr>
            <a:r>
              <a:rPr lang="en-US"/>
              <a:t>30/05/2017</a:t>
            </a:r>
            <a:endParaRPr lang="en-CA"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CA" dirty="0"/>
          </a:p>
        </p:txBody>
      </p:sp>
      <p:sp>
        <p:nvSpPr>
          <p:cNvPr id="7" name="Rectangle 13"/>
          <p:cNvSpPr>
            <a:spLocks noGrp="1" noChangeArrowheads="1"/>
          </p:cNvSpPr>
          <p:nvPr>
            <p:ph type="sldNum" sz="quarter" idx="12"/>
          </p:nvPr>
        </p:nvSpPr>
        <p:spPr>
          <a:ln/>
        </p:spPr>
        <p:txBody>
          <a:bodyPr/>
          <a:lstStyle>
            <a:lvl1pPr>
              <a:defRPr/>
            </a:lvl1pPr>
          </a:lstStyle>
          <a:p>
            <a:pPr>
              <a:defRPr/>
            </a:pPr>
            <a:fld id="{E6D3A661-613C-4AA0-A613-7B79D06CC972}" type="slidenum">
              <a:rPr lang="en-CA"/>
              <a:pPr>
                <a:defRPr/>
              </a:pPr>
              <a:t>‹#›</a:t>
            </a:fld>
            <a:endParaRPr lang="en-CA" dirty="0"/>
          </a:p>
        </p:txBody>
      </p:sp>
    </p:spTree>
    <p:extLst>
      <p:ext uri="{BB962C8B-B14F-4D97-AF65-F5344CB8AC3E}">
        <p14:creationId xmlns:p14="http://schemas.microsoft.com/office/powerpoint/2010/main" val="1215227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11"/>
          <p:cNvSpPr>
            <a:spLocks noGrp="1" noChangeArrowheads="1"/>
          </p:cNvSpPr>
          <p:nvPr>
            <p:ph type="dt" sz="half" idx="10"/>
          </p:nvPr>
        </p:nvSpPr>
        <p:spPr>
          <a:ln/>
        </p:spPr>
        <p:txBody>
          <a:bodyPr/>
          <a:lstStyle>
            <a:lvl1pPr>
              <a:defRPr/>
            </a:lvl1pPr>
          </a:lstStyle>
          <a:p>
            <a:pPr>
              <a:defRPr/>
            </a:pPr>
            <a:r>
              <a:rPr lang="en-US"/>
              <a:t>30/05/2017</a:t>
            </a:r>
            <a:endParaRPr lang="en-CA" dirty="0"/>
          </a:p>
        </p:txBody>
      </p:sp>
      <p:sp>
        <p:nvSpPr>
          <p:cNvPr id="8" name="Rectangle 12"/>
          <p:cNvSpPr>
            <a:spLocks noGrp="1" noChangeArrowheads="1"/>
          </p:cNvSpPr>
          <p:nvPr>
            <p:ph type="ftr" sz="quarter" idx="11"/>
          </p:nvPr>
        </p:nvSpPr>
        <p:spPr>
          <a:ln/>
        </p:spPr>
        <p:txBody>
          <a:bodyPr/>
          <a:lstStyle>
            <a:lvl1pPr>
              <a:defRPr/>
            </a:lvl1pPr>
          </a:lstStyle>
          <a:p>
            <a:pPr>
              <a:defRPr/>
            </a:pPr>
            <a:endParaRPr lang="en-CA" dirty="0"/>
          </a:p>
        </p:txBody>
      </p:sp>
      <p:sp>
        <p:nvSpPr>
          <p:cNvPr id="9" name="Rectangle 13"/>
          <p:cNvSpPr>
            <a:spLocks noGrp="1" noChangeArrowheads="1"/>
          </p:cNvSpPr>
          <p:nvPr>
            <p:ph type="sldNum" sz="quarter" idx="12"/>
          </p:nvPr>
        </p:nvSpPr>
        <p:spPr>
          <a:ln/>
        </p:spPr>
        <p:txBody>
          <a:bodyPr/>
          <a:lstStyle>
            <a:lvl1pPr>
              <a:defRPr/>
            </a:lvl1pPr>
          </a:lstStyle>
          <a:p>
            <a:pPr>
              <a:defRPr/>
            </a:pPr>
            <a:fld id="{C53A30F7-6405-441D-8619-0D8687FF3898}" type="slidenum">
              <a:rPr lang="en-CA"/>
              <a:pPr>
                <a:defRPr/>
              </a:pPr>
              <a:t>‹#›</a:t>
            </a:fld>
            <a:endParaRPr lang="en-CA" dirty="0"/>
          </a:p>
        </p:txBody>
      </p:sp>
    </p:spTree>
    <p:extLst>
      <p:ext uri="{BB962C8B-B14F-4D97-AF65-F5344CB8AC3E}">
        <p14:creationId xmlns:p14="http://schemas.microsoft.com/office/powerpoint/2010/main" val="1769446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11"/>
          <p:cNvSpPr>
            <a:spLocks noGrp="1" noChangeArrowheads="1"/>
          </p:cNvSpPr>
          <p:nvPr>
            <p:ph type="dt" sz="half" idx="10"/>
          </p:nvPr>
        </p:nvSpPr>
        <p:spPr>
          <a:ln/>
        </p:spPr>
        <p:txBody>
          <a:bodyPr/>
          <a:lstStyle>
            <a:lvl1pPr>
              <a:defRPr/>
            </a:lvl1pPr>
          </a:lstStyle>
          <a:p>
            <a:pPr>
              <a:defRPr/>
            </a:pPr>
            <a:r>
              <a:rPr lang="en-US"/>
              <a:t>30/05/2017</a:t>
            </a:r>
            <a:endParaRPr lang="en-CA" dirty="0"/>
          </a:p>
        </p:txBody>
      </p:sp>
      <p:sp>
        <p:nvSpPr>
          <p:cNvPr id="4" name="Rectangle 12"/>
          <p:cNvSpPr>
            <a:spLocks noGrp="1" noChangeArrowheads="1"/>
          </p:cNvSpPr>
          <p:nvPr>
            <p:ph type="ftr" sz="quarter" idx="11"/>
          </p:nvPr>
        </p:nvSpPr>
        <p:spPr>
          <a:ln/>
        </p:spPr>
        <p:txBody>
          <a:bodyPr/>
          <a:lstStyle>
            <a:lvl1pPr>
              <a:defRPr/>
            </a:lvl1pPr>
          </a:lstStyle>
          <a:p>
            <a:pPr>
              <a:defRPr/>
            </a:pPr>
            <a:endParaRPr lang="en-CA" dirty="0"/>
          </a:p>
        </p:txBody>
      </p:sp>
      <p:sp>
        <p:nvSpPr>
          <p:cNvPr id="5" name="Rectangle 13"/>
          <p:cNvSpPr>
            <a:spLocks noGrp="1" noChangeArrowheads="1"/>
          </p:cNvSpPr>
          <p:nvPr>
            <p:ph type="sldNum" sz="quarter" idx="12"/>
          </p:nvPr>
        </p:nvSpPr>
        <p:spPr>
          <a:ln/>
        </p:spPr>
        <p:txBody>
          <a:bodyPr/>
          <a:lstStyle>
            <a:lvl1pPr>
              <a:defRPr/>
            </a:lvl1pPr>
          </a:lstStyle>
          <a:p>
            <a:pPr>
              <a:defRPr/>
            </a:pPr>
            <a:fld id="{E58C45E1-36F0-45DE-B813-AC6458C28AED}" type="slidenum">
              <a:rPr lang="en-CA"/>
              <a:pPr>
                <a:defRPr/>
              </a:pPr>
              <a:t>‹#›</a:t>
            </a:fld>
            <a:endParaRPr lang="en-CA" dirty="0"/>
          </a:p>
        </p:txBody>
      </p:sp>
    </p:spTree>
    <p:extLst>
      <p:ext uri="{BB962C8B-B14F-4D97-AF65-F5344CB8AC3E}">
        <p14:creationId xmlns:p14="http://schemas.microsoft.com/office/powerpoint/2010/main" val="2424359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r>
              <a:rPr lang="en-US"/>
              <a:t>30/05/2017</a:t>
            </a:r>
            <a:endParaRPr lang="en-CA" dirty="0"/>
          </a:p>
        </p:txBody>
      </p:sp>
      <p:sp>
        <p:nvSpPr>
          <p:cNvPr id="3" name="Rectangle 12"/>
          <p:cNvSpPr>
            <a:spLocks noGrp="1" noChangeArrowheads="1"/>
          </p:cNvSpPr>
          <p:nvPr>
            <p:ph type="ftr" sz="quarter" idx="11"/>
          </p:nvPr>
        </p:nvSpPr>
        <p:spPr>
          <a:ln/>
        </p:spPr>
        <p:txBody>
          <a:bodyPr/>
          <a:lstStyle>
            <a:lvl1pPr>
              <a:defRPr/>
            </a:lvl1pPr>
          </a:lstStyle>
          <a:p>
            <a:pPr>
              <a:defRPr/>
            </a:pPr>
            <a:endParaRPr lang="en-CA" dirty="0"/>
          </a:p>
        </p:txBody>
      </p:sp>
      <p:sp>
        <p:nvSpPr>
          <p:cNvPr id="4" name="Rectangle 13"/>
          <p:cNvSpPr>
            <a:spLocks noGrp="1" noChangeArrowheads="1"/>
          </p:cNvSpPr>
          <p:nvPr>
            <p:ph type="sldNum" sz="quarter" idx="12"/>
          </p:nvPr>
        </p:nvSpPr>
        <p:spPr>
          <a:ln/>
        </p:spPr>
        <p:txBody>
          <a:bodyPr/>
          <a:lstStyle>
            <a:lvl1pPr>
              <a:defRPr/>
            </a:lvl1pPr>
          </a:lstStyle>
          <a:p>
            <a:pPr>
              <a:defRPr/>
            </a:pPr>
            <a:fld id="{F552D683-B2C5-440A-9EFC-54FDFD454A68}" type="slidenum">
              <a:rPr lang="en-CA"/>
              <a:pPr>
                <a:defRPr/>
              </a:pPr>
              <a:t>‹#›</a:t>
            </a:fld>
            <a:endParaRPr lang="en-CA" dirty="0"/>
          </a:p>
        </p:txBody>
      </p:sp>
    </p:spTree>
    <p:extLst>
      <p:ext uri="{BB962C8B-B14F-4D97-AF65-F5344CB8AC3E}">
        <p14:creationId xmlns:p14="http://schemas.microsoft.com/office/powerpoint/2010/main" val="3810746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r>
              <a:rPr lang="en-US"/>
              <a:t>30/05/2017</a:t>
            </a:r>
            <a:endParaRPr lang="en-CA"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CA" dirty="0"/>
          </a:p>
        </p:txBody>
      </p:sp>
      <p:sp>
        <p:nvSpPr>
          <p:cNvPr id="7" name="Rectangle 13"/>
          <p:cNvSpPr>
            <a:spLocks noGrp="1" noChangeArrowheads="1"/>
          </p:cNvSpPr>
          <p:nvPr>
            <p:ph type="sldNum" sz="quarter" idx="12"/>
          </p:nvPr>
        </p:nvSpPr>
        <p:spPr>
          <a:ln/>
        </p:spPr>
        <p:txBody>
          <a:bodyPr/>
          <a:lstStyle>
            <a:lvl1pPr>
              <a:defRPr/>
            </a:lvl1pPr>
          </a:lstStyle>
          <a:p>
            <a:pPr>
              <a:defRPr/>
            </a:pPr>
            <a:fld id="{403CFF2F-E677-4179-9A14-8217B94C7328}" type="slidenum">
              <a:rPr lang="en-CA"/>
              <a:pPr>
                <a:defRPr/>
              </a:pPr>
              <a:t>‹#›</a:t>
            </a:fld>
            <a:endParaRPr lang="en-CA" dirty="0"/>
          </a:p>
        </p:txBody>
      </p:sp>
    </p:spTree>
    <p:extLst>
      <p:ext uri="{BB962C8B-B14F-4D97-AF65-F5344CB8AC3E}">
        <p14:creationId xmlns:p14="http://schemas.microsoft.com/office/powerpoint/2010/main" val="3057671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r>
              <a:rPr lang="en-US"/>
              <a:t>30/05/2017</a:t>
            </a:r>
            <a:endParaRPr lang="en-CA"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CA" dirty="0"/>
          </a:p>
        </p:txBody>
      </p:sp>
      <p:sp>
        <p:nvSpPr>
          <p:cNvPr id="7" name="Rectangle 13"/>
          <p:cNvSpPr>
            <a:spLocks noGrp="1" noChangeArrowheads="1"/>
          </p:cNvSpPr>
          <p:nvPr>
            <p:ph type="sldNum" sz="quarter" idx="12"/>
          </p:nvPr>
        </p:nvSpPr>
        <p:spPr>
          <a:ln/>
        </p:spPr>
        <p:txBody>
          <a:bodyPr/>
          <a:lstStyle>
            <a:lvl1pPr>
              <a:defRPr/>
            </a:lvl1pPr>
          </a:lstStyle>
          <a:p>
            <a:pPr>
              <a:defRPr/>
            </a:pPr>
            <a:fld id="{0FDF21A7-73EE-4C8A-9455-F22B3E0183A2}" type="slidenum">
              <a:rPr lang="en-CA"/>
              <a:pPr>
                <a:defRPr/>
              </a:pPr>
              <a:t>‹#›</a:t>
            </a:fld>
            <a:endParaRPr lang="en-CA" dirty="0"/>
          </a:p>
        </p:txBody>
      </p:sp>
    </p:spTree>
    <p:extLst>
      <p:ext uri="{BB962C8B-B14F-4D97-AF65-F5344CB8AC3E}">
        <p14:creationId xmlns:p14="http://schemas.microsoft.com/office/powerpoint/2010/main" val="326972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8" name="Rectangle 8"/>
          <p:cNvSpPr>
            <a:spLocks noChangeArrowheads="1"/>
          </p:cNvSpPr>
          <p:nvPr/>
        </p:nvSpPr>
        <p:spPr bwMode="gray">
          <a:xfrm>
            <a:off x="714375" y="1785938"/>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en-US" dirty="0"/>
          </a:p>
        </p:txBody>
      </p:sp>
      <p:sp>
        <p:nvSpPr>
          <p:cNvPr id="1027" name="Rectangle 9"/>
          <p:cNvSpPr>
            <a:spLocks noGrp="1" noChangeArrowheads="1"/>
          </p:cNvSpPr>
          <p:nvPr>
            <p:ph type="title"/>
          </p:nvPr>
        </p:nvSpPr>
        <p:spPr bwMode="auto">
          <a:xfrm>
            <a:off x="1524000" y="617538"/>
            <a:ext cx="7419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CA"/>
              <a:t>Click to edit Master title style</a:t>
            </a:r>
          </a:p>
        </p:txBody>
      </p:sp>
      <p:sp>
        <p:nvSpPr>
          <p:cNvPr id="1028"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35851"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r>
              <a:rPr lang="en-US"/>
              <a:t>30/05/2017</a:t>
            </a:r>
            <a:endParaRPr lang="en-CA" dirty="0"/>
          </a:p>
        </p:txBody>
      </p:sp>
      <p:sp>
        <p:nvSpPr>
          <p:cNvPr id="35852"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CA" dirty="0"/>
          </a:p>
        </p:txBody>
      </p:sp>
      <p:sp>
        <p:nvSpPr>
          <p:cNvPr id="35853"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8958A7CE-8BBF-4EE7-8B8B-E324FCCA62F7}" type="slidenum">
              <a:rPr lang="en-CA"/>
              <a:pPr>
                <a:defRPr/>
              </a:pPr>
              <a:t>‹#›</a:t>
            </a:fld>
            <a:endParaRPr lang="en-CA" dirty="0"/>
          </a:p>
        </p:txBody>
      </p:sp>
      <p:pic>
        <p:nvPicPr>
          <p:cNvPr id="1032" name="Picture 9" descr="BCACRN Logo - no tagline.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14313" y="571500"/>
            <a:ext cx="1379537"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7"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hf hdr="0" ftr="0"/>
  <p:txStyles>
    <p:titleStyle>
      <a:lvl1pPr algn="l" rtl="0" eaLnBrk="0" fontAlgn="base" hangingPunct="0">
        <a:spcBef>
          <a:spcPct val="0"/>
        </a:spcBef>
        <a:spcAft>
          <a:spcPct val="0"/>
        </a:spcAft>
        <a:defRPr sz="4400">
          <a:solidFill>
            <a:srgbClr val="003399"/>
          </a:solidFill>
          <a:latin typeface="+mj-lt"/>
          <a:ea typeface="+mj-ea"/>
          <a:cs typeface="+mj-cs"/>
        </a:defRPr>
      </a:lvl1pPr>
      <a:lvl2pPr algn="l" rtl="0" eaLnBrk="0" fontAlgn="base" hangingPunct="0">
        <a:spcBef>
          <a:spcPct val="0"/>
        </a:spcBef>
        <a:spcAft>
          <a:spcPct val="0"/>
        </a:spcAft>
        <a:defRPr sz="4400">
          <a:solidFill>
            <a:srgbClr val="003399"/>
          </a:solidFill>
          <a:latin typeface="Tahoma" pitchFamily="34" charset="0"/>
        </a:defRPr>
      </a:lvl2pPr>
      <a:lvl3pPr algn="l" rtl="0" eaLnBrk="0" fontAlgn="base" hangingPunct="0">
        <a:spcBef>
          <a:spcPct val="0"/>
        </a:spcBef>
        <a:spcAft>
          <a:spcPct val="0"/>
        </a:spcAft>
        <a:defRPr sz="4400">
          <a:solidFill>
            <a:srgbClr val="003399"/>
          </a:solidFill>
          <a:latin typeface="Tahoma" pitchFamily="34" charset="0"/>
        </a:defRPr>
      </a:lvl3pPr>
      <a:lvl4pPr algn="l" rtl="0" eaLnBrk="0" fontAlgn="base" hangingPunct="0">
        <a:spcBef>
          <a:spcPct val="0"/>
        </a:spcBef>
        <a:spcAft>
          <a:spcPct val="0"/>
        </a:spcAft>
        <a:defRPr sz="4400">
          <a:solidFill>
            <a:srgbClr val="003399"/>
          </a:solidFill>
          <a:latin typeface="Tahoma" pitchFamily="34" charset="0"/>
        </a:defRPr>
      </a:lvl4pPr>
      <a:lvl5pPr algn="l" rtl="0" eaLnBrk="0" fontAlgn="base" hangingPunct="0">
        <a:spcBef>
          <a:spcPct val="0"/>
        </a:spcBef>
        <a:spcAft>
          <a:spcPct val="0"/>
        </a:spcAft>
        <a:defRPr sz="4400">
          <a:solidFill>
            <a:srgbClr val="003399"/>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rgbClr val="002060"/>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rgbClr val="002060"/>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fu.ca/lgbteol.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tm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benedictes.cnpea@gmail.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tmp"/><Relationship Id="rId4" Type="http://schemas.openxmlformats.org/officeDocument/2006/relationships/image" Target="../media/image13.tmp"/></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benedictes.cnpea@gmail.com" TargetMode="External"/><Relationship Id="rId2" Type="http://schemas.openxmlformats.org/officeDocument/2006/relationships/hyperlink" Target="https://cnpea.ca/fr/a-propos-du-rcpmta/webinaires-rcpmta/722-webinar-for-intergenerational-day-2018"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npea.ca/bccrns.ca" TargetMode="External"/><Relationship Id="rId2" Type="http://schemas.openxmlformats.org/officeDocument/2006/relationships/hyperlink" Target="mailto:jane_osborne@telus.net"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mailto:benedictes.cnpea@gmail.com" TargetMode="External"/><Relationship Id="rId2" Type="http://schemas.openxmlformats.org/officeDocument/2006/relationships/hyperlink" Target="https://goo.gl/forms/5VWv7c7I7gbKPqG02" TargetMode="External"/><Relationship Id="rId1" Type="http://schemas.openxmlformats.org/officeDocument/2006/relationships/slideLayout" Target="../slideLayouts/slideLayout2.xml"/><Relationship Id="rId4" Type="http://schemas.openxmlformats.org/officeDocument/2006/relationships/hyperlink" Target="http://www.facebook.com/cnpe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ross.jenkins.inclusions@gmail.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fV3O8qz6Y5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1038"/>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400" dirty="0">
                <a:solidFill>
                  <a:schemeClr val="bg2"/>
                </a:solidFill>
              </a:rPr>
              <a:t>30/05/2017</a:t>
            </a:r>
            <a:endParaRPr lang="en-CA" sz="1400" dirty="0">
              <a:solidFill>
                <a:schemeClr val="bg2"/>
              </a:solidFill>
            </a:endParaRPr>
          </a:p>
        </p:txBody>
      </p:sp>
      <p:sp>
        <p:nvSpPr>
          <p:cNvPr id="3075" name="Rectangle 104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1F6CDED6-BD2A-4EFE-B328-AFA2B190A4BD}" type="slidenum">
              <a:rPr lang="en-CA" sz="1400" smtClean="0">
                <a:solidFill>
                  <a:schemeClr val="bg2"/>
                </a:solidFill>
              </a:rPr>
              <a:pPr eaLnBrk="1" hangingPunct="1"/>
              <a:t>1</a:t>
            </a:fld>
            <a:endParaRPr lang="en-CA" sz="1400" dirty="0">
              <a:solidFill>
                <a:schemeClr val="bg2"/>
              </a:solidFill>
            </a:endParaRPr>
          </a:p>
        </p:txBody>
      </p:sp>
      <p:sp>
        <p:nvSpPr>
          <p:cNvPr id="4100" name="Rectangle 4"/>
          <p:cNvSpPr>
            <a:spLocks noGrp="1" noChangeArrowheads="1"/>
          </p:cNvSpPr>
          <p:nvPr>
            <p:ph type="ctrTitle"/>
          </p:nvPr>
        </p:nvSpPr>
        <p:spPr>
          <a:xfrm>
            <a:off x="498298" y="332656"/>
            <a:ext cx="8064896" cy="2409801"/>
          </a:xfrm>
        </p:spPr>
        <p:txBody>
          <a:bodyPr/>
          <a:lstStyle/>
          <a:p>
            <a:pPr algn="ctr" eaLnBrk="1" hangingPunct="1"/>
            <a:r>
              <a:rPr lang="en-CA" sz="2800" dirty="0" err="1"/>
              <a:t>Webinaire</a:t>
            </a:r>
            <a:br>
              <a:rPr lang="en-CA" sz="2800" dirty="0"/>
            </a:br>
            <a:r>
              <a:rPr lang="en-CA" dirty="0"/>
              <a:t>Seniors Aging OUT:</a:t>
            </a:r>
            <a:br>
              <a:rPr lang="en-CA" sz="2800" dirty="0"/>
            </a:br>
            <a:r>
              <a:rPr lang="en-CA" sz="2800" dirty="0"/>
              <a:t>La </a:t>
            </a:r>
            <a:r>
              <a:rPr lang="en-CA" sz="2800" dirty="0" err="1"/>
              <a:t>communauté</a:t>
            </a:r>
            <a:r>
              <a:rPr lang="en-CA" sz="2800" dirty="0"/>
              <a:t> et les </a:t>
            </a:r>
            <a:r>
              <a:rPr lang="en-CA" sz="2800" dirty="0" err="1"/>
              <a:t>professionnels</a:t>
            </a:r>
            <a:r>
              <a:rPr lang="en-CA" sz="2800" dirty="0"/>
              <a:t> de la santé </a:t>
            </a:r>
            <a:r>
              <a:rPr lang="en-CA" sz="2800" dirty="0" err="1"/>
              <a:t>collaborent</a:t>
            </a:r>
            <a:r>
              <a:rPr lang="en-CA" sz="2800" dirty="0"/>
              <a:t> pour des </a:t>
            </a:r>
            <a:r>
              <a:rPr lang="en-CA" sz="2800" dirty="0" err="1"/>
              <a:t>communautés</a:t>
            </a:r>
            <a:r>
              <a:rPr lang="en-CA" sz="2800" dirty="0"/>
              <a:t> plus </a:t>
            </a:r>
            <a:r>
              <a:rPr lang="en-CA" sz="2800" dirty="0" err="1"/>
              <a:t>sûres</a:t>
            </a:r>
            <a:r>
              <a:rPr lang="en-CA" sz="2800" dirty="0"/>
              <a:t> pour les </a:t>
            </a:r>
            <a:r>
              <a:rPr lang="en-CA" sz="2800" dirty="0" err="1"/>
              <a:t>ainés</a:t>
            </a:r>
            <a:r>
              <a:rPr lang="en-CA" sz="2800" dirty="0"/>
              <a:t> LGBTQ2+ </a:t>
            </a:r>
          </a:p>
        </p:txBody>
      </p:sp>
      <p:pic>
        <p:nvPicPr>
          <p:cNvPr id="3077" name="Picture 6" descr="BCACRN Logo - with tag.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4742" y="4905027"/>
            <a:ext cx="3386516" cy="117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062" y="4653136"/>
            <a:ext cx="2846076" cy="1426467"/>
          </a:xfrm>
          <a:prstGeom prst="rect">
            <a:avLst/>
          </a:prstGeom>
        </p:spPr>
      </p:pic>
      <p:sp>
        <p:nvSpPr>
          <p:cNvPr id="3" name="TextBox 2"/>
          <p:cNvSpPr txBox="1"/>
          <p:nvPr/>
        </p:nvSpPr>
        <p:spPr>
          <a:xfrm>
            <a:off x="3059832" y="3789040"/>
            <a:ext cx="4949560" cy="461665"/>
          </a:xfrm>
          <a:prstGeom prst="rect">
            <a:avLst/>
          </a:prstGeom>
          <a:noFill/>
        </p:spPr>
        <p:txBody>
          <a:bodyPr wrap="none" rtlCol="0">
            <a:spAutoFit/>
          </a:bodyPr>
          <a:lstStyle/>
          <a:p>
            <a:r>
              <a:rPr lang="en-CA" dirty="0"/>
              <a:t>Avec Jane Osborne et Ross Jenkins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10</a:t>
            </a:fld>
            <a:endParaRPr lang="en-CA"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4000" y="476672"/>
            <a:ext cx="6998613" cy="5482593"/>
          </a:xfrm>
          <a:prstGeom prst="rect">
            <a:avLst/>
          </a:prstGeom>
        </p:spPr>
      </p:pic>
    </p:spTree>
    <p:extLst>
      <p:ext uri="{BB962C8B-B14F-4D97-AF65-F5344CB8AC3E}">
        <p14:creationId xmlns:p14="http://schemas.microsoft.com/office/powerpoint/2010/main" val="2982174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 </a:t>
            </a:r>
            <a:r>
              <a:rPr lang="en-CA" dirty="0" err="1"/>
              <a:t>signifie</a:t>
            </a:r>
            <a:r>
              <a:rPr lang="en-CA" dirty="0"/>
              <a:t> LGBTQ2+?</a:t>
            </a:r>
          </a:p>
        </p:txBody>
      </p:sp>
      <p:sp>
        <p:nvSpPr>
          <p:cNvPr id="3" name="Content Placeholder 2"/>
          <p:cNvSpPr>
            <a:spLocks noGrp="1"/>
          </p:cNvSpPr>
          <p:nvPr>
            <p:ph idx="1"/>
          </p:nvPr>
        </p:nvSpPr>
        <p:spPr>
          <a:xfrm>
            <a:off x="1171575" y="1760538"/>
            <a:ext cx="7772400" cy="4114800"/>
          </a:xfrm>
        </p:spPr>
        <p:txBody>
          <a:bodyPr/>
          <a:lstStyle/>
          <a:p>
            <a:r>
              <a:rPr lang="en-CA" sz="2800" b="1" dirty="0" err="1"/>
              <a:t>L</a:t>
            </a:r>
            <a:r>
              <a:rPr lang="en-CA" sz="2800" dirty="0" err="1"/>
              <a:t>esbienne</a:t>
            </a:r>
            <a:r>
              <a:rPr lang="en-CA" sz="2800" dirty="0"/>
              <a:t>, </a:t>
            </a:r>
            <a:r>
              <a:rPr lang="en-CA" sz="2800" b="1" dirty="0" err="1"/>
              <a:t>G</a:t>
            </a:r>
            <a:r>
              <a:rPr lang="en-CA" sz="2800" dirty="0" err="1"/>
              <a:t>ai</a:t>
            </a:r>
            <a:r>
              <a:rPr lang="en-CA" sz="2800" dirty="0"/>
              <a:t>, </a:t>
            </a:r>
            <a:r>
              <a:rPr lang="en-CA" sz="2800" b="1" dirty="0" err="1"/>
              <a:t>B</a:t>
            </a:r>
            <a:r>
              <a:rPr lang="en-CA" sz="2800" dirty="0" err="1"/>
              <a:t>isexuel</a:t>
            </a:r>
            <a:r>
              <a:rPr lang="en-CA" sz="2800" dirty="0"/>
              <a:t>, </a:t>
            </a:r>
            <a:r>
              <a:rPr lang="en-CA" sz="2800" b="1" dirty="0" err="1"/>
              <a:t>T</a:t>
            </a:r>
            <a:r>
              <a:rPr lang="en-CA" sz="2800" dirty="0" err="1"/>
              <a:t>ransgenre</a:t>
            </a:r>
            <a:r>
              <a:rPr lang="en-CA" sz="2800" dirty="0"/>
              <a:t>, </a:t>
            </a:r>
            <a:r>
              <a:rPr lang="en-CA" sz="2800" b="1" dirty="0"/>
              <a:t>Q</a:t>
            </a:r>
            <a:r>
              <a:rPr lang="en-CA" sz="2800" dirty="0"/>
              <a:t>ueer &amp; </a:t>
            </a:r>
            <a:r>
              <a:rPr lang="en-CA" sz="2800" b="1" dirty="0" err="1"/>
              <a:t>B</a:t>
            </a:r>
            <a:r>
              <a:rPr lang="en-CA" sz="2800" dirty="0" err="1"/>
              <a:t>ispirituels</a:t>
            </a:r>
            <a:r>
              <a:rPr lang="en-CA" sz="2800" dirty="0"/>
              <a:t> (LGBTQ2s)</a:t>
            </a:r>
            <a:endParaRPr lang="en-CA" sz="2800" b="1" dirty="0"/>
          </a:p>
          <a:p>
            <a:r>
              <a:rPr lang="en-CA" sz="2800" dirty="0"/>
              <a:t>Le </a:t>
            </a:r>
            <a:r>
              <a:rPr lang="en-CA" sz="2800" b="1" dirty="0"/>
              <a:t>+ </a:t>
            </a:r>
            <a:r>
              <a:rPr lang="en-CA" sz="2800" dirty="0" err="1"/>
              <a:t>représente</a:t>
            </a:r>
            <a:r>
              <a:rPr lang="en-CA" sz="2800" dirty="0"/>
              <a:t> les </a:t>
            </a:r>
            <a:r>
              <a:rPr lang="en-CA" sz="2800" dirty="0" err="1"/>
              <a:t>personnes</a:t>
            </a:r>
            <a:r>
              <a:rPr lang="en-CA" sz="2800" dirty="0"/>
              <a:t> qui </a:t>
            </a:r>
            <a:r>
              <a:rPr lang="en-CA" sz="2800" dirty="0" err="1"/>
              <a:t>sont</a:t>
            </a:r>
            <a:r>
              <a:rPr lang="en-CA" sz="2800" dirty="0"/>
              <a:t> </a:t>
            </a:r>
            <a:r>
              <a:rPr lang="en-CA" sz="2800" dirty="0" err="1"/>
              <a:t>en</a:t>
            </a:r>
            <a:r>
              <a:rPr lang="en-CA" sz="2800" dirty="0"/>
              <a:t> </a:t>
            </a:r>
            <a:r>
              <a:rPr lang="en-CA" sz="2800" dirty="0" err="1"/>
              <a:t>questionnement</a:t>
            </a:r>
            <a:r>
              <a:rPr lang="en-CA" sz="2800" dirty="0"/>
              <a:t>, de genre </a:t>
            </a:r>
            <a:r>
              <a:rPr lang="en-CA" sz="2800" dirty="0" err="1"/>
              <a:t>fluide</a:t>
            </a:r>
            <a:r>
              <a:rPr lang="en-CA" sz="2800" dirty="0"/>
              <a:t>, </a:t>
            </a:r>
            <a:r>
              <a:rPr lang="en-CA" sz="2800" dirty="0" err="1"/>
              <a:t>asexuelles</a:t>
            </a:r>
            <a:r>
              <a:rPr lang="en-CA" sz="2800" dirty="0"/>
              <a:t>, </a:t>
            </a:r>
            <a:r>
              <a:rPr lang="en-CA" sz="2800" dirty="0" err="1"/>
              <a:t>pansexuelles</a:t>
            </a:r>
            <a:r>
              <a:rPr lang="en-CA" sz="2800" dirty="0"/>
              <a:t>, …</a:t>
            </a:r>
          </a:p>
          <a:p>
            <a:r>
              <a:rPr lang="en-CA" sz="2800" dirty="0"/>
              <a:t>Nous </a:t>
            </a:r>
            <a:r>
              <a:rPr lang="en-CA" sz="2800" dirty="0" err="1"/>
              <a:t>incluons</a:t>
            </a:r>
            <a:r>
              <a:rPr lang="en-CA" sz="2800" dirty="0"/>
              <a:t> les </a:t>
            </a:r>
            <a:r>
              <a:rPr lang="en-CA" sz="2800" dirty="0" err="1"/>
              <a:t>alliés</a:t>
            </a:r>
            <a:r>
              <a:rPr lang="en-CA" sz="2800" dirty="0"/>
              <a:t> et </a:t>
            </a:r>
            <a:r>
              <a:rPr lang="en-CA" sz="2800" dirty="0" err="1"/>
              <a:t>sympathisants</a:t>
            </a:r>
            <a:r>
              <a:rPr lang="en-CA" sz="2800" dirty="0"/>
              <a:t>  au Coeur de </a:t>
            </a:r>
            <a:r>
              <a:rPr lang="en-CA" sz="2800" dirty="0" err="1"/>
              <a:t>ces</a:t>
            </a:r>
            <a:r>
              <a:rPr lang="en-CA" sz="2800" dirty="0"/>
              <a:t> </a:t>
            </a:r>
            <a:r>
              <a:rPr lang="en-CA" sz="2800" dirty="0" err="1"/>
              <a:t>communautés</a:t>
            </a:r>
            <a:endParaRPr lang="en-CA" sz="2800" dirty="0"/>
          </a:p>
          <a:p>
            <a:r>
              <a:rPr lang="en-CA" sz="2800" dirty="0"/>
              <a:t>Les </a:t>
            </a:r>
            <a:r>
              <a:rPr lang="en-CA" sz="2800" dirty="0" err="1"/>
              <a:t>ainés</a:t>
            </a:r>
            <a:r>
              <a:rPr lang="en-CA" sz="2800" dirty="0"/>
              <a:t> LGBTQ2+ </a:t>
            </a:r>
            <a:r>
              <a:rPr lang="en-CA" sz="2800" dirty="0" err="1"/>
              <a:t>sont</a:t>
            </a:r>
            <a:r>
              <a:rPr lang="en-CA" sz="2800" dirty="0"/>
              <a:t> </a:t>
            </a:r>
            <a:r>
              <a:rPr lang="en-CA" sz="2800" dirty="0" err="1"/>
              <a:t>d’origines</a:t>
            </a:r>
            <a:r>
              <a:rPr lang="en-CA" sz="2800" dirty="0"/>
              <a:t> </a:t>
            </a:r>
            <a:r>
              <a:rPr lang="en-CA" sz="2800" dirty="0" err="1"/>
              <a:t>diverses</a:t>
            </a:r>
            <a:r>
              <a:rPr lang="en-CA" sz="2800" dirty="0"/>
              <a:t>, le </a:t>
            </a:r>
            <a:r>
              <a:rPr lang="en-CA" sz="2800" dirty="0" err="1"/>
              <a:t>groupe</a:t>
            </a:r>
            <a:r>
              <a:rPr lang="en-CA" sz="2800" dirty="0"/>
              <a:t> </a:t>
            </a:r>
            <a:r>
              <a:rPr lang="en-CA" sz="2800" dirty="0" err="1"/>
              <a:t>n’est</a:t>
            </a:r>
            <a:r>
              <a:rPr lang="en-CA" sz="2800" dirty="0"/>
              <a:t> pas </a:t>
            </a:r>
            <a:r>
              <a:rPr lang="en-CA" sz="2800" dirty="0" err="1"/>
              <a:t>homogène</a:t>
            </a:r>
            <a:r>
              <a:rPr lang="en-CA" sz="2800" dirty="0"/>
              <a:t>.</a:t>
            </a:r>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11</a:t>
            </a:fld>
            <a:endParaRPr lang="en-CA" dirty="0"/>
          </a:p>
        </p:txBody>
      </p:sp>
    </p:spTree>
    <p:extLst>
      <p:ext uri="{BB962C8B-B14F-4D97-AF65-F5344CB8AC3E}">
        <p14:creationId xmlns:p14="http://schemas.microsoft.com/office/powerpoint/2010/main" val="3225307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12</a:t>
            </a:fld>
            <a:endParaRPr lang="en-CA"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1196752"/>
            <a:ext cx="6630325" cy="4925112"/>
          </a:xfrm>
          <a:prstGeom prst="rect">
            <a:avLst/>
          </a:prstGeom>
        </p:spPr>
      </p:pic>
    </p:spTree>
    <p:extLst>
      <p:ext uri="{BB962C8B-B14F-4D97-AF65-F5344CB8AC3E}">
        <p14:creationId xmlns:p14="http://schemas.microsoft.com/office/powerpoint/2010/main" val="1331434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Qu’avons</a:t>
            </a:r>
            <a:r>
              <a:rPr lang="en-CA" dirty="0"/>
              <a:t>-nous fait?</a:t>
            </a:r>
            <a:br>
              <a:rPr lang="en-CA" dirty="0"/>
            </a:br>
            <a:r>
              <a:rPr lang="en-CA" dirty="0"/>
              <a:t>Discussion </a:t>
            </a:r>
            <a:r>
              <a:rPr lang="en-CA" dirty="0" err="1"/>
              <a:t>ouverte</a:t>
            </a:r>
            <a:r>
              <a:rPr lang="en-CA" dirty="0"/>
              <a:t> à Victoria</a:t>
            </a:r>
          </a:p>
        </p:txBody>
      </p:sp>
      <p:sp>
        <p:nvSpPr>
          <p:cNvPr id="3" name="Content Placeholder 2"/>
          <p:cNvSpPr>
            <a:spLocks noGrp="1"/>
          </p:cNvSpPr>
          <p:nvPr>
            <p:ph idx="1"/>
          </p:nvPr>
        </p:nvSpPr>
        <p:spPr>
          <a:xfrm>
            <a:off x="914400" y="2051699"/>
            <a:ext cx="4116288" cy="4435623"/>
          </a:xfrm>
        </p:spPr>
        <p:txBody>
          <a:bodyPr/>
          <a:lstStyle/>
          <a:p>
            <a:r>
              <a:rPr lang="en-CA" sz="1800" dirty="0"/>
              <a:t>Le 3 </a:t>
            </a:r>
            <a:r>
              <a:rPr lang="en-CA" sz="1800" dirty="0" err="1"/>
              <a:t>février</a:t>
            </a:r>
            <a:r>
              <a:rPr lang="en-CA" sz="1800" dirty="0"/>
              <a:t> 2016</a:t>
            </a:r>
          </a:p>
          <a:p>
            <a:pPr lvl="1"/>
            <a:r>
              <a:rPr lang="en-CA" sz="1800" dirty="0"/>
              <a:t>1 sur 6 </a:t>
            </a:r>
            <a:r>
              <a:rPr lang="en-CA" sz="1800" dirty="0" err="1"/>
              <a:t>dans</a:t>
            </a:r>
            <a:r>
              <a:rPr lang="en-CA" sz="1800" dirty="0"/>
              <a:t> la province</a:t>
            </a:r>
          </a:p>
          <a:p>
            <a:pPr lvl="1"/>
            <a:r>
              <a:rPr lang="en-CA" sz="1800" dirty="0"/>
              <a:t>Gloria Gutman du Centre de </a:t>
            </a:r>
            <a:r>
              <a:rPr lang="en-CA" sz="1800" dirty="0" err="1"/>
              <a:t>recherche</a:t>
            </a:r>
            <a:r>
              <a:rPr lang="en-CA" sz="1800" dirty="0"/>
              <a:t> </a:t>
            </a:r>
            <a:r>
              <a:rPr lang="en-CA" sz="1800" dirty="0" err="1"/>
              <a:t>en</a:t>
            </a:r>
            <a:r>
              <a:rPr lang="en-CA" sz="1800" dirty="0"/>
              <a:t> </a:t>
            </a:r>
            <a:r>
              <a:rPr lang="en-CA" sz="1800" dirty="0" err="1"/>
              <a:t>gérontologie</a:t>
            </a:r>
            <a:r>
              <a:rPr lang="en-CA" sz="1800" dirty="0"/>
              <a:t> de SFU (Youth for Change / Quirk-e)</a:t>
            </a:r>
          </a:p>
          <a:p>
            <a:pPr lvl="1"/>
            <a:r>
              <a:rPr lang="en-CA" sz="1800" dirty="0" err="1"/>
              <a:t>Régie</a:t>
            </a:r>
            <a:r>
              <a:rPr lang="en-CA" sz="1800" dirty="0"/>
              <a:t> sanitaire de </a:t>
            </a:r>
            <a:r>
              <a:rPr lang="en-CA" sz="1800" dirty="0" err="1"/>
              <a:t>l’île</a:t>
            </a:r>
            <a:r>
              <a:rPr lang="en-CA" sz="1800" dirty="0"/>
              <a:t>– Protection des </a:t>
            </a:r>
            <a:r>
              <a:rPr lang="en-CA" sz="1800" dirty="0" err="1"/>
              <a:t>adultes</a:t>
            </a:r>
            <a:r>
              <a:rPr lang="en-CA" sz="1800" dirty="0"/>
              <a:t> </a:t>
            </a:r>
          </a:p>
          <a:p>
            <a:pPr lvl="1"/>
            <a:r>
              <a:rPr lang="en-CA" sz="1800" dirty="0"/>
              <a:t>BCCRNs</a:t>
            </a:r>
          </a:p>
          <a:p>
            <a:pPr marL="0" lvl="1" indent="0">
              <a:spcBef>
                <a:spcPts val="900"/>
              </a:spcBef>
              <a:buNone/>
            </a:pPr>
            <a:r>
              <a:rPr lang="en-CA" sz="2400" dirty="0"/>
              <a:t>    </a:t>
            </a:r>
            <a:r>
              <a:rPr lang="en-CA" sz="2400" dirty="0">
                <a:hlinkClick r:id="rId3"/>
              </a:rPr>
              <a:t>www.sfu.ca/lgbteol.html</a:t>
            </a:r>
            <a:endParaRPr lang="en-CA" sz="2400" dirty="0"/>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13</a:t>
            </a:fld>
            <a:endParaRPr lang="en-CA" dirty="0"/>
          </a:p>
        </p:txBody>
      </p:sp>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3293" y="2051699"/>
            <a:ext cx="3910844" cy="4113605"/>
          </a:xfrm>
          <a:prstGeom prst="rect">
            <a:avLst/>
          </a:prstGeom>
        </p:spPr>
      </p:pic>
    </p:spTree>
    <p:extLst>
      <p:ext uri="{BB962C8B-B14F-4D97-AF65-F5344CB8AC3E}">
        <p14:creationId xmlns:p14="http://schemas.microsoft.com/office/powerpoint/2010/main" val="2888174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Quatre raisons de </a:t>
            </a:r>
            <a:r>
              <a:rPr lang="en-CA" dirty="0" err="1"/>
              <a:t>parler</a:t>
            </a:r>
            <a:r>
              <a:rPr lang="en-CA" dirty="0"/>
              <a:t> de </a:t>
            </a:r>
            <a:r>
              <a:rPr lang="en-CA" dirty="0" err="1"/>
              <a:t>cela</a:t>
            </a:r>
            <a:r>
              <a:rPr lang="en-CA" dirty="0"/>
              <a:t> </a:t>
            </a:r>
            <a:r>
              <a:rPr lang="en-CA" dirty="0" err="1"/>
              <a:t>aujourd’hui</a:t>
            </a:r>
            <a:endParaRPr lang="en-CA" dirty="0"/>
          </a:p>
        </p:txBody>
      </p:sp>
      <p:sp>
        <p:nvSpPr>
          <p:cNvPr id="3" name="Content Placeholder 2"/>
          <p:cNvSpPr>
            <a:spLocks noGrp="1"/>
          </p:cNvSpPr>
          <p:nvPr>
            <p:ph idx="1"/>
          </p:nvPr>
        </p:nvSpPr>
        <p:spPr/>
        <p:txBody>
          <a:bodyPr/>
          <a:lstStyle/>
          <a:p>
            <a:pPr marL="514350" indent="-514350">
              <a:buFont typeface="+mj-lt"/>
              <a:buAutoNum type="arabicPeriod"/>
            </a:pPr>
            <a:r>
              <a:rPr lang="en-CA" sz="2800" dirty="0" err="1"/>
              <a:t>Démographie</a:t>
            </a:r>
            <a:endParaRPr lang="en-CA" sz="2800" dirty="0"/>
          </a:p>
          <a:p>
            <a:pPr marL="514350" indent="-514350">
              <a:buFont typeface="+mj-lt"/>
              <a:buAutoNum type="arabicPeriod"/>
            </a:pPr>
            <a:r>
              <a:rPr lang="en-CA" sz="2800" dirty="0"/>
              <a:t>Invisible sur </a:t>
            </a:r>
            <a:r>
              <a:rPr lang="en-CA" sz="2800" dirty="0" err="1"/>
              <a:t>l’île</a:t>
            </a:r>
            <a:r>
              <a:rPr lang="en-CA" sz="2800" dirty="0"/>
              <a:t>– on ne </a:t>
            </a:r>
            <a:r>
              <a:rPr lang="en-CA" sz="2800" dirty="0" err="1"/>
              <a:t>demande</a:t>
            </a:r>
            <a:r>
              <a:rPr lang="en-CA" sz="2800" dirty="0"/>
              <a:t> pas; IH ne </a:t>
            </a:r>
            <a:r>
              <a:rPr lang="en-CA" sz="2800" dirty="0" err="1"/>
              <a:t>collecte</a:t>
            </a:r>
            <a:r>
              <a:rPr lang="en-CA" sz="2800" dirty="0"/>
              <a:t> pas </a:t>
            </a:r>
            <a:r>
              <a:rPr lang="en-CA" sz="2800" dirty="0" err="1"/>
              <a:t>cette</a:t>
            </a:r>
            <a:r>
              <a:rPr lang="en-CA" sz="2800" dirty="0"/>
              <a:t> information</a:t>
            </a:r>
          </a:p>
          <a:p>
            <a:pPr marL="514350" indent="-514350">
              <a:buFont typeface="+mj-lt"/>
              <a:buAutoNum type="arabicPeriod"/>
            </a:pPr>
            <a:r>
              <a:rPr lang="en-CA" sz="2800" dirty="0"/>
              <a:t>LGBTQ2+ </a:t>
            </a:r>
            <a:r>
              <a:rPr lang="en-CA" sz="2800" dirty="0" err="1"/>
              <a:t>ont</a:t>
            </a:r>
            <a:r>
              <a:rPr lang="en-CA" sz="2800" dirty="0"/>
              <a:t> plus de </a:t>
            </a:r>
            <a:r>
              <a:rPr lang="en-CA" sz="2800" dirty="0" err="1"/>
              <a:t>risques</a:t>
            </a:r>
            <a:r>
              <a:rPr lang="en-CA" sz="2800" dirty="0"/>
              <a:t> de </a:t>
            </a:r>
            <a:r>
              <a:rPr lang="en-CA" sz="2800" dirty="0" err="1"/>
              <a:t>vieillir</a:t>
            </a:r>
            <a:r>
              <a:rPr lang="en-CA" sz="2800" dirty="0"/>
              <a:t> </a:t>
            </a:r>
            <a:r>
              <a:rPr lang="en-CA" sz="2800" dirty="0" err="1"/>
              <a:t>seuls</a:t>
            </a:r>
            <a:r>
              <a:rPr lang="en-CA" sz="2800" dirty="0"/>
              <a:t> </a:t>
            </a:r>
          </a:p>
          <a:p>
            <a:pPr marL="514350" indent="-514350">
              <a:buFont typeface="+mj-lt"/>
              <a:buAutoNum type="arabicPeriod"/>
            </a:pPr>
            <a:r>
              <a:rPr lang="en-CA" sz="2800" dirty="0"/>
              <a:t>Les </a:t>
            </a:r>
            <a:r>
              <a:rPr lang="en-CA" sz="2800" dirty="0" err="1"/>
              <a:t>ainés</a:t>
            </a:r>
            <a:r>
              <a:rPr lang="en-CA" sz="2800" dirty="0"/>
              <a:t> </a:t>
            </a:r>
            <a:r>
              <a:rPr lang="en-CA" sz="2800" dirty="0" err="1"/>
              <a:t>doivent</a:t>
            </a:r>
            <a:r>
              <a:rPr lang="en-CA" sz="2800" dirty="0"/>
              <a:t> </a:t>
            </a:r>
            <a:r>
              <a:rPr lang="en-CA" sz="2800" dirty="0" err="1"/>
              <a:t>cacher</a:t>
            </a:r>
            <a:r>
              <a:rPr lang="en-CA" sz="2800" dirty="0"/>
              <a:t> </a:t>
            </a:r>
            <a:r>
              <a:rPr lang="en-CA" sz="2800" dirty="0" err="1"/>
              <a:t>leur</a:t>
            </a:r>
            <a:r>
              <a:rPr lang="en-CA" sz="2800" dirty="0"/>
              <a:t> orientation </a:t>
            </a:r>
            <a:r>
              <a:rPr lang="en-CA" sz="2800" dirty="0" err="1"/>
              <a:t>sexuelle</a:t>
            </a:r>
            <a:r>
              <a:rPr lang="en-CA" sz="2800" dirty="0"/>
              <a:t> de </a:t>
            </a:r>
            <a:r>
              <a:rPr lang="en-CA" sz="2800" dirty="0" err="1"/>
              <a:t>peur</a:t>
            </a:r>
            <a:r>
              <a:rPr lang="en-CA" sz="2800" dirty="0"/>
              <a:t> d’être </a:t>
            </a:r>
            <a:r>
              <a:rPr lang="en-CA" sz="2800" dirty="0" err="1"/>
              <a:t>stigmatisés</a:t>
            </a:r>
            <a:r>
              <a:rPr lang="en-CA" sz="2800" dirty="0"/>
              <a:t> </a:t>
            </a:r>
            <a:r>
              <a:rPr lang="en-CA" sz="2800" dirty="0" err="1"/>
              <a:t>ou</a:t>
            </a:r>
            <a:r>
              <a:rPr lang="en-CA" sz="2800" dirty="0"/>
              <a:t> </a:t>
            </a:r>
            <a:r>
              <a:rPr lang="en-CA" sz="2800" dirty="0" err="1"/>
              <a:t>menacés</a:t>
            </a:r>
            <a:r>
              <a:rPr lang="en-CA" sz="2800" dirty="0"/>
              <a:t>.</a:t>
            </a:r>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14</a:t>
            </a:fld>
            <a:endParaRPr lang="en-CA" dirty="0"/>
          </a:p>
        </p:txBody>
      </p:sp>
    </p:spTree>
    <p:extLst>
      <p:ext uri="{BB962C8B-B14F-4D97-AF65-F5344CB8AC3E}">
        <p14:creationId xmlns:p14="http://schemas.microsoft.com/office/powerpoint/2010/main" val="2462589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Démographie</a:t>
            </a:r>
            <a:r>
              <a:rPr lang="en-CA" dirty="0"/>
              <a:t> …</a:t>
            </a:r>
          </a:p>
        </p:txBody>
      </p:sp>
      <p:sp>
        <p:nvSpPr>
          <p:cNvPr id="3" name="Content Placeholder 2"/>
          <p:cNvSpPr>
            <a:spLocks noGrp="1"/>
          </p:cNvSpPr>
          <p:nvPr>
            <p:ph idx="1"/>
          </p:nvPr>
        </p:nvSpPr>
        <p:spPr/>
        <p:txBody>
          <a:bodyPr/>
          <a:lstStyle/>
          <a:p>
            <a:pPr lvl="0">
              <a:spcBef>
                <a:spcPts val="0"/>
              </a:spcBef>
            </a:pPr>
            <a:r>
              <a:rPr lang="en-CA" sz="2000" dirty="0"/>
              <a:t>Les </a:t>
            </a:r>
            <a:r>
              <a:rPr lang="en-CA" sz="2000" dirty="0" err="1"/>
              <a:t>jeunes</a:t>
            </a:r>
            <a:r>
              <a:rPr lang="en-CA" sz="2000" dirty="0"/>
              <a:t> </a:t>
            </a:r>
            <a:r>
              <a:rPr lang="en-CA" sz="2000" dirty="0" err="1"/>
              <a:t>canadiens</a:t>
            </a:r>
            <a:r>
              <a:rPr lang="en-CA" sz="2000" dirty="0"/>
              <a:t> </a:t>
            </a:r>
            <a:r>
              <a:rPr lang="en-CA" sz="2000" dirty="0" err="1"/>
              <a:t>admettront</a:t>
            </a:r>
            <a:r>
              <a:rPr lang="en-CA" sz="2000" dirty="0"/>
              <a:t> plus </a:t>
            </a:r>
            <a:r>
              <a:rPr lang="en-CA" sz="2000" dirty="0" err="1"/>
              <a:t>ouvertement</a:t>
            </a:r>
            <a:r>
              <a:rPr lang="en-CA" sz="2000" dirty="0"/>
              <a:t> </a:t>
            </a:r>
            <a:r>
              <a:rPr lang="en-CA" sz="2000" dirty="0" err="1"/>
              <a:t>être</a:t>
            </a:r>
            <a:r>
              <a:rPr lang="en-CA" sz="2000" dirty="0"/>
              <a:t> </a:t>
            </a:r>
            <a:r>
              <a:rPr lang="en-CA" sz="2000" dirty="0" err="1"/>
              <a:t>lesbienne</a:t>
            </a:r>
            <a:r>
              <a:rPr lang="en-CA" sz="2000" dirty="0"/>
              <a:t>, </a:t>
            </a:r>
            <a:r>
              <a:rPr lang="en-CA" sz="2000" dirty="0" err="1"/>
              <a:t>gai</a:t>
            </a:r>
            <a:r>
              <a:rPr lang="en-CA" sz="2000" dirty="0"/>
              <a:t>, </a:t>
            </a:r>
            <a:r>
              <a:rPr lang="en-CA" sz="2000" dirty="0" err="1"/>
              <a:t>bisexuels</a:t>
            </a:r>
            <a:r>
              <a:rPr lang="en-CA" sz="2000" dirty="0"/>
              <a:t> </a:t>
            </a:r>
            <a:r>
              <a:rPr lang="en-CA" sz="2000" dirty="0" err="1"/>
              <a:t>ou</a:t>
            </a:r>
            <a:r>
              <a:rPr lang="en-CA" sz="2000" dirty="0"/>
              <a:t> </a:t>
            </a:r>
            <a:r>
              <a:rPr lang="en-CA" sz="2000" dirty="0" err="1"/>
              <a:t>transgenre</a:t>
            </a:r>
            <a:r>
              <a:rPr lang="en-CA" sz="2000" dirty="0"/>
              <a:t> que </a:t>
            </a:r>
            <a:r>
              <a:rPr lang="en-CA" sz="2000" dirty="0" err="1"/>
              <a:t>leurs</a:t>
            </a:r>
            <a:r>
              <a:rPr lang="en-CA" sz="2000" dirty="0"/>
              <a:t> </a:t>
            </a:r>
            <a:r>
              <a:rPr lang="en-CA" sz="2000" dirty="0" err="1"/>
              <a:t>ainés</a:t>
            </a:r>
            <a:r>
              <a:rPr lang="en-CA" sz="2000" dirty="0"/>
              <a:t>. 10% des </a:t>
            </a:r>
            <a:r>
              <a:rPr lang="en-CA" sz="2000" dirty="0" err="1"/>
              <a:t>jeunes</a:t>
            </a:r>
            <a:r>
              <a:rPr lang="en-CA" sz="2000" dirty="0"/>
              <a:t> entre 18 et 34 </a:t>
            </a:r>
            <a:r>
              <a:rPr lang="en-CA" sz="2000" dirty="0" err="1"/>
              <a:t>ans</a:t>
            </a:r>
            <a:r>
              <a:rPr lang="en-CA" sz="2000" dirty="0"/>
              <a:t> </a:t>
            </a:r>
            <a:r>
              <a:rPr lang="en-CA" sz="2000" dirty="0" err="1"/>
              <a:t>répondent</a:t>
            </a:r>
            <a:r>
              <a:rPr lang="en-CA" sz="2000" dirty="0"/>
              <a:t> </a:t>
            </a:r>
            <a:r>
              <a:rPr lang="en-CA" sz="2000" dirty="0" err="1"/>
              <a:t>oui</a:t>
            </a:r>
            <a:r>
              <a:rPr lang="en-CA" sz="2000" dirty="0"/>
              <a:t> à </a:t>
            </a:r>
            <a:r>
              <a:rPr lang="en-CA" sz="2000" dirty="0" err="1"/>
              <a:t>cette</a:t>
            </a:r>
            <a:r>
              <a:rPr lang="en-CA" sz="2000" dirty="0"/>
              <a:t> questions, par rapport à 2% </a:t>
            </a:r>
            <a:r>
              <a:rPr lang="en-CA" sz="2000" dirty="0" err="1"/>
              <a:t>ou</a:t>
            </a:r>
            <a:r>
              <a:rPr lang="en-CA" sz="2000" dirty="0"/>
              <a:t> 3% pour les 4 groups </a:t>
            </a:r>
            <a:r>
              <a:rPr lang="en-CA" sz="2000" dirty="0" err="1"/>
              <a:t>d’adultes</a:t>
            </a:r>
            <a:r>
              <a:rPr lang="en-CA" sz="2000" dirty="0"/>
              <a:t> plus </a:t>
            </a:r>
            <a:r>
              <a:rPr lang="en-CA" sz="2000" dirty="0" err="1"/>
              <a:t>agés</a:t>
            </a:r>
            <a:br>
              <a:rPr lang="en-CA" sz="2000" dirty="0"/>
            </a:br>
            <a:r>
              <a:rPr lang="en-CA" sz="1400" i="1" dirty="0"/>
              <a:t>SOURCE: FORUM Research Poll commissioned by National Post, July 2012</a:t>
            </a:r>
            <a:br>
              <a:rPr lang="en-CA" sz="1400" i="1" dirty="0"/>
            </a:br>
            <a:endParaRPr lang="en-CA" sz="1400" dirty="0"/>
          </a:p>
          <a:p>
            <a:pPr>
              <a:spcBef>
                <a:spcPts val="600"/>
              </a:spcBef>
            </a:pPr>
            <a:r>
              <a:rPr lang="en-CA" sz="2000" dirty="0" err="1"/>
              <a:t>En</a:t>
            </a:r>
            <a:r>
              <a:rPr lang="en-CA" sz="2000" dirty="0"/>
              <a:t> 2013, un </a:t>
            </a:r>
            <a:r>
              <a:rPr lang="en-CA" sz="2000" dirty="0" err="1"/>
              <a:t>bénévole</a:t>
            </a:r>
            <a:r>
              <a:rPr lang="en-CA" sz="2000" dirty="0"/>
              <a:t> de </a:t>
            </a:r>
            <a:r>
              <a:rPr lang="en-CA" sz="2000" dirty="0" err="1"/>
              <a:t>Qmunity</a:t>
            </a:r>
            <a:r>
              <a:rPr lang="en-CA" sz="2000" dirty="0"/>
              <a:t> a </a:t>
            </a:r>
            <a:r>
              <a:rPr lang="en-CA" sz="2000" dirty="0" err="1"/>
              <a:t>visité</a:t>
            </a:r>
            <a:r>
              <a:rPr lang="en-CA" sz="2000" dirty="0"/>
              <a:t> </a:t>
            </a:r>
            <a:r>
              <a:rPr lang="en-CA" sz="2000" dirty="0" err="1"/>
              <a:t>toutes</a:t>
            </a:r>
            <a:r>
              <a:rPr lang="en-CA" sz="2000" dirty="0"/>
              <a:t> les residences de </a:t>
            </a:r>
            <a:r>
              <a:rPr lang="en-CA" sz="2000" dirty="0" err="1"/>
              <a:t>soins</a:t>
            </a:r>
            <a:r>
              <a:rPr lang="en-CA" sz="2000" dirty="0"/>
              <a:t> de White Rock et de </a:t>
            </a:r>
            <a:r>
              <a:rPr lang="en-CA" sz="2000" dirty="0" err="1"/>
              <a:t>sa</a:t>
            </a:r>
            <a:r>
              <a:rPr lang="en-CA" sz="2000" dirty="0"/>
              <a:t> region et </a:t>
            </a:r>
            <a:r>
              <a:rPr lang="en-CA" sz="2000" dirty="0" err="1"/>
              <a:t>toutes</a:t>
            </a:r>
            <a:r>
              <a:rPr lang="en-CA" sz="2000" dirty="0"/>
              <a:t> </a:t>
            </a:r>
            <a:r>
              <a:rPr lang="en-CA" sz="2000" dirty="0" err="1"/>
              <a:t>ont</a:t>
            </a:r>
            <a:r>
              <a:rPr lang="en-CA" sz="2000" dirty="0"/>
              <a:t> </a:t>
            </a:r>
            <a:r>
              <a:rPr lang="en-CA" sz="2000" dirty="0" err="1"/>
              <a:t>déclaré</a:t>
            </a:r>
            <a:r>
              <a:rPr lang="en-CA" sz="2000" dirty="0"/>
              <a:t> </a:t>
            </a:r>
            <a:r>
              <a:rPr lang="en-CA" sz="2000" dirty="0" err="1"/>
              <a:t>qu’aucun</a:t>
            </a:r>
            <a:r>
              <a:rPr lang="en-CA" sz="2000" dirty="0"/>
              <a:t> de </a:t>
            </a:r>
            <a:r>
              <a:rPr lang="en-CA" sz="2000" dirty="0" err="1"/>
              <a:t>leurs</a:t>
            </a:r>
            <a:r>
              <a:rPr lang="en-CA" sz="2000" dirty="0"/>
              <a:t> residents </a:t>
            </a:r>
            <a:r>
              <a:rPr lang="en-CA" sz="2000" dirty="0" err="1"/>
              <a:t>n’étaient</a:t>
            </a:r>
            <a:r>
              <a:rPr lang="en-CA" sz="2000" dirty="0"/>
              <a:t> LGBTQ. (idem </a:t>
            </a:r>
            <a:r>
              <a:rPr lang="en-CA" sz="2000" dirty="0" err="1"/>
              <a:t>en</a:t>
            </a:r>
            <a:r>
              <a:rPr lang="en-CA" sz="2000" dirty="0"/>
              <a:t> 2017 sur </a:t>
            </a:r>
            <a:r>
              <a:rPr lang="en-CA" sz="2000" dirty="0" err="1"/>
              <a:t>l’île</a:t>
            </a:r>
            <a:r>
              <a:rPr lang="en-CA" sz="2000" dirty="0"/>
              <a:t> de Vancouver!)</a:t>
            </a:r>
          </a:p>
          <a:p>
            <a:pPr marL="0" indent="0" algn="r">
              <a:buNone/>
            </a:pPr>
            <a:r>
              <a:rPr lang="en-CA" sz="1400" i="1" dirty="0"/>
              <a:t>SOURCE: Qmunity.ca Aging Out Project</a:t>
            </a:r>
            <a:endParaRPr lang="en-CA" sz="1400" dirty="0"/>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15</a:t>
            </a:fld>
            <a:endParaRPr lang="en-CA" dirty="0"/>
          </a:p>
        </p:txBody>
      </p:sp>
    </p:spTree>
    <p:extLst>
      <p:ext uri="{BB962C8B-B14F-4D97-AF65-F5344CB8AC3E}">
        <p14:creationId xmlns:p14="http://schemas.microsoft.com/office/powerpoint/2010/main" val="1355519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Pourquoi</a:t>
            </a:r>
            <a:r>
              <a:rPr lang="en-CA" dirty="0"/>
              <a:t> </a:t>
            </a:r>
            <a:r>
              <a:rPr lang="en-CA" dirty="0" err="1"/>
              <a:t>est-ce</a:t>
            </a:r>
            <a:r>
              <a:rPr lang="en-CA" dirty="0"/>
              <a:t> important?</a:t>
            </a:r>
          </a:p>
        </p:txBody>
      </p:sp>
      <p:sp>
        <p:nvSpPr>
          <p:cNvPr id="3" name="Content Placeholder 2"/>
          <p:cNvSpPr>
            <a:spLocks noGrp="1"/>
          </p:cNvSpPr>
          <p:nvPr>
            <p:ph idx="1"/>
          </p:nvPr>
        </p:nvSpPr>
        <p:spPr/>
        <p:txBody>
          <a:bodyPr/>
          <a:lstStyle/>
          <a:p>
            <a:r>
              <a:rPr lang="en-CA" sz="2000" dirty="0"/>
              <a:t>Les </a:t>
            </a:r>
            <a:r>
              <a:rPr lang="en-CA" sz="2000" dirty="0" err="1"/>
              <a:t>ainés</a:t>
            </a:r>
            <a:r>
              <a:rPr lang="en-CA" sz="2000" dirty="0"/>
              <a:t> LGBTQ2+ </a:t>
            </a:r>
            <a:r>
              <a:rPr lang="en-CA" sz="2000" dirty="0" err="1"/>
              <a:t>ont</a:t>
            </a:r>
            <a:r>
              <a:rPr lang="en-CA" sz="2000" dirty="0"/>
              <a:t> </a:t>
            </a:r>
            <a:r>
              <a:rPr lang="en-CA" sz="2000" dirty="0" err="1"/>
              <a:t>besoin</a:t>
            </a:r>
            <a:r>
              <a:rPr lang="en-CA" sz="2000" dirty="0"/>
              <a:t> de se </a:t>
            </a:r>
            <a:r>
              <a:rPr lang="en-CA" sz="2000" dirty="0" err="1"/>
              <a:t>sentir</a:t>
            </a:r>
            <a:r>
              <a:rPr lang="en-CA" sz="2000" dirty="0"/>
              <a:t> </a:t>
            </a:r>
            <a:r>
              <a:rPr lang="en-CA" sz="2000" dirty="0" err="1"/>
              <a:t>en</a:t>
            </a:r>
            <a:r>
              <a:rPr lang="en-CA" sz="2000" dirty="0"/>
              <a:t> </a:t>
            </a:r>
            <a:r>
              <a:rPr lang="en-CA" sz="2000" dirty="0" err="1"/>
              <a:t>sécurité</a:t>
            </a:r>
            <a:r>
              <a:rPr lang="en-CA" sz="2000" dirty="0"/>
              <a:t> pour se declarer à </a:t>
            </a:r>
            <a:r>
              <a:rPr lang="en-CA" sz="2000" dirty="0" err="1"/>
              <a:t>leur</a:t>
            </a:r>
            <a:r>
              <a:rPr lang="en-CA" sz="2000" dirty="0"/>
              <a:t> </a:t>
            </a:r>
            <a:r>
              <a:rPr lang="en-CA" sz="2000" dirty="0" err="1"/>
              <a:t>prestataires</a:t>
            </a:r>
            <a:r>
              <a:rPr lang="en-CA" sz="2000" dirty="0"/>
              <a:t> de services de santé </a:t>
            </a:r>
            <a:r>
              <a:rPr lang="en-CA" sz="2000" dirty="0" err="1"/>
              <a:t>ou</a:t>
            </a:r>
            <a:r>
              <a:rPr lang="en-CA" sz="2000" dirty="0"/>
              <a:t> </a:t>
            </a:r>
            <a:r>
              <a:rPr lang="en-CA" sz="2000" dirty="0" err="1"/>
              <a:t>communautaires</a:t>
            </a:r>
            <a:r>
              <a:rPr lang="en-CA" sz="2000" dirty="0"/>
              <a:t> et se </a:t>
            </a:r>
            <a:r>
              <a:rPr lang="en-CA" sz="2000" dirty="0" err="1"/>
              <a:t>sentir</a:t>
            </a:r>
            <a:r>
              <a:rPr lang="en-CA" sz="2000" dirty="0"/>
              <a:t> </a:t>
            </a:r>
            <a:r>
              <a:rPr lang="en-CA" sz="2000" dirty="0" err="1"/>
              <a:t>accueillis</a:t>
            </a:r>
            <a:r>
              <a:rPr lang="en-CA" sz="2000" dirty="0"/>
              <a:t> et </a:t>
            </a:r>
            <a:r>
              <a:rPr lang="en-CA" sz="2000" dirty="0" err="1"/>
              <a:t>inclus</a:t>
            </a:r>
            <a:r>
              <a:rPr lang="en-CA" sz="2000" dirty="0"/>
              <a:t>, et pas </a:t>
            </a:r>
            <a:r>
              <a:rPr lang="en-CA" sz="2000" dirty="0" err="1"/>
              <a:t>juste</a:t>
            </a:r>
            <a:r>
              <a:rPr lang="en-CA" sz="2000" dirty="0"/>
              <a:t> </a:t>
            </a:r>
            <a:r>
              <a:rPr lang="en-CA" sz="2000" dirty="0" err="1"/>
              <a:t>tolérés</a:t>
            </a:r>
            <a:r>
              <a:rPr lang="en-CA" sz="2000" dirty="0"/>
              <a:t>.</a:t>
            </a:r>
            <a:br>
              <a:rPr lang="en-CA" sz="2000" dirty="0"/>
            </a:br>
            <a:endParaRPr lang="en-CA" sz="2000" dirty="0"/>
          </a:p>
          <a:p>
            <a:r>
              <a:rPr lang="en-CA" sz="2000" dirty="0"/>
              <a:t>Les </a:t>
            </a:r>
            <a:r>
              <a:rPr lang="en-CA" sz="2000" dirty="0" err="1"/>
              <a:t>témoignages</a:t>
            </a:r>
            <a:r>
              <a:rPr lang="en-CA" sz="2000" dirty="0"/>
              <a:t> </a:t>
            </a:r>
            <a:r>
              <a:rPr lang="en-CA" sz="2000" dirty="0" err="1"/>
              <a:t>d’ainés</a:t>
            </a:r>
            <a:r>
              <a:rPr lang="en-CA" sz="2000" dirty="0"/>
              <a:t> LGBTQ2+ et de </a:t>
            </a:r>
            <a:r>
              <a:rPr lang="en-CA" sz="2000" dirty="0" err="1"/>
              <a:t>leurs</a:t>
            </a:r>
            <a:r>
              <a:rPr lang="en-CA" sz="2000" dirty="0"/>
              <a:t> </a:t>
            </a:r>
            <a:r>
              <a:rPr lang="en-CA" sz="2000" dirty="0" err="1"/>
              <a:t>alliés</a:t>
            </a:r>
            <a:r>
              <a:rPr lang="en-CA" sz="2000" dirty="0"/>
              <a:t> </a:t>
            </a:r>
            <a:r>
              <a:rPr lang="en-CA" sz="2000" dirty="0" err="1"/>
              <a:t>doivent</a:t>
            </a:r>
            <a:r>
              <a:rPr lang="en-CA" sz="2000" dirty="0"/>
              <a:t> informer la </a:t>
            </a:r>
            <a:r>
              <a:rPr lang="en-CA" sz="2000" dirty="0" err="1"/>
              <a:t>façon</a:t>
            </a:r>
            <a:r>
              <a:rPr lang="en-CA" sz="2000" dirty="0"/>
              <a:t> </a:t>
            </a:r>
            <a:r>
              <a:rPr lang="en-CA" sz="2000" dirty="0" err="1"/>
              <a:t>dont</a:t>
            </a:r>
            <a:r>
              <a:rPr lang="en-CA" sz="2000" dirty="0"/>
              <a:t> nous </a:t>
            </a:r>
            <a:r>
              <a:rPr lang="en-CA" sz="2000" dirty="0" err="1"/>
              <a:t>leur</a:t>
            </a:r>
            <a:r>
              <a:rPr lang="en-CA" sz="2000" dirty="0"/>
              <a:t> </a:t>
            </a:r>
            <a:r>
              <a:rPr lang="en-CA" sz="2000" dirty="0" err="1"/>
              <a:t>procurons</a:t>
            </a:r>
            <a:r>
              <a:rPr lang="en-CA" sz="2000" dirty="0"/>
              <a:t> </a:t>
            </a:r>
            <a:r>
              <a:rPr lang="en-CA" sz="2000" dirty="0" err="1"/>
              <a:t>soutien</a:t>
            </a:r>
            <a:r>
              <a:rPr lang="en-CA" sz="2000" dirty="0"/>
              <a:t> et services au </a:t>
            </a:r>
            <a:r>
              <a:rPr lang="en-CA" sz="2000" dirty="0" err="1"/>
              <a:t>cours</a:t>
            </a:r>
            <a:r>
              <a:rPr lang="en-CA" sz="2000" dirty="0"/>
              <a:t> de </a:t>
            </a:r>
            <a:r>
              <a:rPr lang="en-CA" sz="2000" dirty="0" err="1"/>
              <a:t>leur</a:t>
            </a:r>
            <a:r>
              <a:rPr lang="en-CA" sz="2000" dirty="0"/>
              <a:t> vie.</a:t>
            </a:r>
          </a:p>
          <a:p>
            <a:endParaRPr lang="en-CA" sz="2000" dirty="0"/>
          </a:p>
          <a:p>
            <a:r>
              <a:rPr lang="en-CA" sz="2000" dirty="0"/>
              <a:t>La population </a:t>
            </a:r>
            <a:r>
              <a:rPr lang="en-CA" sz="2000" dirty="0" err="1"/>
              <a:t>ainée</a:t>
            </a:r>
            <a:r>
              <a:rPr lang="en-CA" sz="2000" dirty="0"/>
              <a:t> </a:t>
            </a:r>
            <a:r>
              <a:rPr lang="en-CA" sz="2000" dirty="0" err="1"/>
              <a:t>augmente</a:t>
            </a:r>
            <a:r>
              <a:rPr lang="en-CA" sz="2000" dirty="0"/>
              <a:t>, nous </a:t>
            </a:r>
            <a:r>
              <a:rPr lang="en-CA" sz="2000" dirty="0" err="1"/>
              <a:t>devons</a:t>
            </a:r>
            <a:r>
              <a:rPr lang="en-CA" sz="2000" dirty="0"/>
              <a:t> nous assurer que </a:t>
            </a:r>
            <a:r>
              <a:rPr lang="en-CA" sz="2000" dirty="0" err="1"/>
              <a:t>toutes</a:t>
            </a:r>
            <a:r>
              <a:rPr lang="en-CA" sz="2000" dirty="0"/>
              <a:t> les </a:t>
            </a:r>
            <a:r>
              <a:rPr lang="en-CA" sz="2000" dirty="0" err="1"/>
              <a:t>communautés</a:t>
            </a:r>
            <a:r>
              <a:rPr lang="en-CA" sz="2000" dirty="0"/>
              <a:t> </a:t>
            </a:r>
            <a:r>
              <a:rPr lang="en-CA" sz="2000" dirty="0" err="1"/>
              <a:t>participent</a:t>
            </a:r>
            <a:r>
              <a:rPr lang="en-CA" sz="2000" dirty="0"/>
              <a:t> et </a:t>
            </a:r>
            <a:r>
              <a:rPr lang="en-CA" sz="2000" dirty="0" err="1"/>
              <a:t>sont</a:t>
            </a:r>
            <a:r>
              <a:rPr lang="en-CA" sz="2000" dirty="0"/>
              <a:t> </a:t>
            </a:r>
            <a:r>
              <a:rPr lang="en-CA" sz="2000" dirty="0" err="1"/>
              <a:t>inclues</a:t>
            </a:r>
            <a:r>
              <a:rPr lang="en-CA" sz="2000" dirty="0"/>
              <a:t> pour </a:t>
            </a:r>
            <a:r>
              <a:rPr lang="en-CA" sz="2000" dirty="0" err="1"/>
              <a:t>leur</a:t>
            </a:r>
            <a:r>
              <a:rPr lang="en-CA" sz="2000" dirty="0"/>
              <a:t> </a:t>
            </a:r>
            <a:r>
              <a:rPr lang="en-CA" sz="2000" dirty="0" err="1"/>
              <a:t>offrir</a:t>
            </a:r>
            <a:r>
              <a:rPr lang="en-CA" sz="2000" dirty="0"/>
              <a:t> des services de </a:t>
            </a:r>
            <a:r>
              <a:rPr lang="en-CA" sz="2000" dirty="0" err="1"/>
              <a:t>qualité</a:t>
            </a:r>
            <a:r>
              <a:rPr lang="en-CA" sz="2000" dirty="0"/>
              <a:t>.</a:t>
            </a:r>
            <a:endParaRPr lang="en-CA" sz="2800" dirty="0"/>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16</a:t>
            </a:fld>
            <a:endParaRPr lang="en-CA" dirty="0"/>
          </a:p>
        </p:txBody>
      </p:sp>
    </p:spTree>
    <p:extLst>
      <p:ext uri="{BB962C8B-B14F-4D97-AF65-F5344CB8AC3E}">
        <p14:creationId xmlns:p14="http://schemas.microsoft.com/office/powerpoint/2010/main" val="2302425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Qu’avons</a:t>
            </a:r>
            <a:r>
              <a:rPr lang="en-CA" dirty="0"/>
              <a:t> nous fait?</a:t>
            </a:r>
            <a:br>
              <a:rPr lang="en-CA" dirty="0"/>
            </a:br>
            <a:r>
              <a:rPr lang="en-CA" b="1" dirty="0"/>
              <a:t>Initiative Island Health</a:t>
            </a:r>
          </a:p>
        </p:txBody>
      </p:sp>
      <p:sp>
        <p:nvSpPr>
          <p:cNvPr id="3" name="Content Placeholder 2"/>
          <p:cNvSpPr>
            <a:spLocks noGrp="1"/>
          </p:cNvSpPr>
          <p:nvPr>
            <p:ph idx="1"/>
          </p:nvPr>
        </p:nvSpPr>
        <p:spPr/>
        <p:txBody>
          <a:bodyPr/>
          <a:lstStyle/>
          <a:p>
            <a:r>
              <a:rPr lang="en-CA" sz="2800" dirty="0" err="1"/>
              <a:t>Création</a:t>
            </a:r>
            <a:r>
              <a:rPr lang="en-CA" sz="2800" dirty="0"/>
              <a:t> d’un </a:t>
            </a:r>
            <a:r>
              <a:rPr lang="en-CA" sz="2800" dirty="0" err="1"/>
              <a:t>comité</a:t>
            </a:r>
            <a:r>
              <a:rPr lang="en-CA" sz="2800" dirty="0"/>
              <a:t> </a:t>
            </a:r>
            <a:r>
              <a:rPr lang="en-CA" sz="2800" dirty="0" err="1"/>
              <a:t>consultatif</a:t>
            </a:r>
            <a:r>
              <a:rPr lang="en-CA" sz="2800" dirty="0"/>
              <a:t> LGBTQ2s </a:t>
            </a:r>
          </a:p>
          <a:p>
            <a:r>
              <a:rPr lang="en-CA" sz="2800" dirty="0"/>
              <a:t>Trousseau </a:t>
            </a:r>
            <a:r>
              <a:rPr lang="en-CA" sz="2800" dirty="0" err="1"/>
              <a:t>d’outils</a:t>
            </a:r>
            <a:r>
              <a:rPr lang="en-CA" sz="2800" dirty="0"/>
              <a:t> pour encourager les leaders à </a:t>
            </a:r>
            <a:r>
              <a:rPr lang="en-CA" sz="2800" dirty="0" err="1"/>
              <a:t>mettre</a:t>
            </a:r>
            <a:r>
              <a:rPr lang="en-CA" sz="2800" dirty="0"/>
              <a:t> </a:t>
            </a:r>
            <a:r>
              <a:rPr lang="en-CA" sz="2800" dirty="0" err="1"/>
              <a:t>en</a:t>
            </a:r>
            <a:r>
              <a:rPr lang="en-CA" sz="2800" dirty="0"/>
              <a:t> place </a:t>
            </a:r>
            <a:r>
              <a:rPr lang="en-CA" sz="2800" dirty="0" err="1"/>
              <a:t>politiques</a:t>
            </a:r>
            <a:r>
              <a:rPr lang="en-CA" sz="2800" dirty="0"/>
              <a:t>, </a:t>
            </a:r>
            <a:r>
              <a:rPr lang="en-CA" sz="2800" dirty="0" err="1"/>
              <a:t>pratiques</a:t>
            </a:r>
            <a:r>
              <a:rPr lang="en-CA" sz="2800" dirty="0"/>
              <a:t>, et programmes</a:t>
            </a:r>
          </a:p>
          <a:p>
            <a:pPr lvl="1"/>
            <a:r>
              <a:rPr lang="en-CA" dirty="0"/>
              <a:t>curricula, brochures, cordons…</a:t>
            </a:r>
          </a:p>
          <a:p>
            <a:r>
              <a:rPr lang="en-CA" sz="2800" dirty="0" err="1"/>
              <a:t>Développer</a:t>
            </a:r>
            <a:r>
              <a:rPr lang="en-CA" sz="2800" dirty="0"/>
              <a:t> des modules de formation </a:t>
            </a:r>
            <a:r>
              <a:rPr lang="en-CA" sz="2800" dirty="0" err="1"/>
              <a:t>en</a:t>
            </a:r>
            <a:r>
              <a:rPr lang="en-CA" sz="2800" dirty="0"/>
              <a:t> face à face </a:t>
            </a:r>
          </a:p>
          <a:p>
            <a:r>
              <a:rPr lang="en-CA" sz="2800" dirty="0" err="1"/>
              <a:t>Montrer</a:t>
            </a:r>
            <a:r>
              <a:rPr lang="en-CA" sz="2800" dirty="0"/>
              <a:t> le film Gen Silent </a:t>
            </a:r>
            <a:r>
              <a:rPr lang="en-CA" sz="2800" dirty="0" err="1"/>
              <a:t>dans</a:t>
            </a:r>
            <a:r>
              <a:rPr lang="en-CA" sz="2800" dirty="0"/>
              <a:t> la </a:t>
            </a:r>
            <a:r>
              <a:rPr lang="en-CA" sz="2800" dirty="0" err="1"/>
              <a:t>communauté</a:t>
            </a:r>
            <a:endParaRPr lang="en-CA" sz="2800" dirty="0"/>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17</a:t>
            </a:fld>
            <a:endParaRPr lang="en-CA" dirty="0"/>
          </a:p>
        </p:txBody>
      </p:sp>
    </p:spTree>
    <p:extLst>
      <p:ext uri="{BB962C8B-B14F-4D97-AF65-F5344CB8AC3E}">
        <p14:creationId xmlns:p14="http://schemas.microsoft.com/office/powerpoint/2010/main" val="3321097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Où</a:t>
            </a:r>
            <a:r>
              <a:rPr lang="en-CA" dirty="0"/>
              <a:t> </a:t>
            </a:r>
            <a:r>
              <a:rPr lang="en-CA" dirty="0" err="1"/>
              <a:t>en</a:t>
            </a:r>
            <a:r>
              <a:rPr lang="en-CA" dirty="0"/>
              <a:t> </a:t>
            </a:r>
            <a:r>
              <a:rPr lang="en-CA" dirty="0" err="1"/>
              <a:t>sommes</a:t>
            </a:r>
            <a:r>
              <a:rPr lang="en-CA" dirty="0"/>
              <a:t> nous?</a:t>
            </a:r>
            <a:br>
              <a:rPr lang="en-CA" dirty="0"/>
            </a:br>
            <a:r>
              <a:rPr lang="en-CA" b="1" dirty="0"/>
              <a:t>Initiative Island Health</a:t>
            </a:r>
          </a:p>
        </p:txBody>
      </p:sp>
      <p:sp>
        <p:nvSpPr>
          <p:cNvPr id="3" name="Content Placeholder 2"/>
          <p:cNvSpPr>
            <a:spLocks noGrp="1"/>
          </p:cNvSpPr>
          <p:nvPr>
            <p:ph idx="1"/>
          </p:nvPr>
        </p:nvSpPr>
        <p:spPr/>
        <p:txBody>
          <a:bodyPr/>
          <a:lstStyle/>
          <a:p>
            <a:r>
              <a:rPr lang="en-CA" sz="2800" dirty="0" err="1"/>
              <a:t>Présentations</a:t>
            </a:r>
            <a:r>
              <a:rPr lang="en-CA" sz="2800" dirty="0"/>
              <a:t> à des groups de </a:t>
            </a:r>
            <a:r>
              <a:rPr lang="en-CA" sz="2800" dirty="0" err="1"/>
              <a:t>professionnels</a:t>
            </a:r>
            <a:r>
              <a:rPr lang="en-CA" sz="2800" dirty="0"/>
              <a:t> de la santé ex: </a:t>
            </a:r>
            <a:r>
              <a:rPr lang="en-CA" sz="2800" dirty="0" err="1"/>
              <a:t>Infirmières</a:t>
            </a:r>
            <a:r>
              <a:rPr lang="en-CA" sz="2800" dirty="0"/>
              <a:t> </a:t>
            </a:r>
            <a:r>
              <a:rPr lang="en-CA" sz="2800" dirty="0" err="1"/>
              <a:t>en</a:t>
            </a:r>
            <a:r>
              <a:rPr lang="en-CA" sz="2800" dirty="0"/>
              <a:t> </a:t>
            </a:r>
            <a:r>
              <a:rPr lang="en-CA" sz="2800" dirty="0" err="1"/>
              <a:t>gérontologie</a:t>
            </a:r>
            <a:r>
              <a:rPr lang="en-CA" sz="2800" dirty="0"/>
              <a:t> </a:t>
            </a:r>
          </a:p>
          <a:p>
            <a:r>
              <a:rPr lang="en-CA" sz="2800" dirty="0" err="1"/>
              <a:t>Préparation</a:t>
            </a:r>
            <a:r>
              <a:rPr lang="en-CA" sz="2800" dirty="0"/>
              <a:t> de la formation interne pour Island Health – creation </a:t>
            </a:r>
            <a:r>
              <a:rPr lang="en-CA" sz="2800" dirty="0" err="1"/>
              <a:t>d’espaces</a:t>
            </a:r>
            <a:r>
              <a:rPr lang="en-CA" sz="2800" dirty="0"/>
              <a:t> </a:t>
            </a:r>
            <a:r>
              <a:rPr lang="en-CA" sz="2800" dirty="0" err="1"/>
              <a:t>visibles</a:t>
            </a:r>
            <a:r>
              <a:rPr lang="en-CA" sz="2800" dirty="0"/>
              <a:t> et </a:t>
            </a:r>
            <a:r>
              <a:rPr lang="en-CA" sz="2800" dirty="0" err="1"/>
              <a:t>accueillants</a:t>
            </a:r>
            <a:r>
              <a:rPr lang="en-CA" sz="2800" dirty="0"/>
              <a:t> avec cordons arc-</a:t>
            </a:r>
            <a:r>
              <a:rPr lang="en-CA" sz="2800" dirty="0" err="1"/>
              <a:t>en</a:t>
            </a:r>
            <a:r>
              <a:rPr lang="en-CA" sz="2800" dirty="0"/>
              <a:t>-</a:t>
            </a:r>
            <a:r>
              <a:rPr lang="en-CA" sz="2800" dirty="0" err="1"/>
              <a:t>ciel</a:t>
            </a:r>
            <a:endParaRPr lang="en-CA" sz="2800" dirty="0"/>
          </a:p>
          <a:p>
            <a:r>
              <a:rPr lang="en-CA" sz="2800" dirty="0"/>
              <a:t>Concentration sur les services qui </a:t>
            </a:r>
            <a:r>
              <a:rPr lang="en-CA" sz="2800" dirty="0" err="1"/>
              <a:t>soutiennent</a:t>
            </a:r>
            <a:r>
              <a:rPr lang="en-CA" sz="2800" dirty="0"/>
              <a:t> </a:t>
            </a:r>
            <a:r>
              <a:rPr lang="en-CA" sz="2800" dirty="0" err="1"/>
              <a:t>leurs</a:t>
            </a:r>
            <a:r>
              <a:rPr lang="en-CA" sz="2800" dirty="0"/>
              <a:t> clients </a:t>
            </a:r>
            <a:r>
              <a:rPr lang="en-CA" sz="2800" dirty="0" err="1"/>
              <a:t>dans</a:t>
            </a:r>
            <a:r>
              <a:rPr lang="en-CA" sz="2800" dirty="0"/>
              <a:t> </a:t>
            </a:r>
            <a:r>
              <a:rPr lang="en-CA" sz="2800" dirty="0" err="1"/>
              <a:t>leur</a:t>
            </a:r>
            <a:r>
              <a:rPr lang="en-CA" sz="2800" dirty="0"/>
              <a:t> vie </a:t>
            </a:r>
            <a:r>
              <a:rPr lang="en-CA" sz="2800" dirty="0" err="1"/>
              <a:t>quotidienne</a:t>
            </a:r>
            <a:r>
              <a:rPr lang="en-CA" sz="2800" dirty="0"/>
              <a:t>, à domicile, </a:t>
            </a:r>
            <a:r>
              <a:rPr lang="en-CA" sz="2800" dirty="0" err="1"/>
              <a:t>en</a:t>
            </a:r>
            <a:r>
              <a:rPr lang="en-CA" sz="2800" dirty="0"/>
              <a:t> </a:t>
            </a:r>
            <a:r>
              <a:rPr lang="en-CA" sz="2800" dirty="0" err="1"/>
              <a:t>résidence</a:t>
            </a:r>
            <a:r>
              <a:rPr lang="en-CA" sz="2800" dirty="0"/>
              <a:t> </a:t>
            </a:r>
            <a:r>
              <a:rPr lang="en-CA" sz="2800" dirty="0" err="1"/>
              <a:t>ou</a:t>
            </a:r>
            <a:r>
              <a:rPr lang="en-CA" sz="2800" dirty="0"/>
              <a:t> </a:t>
            </a:r>
            <a:r>
              <a:rPr lang="en-CA" sz="2800" dirty="0" err="1"/>
              <a:t>en</a:t>
            </a:r>
            <a:r>
              <a:rPr lang="en-CA" sz="2800" dirty="0"/>
              <a:t> </a:t>
            </a:r>
            <a:r>
              <a:rPr lang="en-CA" sz="2800" dirty="0" err="1"/>
              <a:t>soins</a:t>
            </a:r>
            <a:r>
              <a:rPr lang="en-CA" sz="2800" dirty="0"/>
              <a:t> </a:t>
            </a:r>
            <a:r>
              <a:rPr lang="en-CA" sz="2800" dirty="0" err="1"/>
              <a:t>communautaires</a:t>
            </a:r>
            <a:r>
              <a:rPr lang="en-CA" sz="2800" dirty="0"/>
              <a:t>.</a:t>
            </a:r>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18</a:t>
            </a:fld>
            <a:endParaRPr lang="en-CA" dirty="0"/>
          </a:p>
        </p:txBody>
      </p:sp>
    </p:spTree>
    <p:extLst>
      <p:ext uri="{BB962C8B-B14F-4D97-AF65-F5344CB8AC3E}">
        <p14:creationId xmlns:p14="http://schemas.microsoft.com/office/powerpoint/2010/main" val="4255874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17538"/>
            <a:ext cx="7620000" cy="1143000"/>
          </a:xfrm>
        </p:spPr>
        <p:txBody>
          <a:bodyPr/>
          <a:lstStyle/>
          <a:p>
            <a:r>
              <a:rPr lang="en-CA" dirty="0" err="1"/>
              <a:t>Où</a:t>
            </a:r>
            <a:r>
              <a:rPr lang="en-CA" dirty="0"/>
              <a:t> </a:t>
            </a:r>
            <a:r>
              <a:rPr lang="en-CA" dirty="0" err="1"/>
              <a:t>en</a:t>
            </a:r>
            <a:r>
              <a:rPr lang="en-CA" dirty="0"/>
              <a:t> </a:t>
            </a:r>
            <a:r>
              <a:rPr lang="en-CA" dirty="0" err="1"/>
              <a:t>sommes</a:t>
            </a:r>
            <a:r>
              <a:rPr lang="en-CA" dirty="0"/>
              <a:t> nous?</a:t>
            </a:r>
            <a:br>
              <a:rPr lang="en-CA" dirty="0"/>
            </a:br>
            <a:r>
              <a:rPr lang="en-CA" b="1" dirty="0"/>
              <a:t>Initiative Island Health</a:t>
            </a:r>
          </a:p>
        </p:txBody>
      </p:sp>
      <p:sp>
        <p:nvSpPr>
          <p:cNvPr id="3" name="Content Placeholder 2"/>
          <p:cNvSpPr>
            <a:spLocks noGrp="1"/>
          </p:cNvSpPr>
          <p:nvPr>
            <p:ph idx="1"/>
          </p:nvPr>
        </p:nvSpPr>
        <p:spPr>
          <a:xfrm>
            <a:off x="1182688" y="2017713"/>
            <a:ext cx="5045496" cy="4114800"/>
          </a:xfrm>
        </p:spPr>
        <p:txBody>
          <a:bodyPr/>
          <a:lstStyle/>
          <a:p>
            <a:r>
              <a:rPr lang="en-CA" sz="2400" dirty="0" err="1"/>
              <a:t>Prioriser</a:t>
            </a:r>
            <a:r>
              <a:rPr lang="en-CA" sz="2400" dirty="0"/>
              <a:t> les </a:t>
            </a:r>
            <a:r>
              <a:rPr lang="en-CA" sz="2400" dirty="0" err="1"/>
              <a:t>soins</a:t>
            </a:r>
            <a:r>
              <a:rPr lang="en-CA" sz="2400" dirty="0"/>
              <a:t> </a:t>
            </a:r>
            <a:r>
              <a:rPr lang="en-CA" sz="2400" dirty="0" err="1"/>
              <a:t>en</a:t>
            </a:r>
            <a:r>
              <a:rPr lang="en-CA" sz="2400" dirty="0"/>
              <a:t> </a:t>
            </a:r>
            <a:r>
              <a:rPr lang="en-CA" sz="2400" dirty="0" err="1"/>
              <a:t>résidence</a:t>
            </a:r>
            <a:r>
              <a:rPr lang="en-CA" sz="2400" dirty="0"/>
              <a:t> pour la formation </a:t>
            </a:r>
            <a:r>
              <a:rPr lang="en-CA" sz="2400" dirty="0" err="1"/>
              <a:t>initiale</a:t>
            </a:r>
            <a:br>
              <a:rPr lang="en-CA" sz="2400" dirty="0"/>
            </a:br>
            <a:endParaRPr lang="en-CA" sz="2400" dirty="0"/>
          </a:p>
          <a:p>
            <a:r>
              <a:rPr lang="en-CA" sz="2400" dirty="0"/>
              <a:t>Module </a:t>
            </a:r>
            <a:r>
              <a:rPr lang="en-CA" sz="2400" dirty="0" err="1"/>
              <a:t>d’education</a:t>
            </a:r>
            <a:r>
              <a:rPr lang="en-CA" sz="2400" dirty="0"/>
              <a:t> </a:t>
            </a:r>
            <a:r>
              <a:rPr lang="en-CA" sz="2400" dirty="0" err="1"/>
              <a:t>pilote</a:t>
            </a:r>
            <a:r>
              <a:rPr lang="en-CA" sz="2400" dirty="0"/>
              <a:t> </a:t>
            </a:r>
            <a:r>
              <a:rPr lang="en-CA" sz="2400" dirty="0" err="1"/>
              <a:t>présenté</a:t>
            </a:r>
            <a:r>
              <a:rPr lang="en-CA" sz="2400" dirty="0"/>
              <a:t> au </a:t>
            </a:r>
            <a:r>
              <a:rPr lang="en-CA" sz="2400" dirty="0" err="1"/>
              <a:t>cours</a:t>
            </a:r>
            <a:r>
              <a:rPr lang="en-CA" sz="2400" dirty="0"/>
              <a:t> de 4 ateliers </a:t>
            </a:r>
            <a:r>
              <a:rPr lang="en-CA" sz="2400" dirty="0" err="1"/>
              <a:t>dans</a:t>
            </a:r>
            <a:r>
              <a:rPr lang="en-CA" sz="2400" dirty="0"/>
              <a:t> </a:t>
            </a:r>
            <a:r>
              <a:rPr lang="en-CA" sz="2400" dirty="0" err="1"/>
              <a:t>une</a:t>
            </a:r>
            <a:r>
              <a:rPr lang="en-CA" sz="2400" dirty="0"/>
              <a:t> residence de </a:t>
            </a:r>
            <a:r>
              <a:rPr lang="en-CA" sz="2400" dirty="0" err="1"/>
              <a:t>soins</a:t>
            </a:r>
            <a:r>
              <a:rPr lang="en-CA" sz="2400" dirty="0"/>
              <a:t> de la </a:t>
            </a:r>
            <a:r>
              <a:rPr lang="en-CA" sz="2400" dirty="0" err="1"/>
              <a:t>région</a:t>
            </a:r>
            <a:r>
              <a:rPr lang="en-CA" sz="2400" dirty="0"/>
              <a:t> de Victoria</a:t>
            </a:r>
            <a:br>
              <a:rPr lang="en-CA" sz="2400" dirty="0"/>
            </a:br>
            <a:endParaRPr lang="en-CA" sz="2400" dirty="0"/>
          </a:p>
          <a:p>
            <a:r>
              <a:rPr lang="en-CA" sz="2400" dirty="0" err="1"/>
              <a:t>Évaluation</a:t>
            </a:r>
            <a:r>
              <a:rPr lang="en-CA" sz="2400" dirty="0"/>
              <a:t> et </a:t>
            </a:r>
            <a:r>
              <a:rPr lang="en-CA" sz="2400" dirty="0" err="1"/>
              <a:t>planification</a:t>
            </a:r>
            <a:endParaRPr lang="en-CA" sz="2400" dirty="0"/>
          </a:p>
          <a:p>
            <a:pPr marL="0" indent="0">
              <a:buNone/>
            </a:pPr>
            <a:r>
              <a:rPr lang="en-CA" sz="2400" dirty="0"/>
              <a:t>(Nicole.Tremblay@viha.ca</a:t>
            </a:r>
            <a:r>
              <a:rPr lang="en-CA" sz="3000" dirty="0"/>
              <a:t>)</a:t>
            </a:r>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19</a:t>
            </a:fld>
            <a:endParaRPr lang="en-C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2339986"/>
            <a:ext cx="2512314" cy="3568446"/>
          </a:xfrm>
          <a:prstGeom prst="rect">
            <a:avLst/>
          </a:prstGeom>
        </p:spPr>
      </p:pic>
    </p:spTree>
    <p:extLst>
      <p:ext uri="{BB962C8B-B14F-4D97-AF65-F5344CB8AC3E}">
        <p14:creationId xmlns:p14="http://schemas.microsoft.com/office/powerpoint/2010/main" val="3051313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Quelques</a:t>
            </a:r>
            <a:r>
              <a:rPr lang="en-CA" dirty="0"/>
              <a:t> </a:t>
            </a:r>
            <a:r>
              <a:rPr lang="en-CA" dirty="0" err="1"/>
              <a:t>conseils</a:t>
            </a:r>
            <a:endParaRPr lang="en-CA" dirty="0"/>
          </a:p>
        </p:txBody>
      </p:sp>
      <p:sp>
        <p:nvSpPr>
          <p:cNvPr id="3" name="Content Placeholder 2"/>
          <p:cNvSpPr>
            <a:spLocks noGrp="1"/>
          </p:cNvSpPr>
          <p:nvPr>
            <p:ph idx="1"/>
          </p:nvPr>
        </p:nvSpPr>
        <p:spPr/>
        <p:txBody>
          <a:bodyPr/>
          <a:lstStyle/>
          <a:p>
            <a:r>
              <a:rPr lang="fr-CA" sz="1400" dirty="0"/>
              <a:t>Les participants seront en mode silencieux pendant l’enregistrement. Si vous nous rejoignez par téléphone, faites le *6 ou appuyez sur la touche « silence » pour passer en mode silencieux.</a:t>
            </a:r>
          </a:p>
          <a:p>
            <a:pPr marL="109728" indent="0">
              <a:buNone/>
            </a:pPr>
            <a:endParaRPr lang="fr-CA" sz="1400" dirty="0"/>
          </a:p>
          <a:p>
            <a:r>
              <a:rPr lang="fr-CA" sz="1400" dirty="0"/>
              <a:t>Si vous avez un problème, utilisez la boîte de dialogue ou envoyez un courriel à </a:t>
            </a:r>
            <a:r>
              <a:rPr lang="fr-CA" sz="1400" dirty="0">
                <a:hlinkClick r:id="rId2"/>
              </a:rPr>
              <a:t>benedictes.cnpea@gmail.com</a:t>
            </a:r>
            <a:endParaRPr lang="fr-CA" sz="1400" dirty="0"/>
          </a:p>
          <a:p>
            <a:pPr marL="109728" indent="0">
              <a:buNone/>
            </a:pPr>
            <a:endParaRPr lang="fr-CA" sz="1400" dirty="0"/>
          </a:p>
          <a:p>
            <a:r>
              <a:rPr lang="fr-CA" sz="1400" dirty="0"/>
              <a:t>Il y aura une session de questions-réponses à la fin de la présentation. Posez vos questions dans la </a:t>
            </a:r>
            <a:r>
              <a:rPr lang="fr-CA" sz="1400" dirty="0" err="1"/>
              <a:t>bo</a:t>
            </a:r>
            <a:r>
              <a:rPr lang="en-CA" sz="1400" dirty="0" err="1"/>
              <a:t>îte</a:t>
            </a:r>
            <a:r>
              <a:rPr lang="en-CA" sz="1400" dirty="0"/>
              <a:t> de dialogue </a:t>
            </a:r>
            <a:r>
              <a:rPr lang="fr-CA" sz="1400" dirty="0"/>
              <a:t>ou par courriel à tout moment.</a:t>
            </a:r>
          </a:p>
          <a:p>
            <a:endParaRPr lang="fr-CA" sz="1400" dirty="0"/>
          </a:p>
          <a:p>
            <a:r>
              <a:rPr lang="fr-CA" sz="1400" dirty="0"/>
              <a:t>Les coordonnées des présentateurs sont disponibles si vous souhaitez leur poser plus de questions.</a:t>
            </a:r>
          </a:p>
          <a:p>
            <a:pPr marL="109728" indent="0">
              <a:buNone/>
            </a:pPr>
            <a:endParaRPr lang="fr-CA" sz="1400" dirty="0"/>
          </a:p>
          <a:p>
            <a:r>
              <a:rPr lang="fr-CA" sz="1400" dirty="0"/>
              <a:t>Vous recevrez un lien pour un court sondage </a:t>
            </a:r>
            <a:r>
              <a:rPr lang="en-CA" sz="1400" dirty="0"/>
              <a:t>à </a:t>
            </a:r>
            <a:r>
              <a:rPr lang="en-CA" sz="1400" dirty="0" err="1"/>
              <a:t>propos</a:t>
            </a:r>
            <a:r>
              <a:rPr lang="en-CA" sz="1400" dirty="0"/>
              <a:t> de</a:t>
            </a:r>
            <a:r>
              <a:rPr lang="fr-CA" sz="1400" dirty="0"/>
              <a:t> notre webinaire. Veuillez prendre quelques minutes pour y répondre. Vos commentaires nous aideront à améliorer nos prochains webinaires.</a:t>
            </a:r>
          </a:p>
          <a:p>
            <a:endParaRPr lang="en-CA" dirty="0"/>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2</a:t>
            </a:fld>
            <a:endParaRPr lang="en-CA" dirty="0"/>
          </a:p>
        </p:txBody>
      </p:sp>
    </p:spTree>
    <p:extLst>
      <p:ext uri="{BB962C8B-B14F-4D97-AF65-F5344CB8AC3E}">
        <p14:creationId xmlns:p14="http://schemas.microsoft.com/office/powerpoint/2010/main" val="201344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5400000">
            <a:off x="-1584000" y="1795730"/>
            <a:ext cx="6487430" cy="2848338"/>
          </a:xfrm>
        </p:spPr>
      </p:pic>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20</a:t>
            </a:fld>
            <a:endParaRPr lang="en-CA" dirty="0"/>
          </a:p>
        </p:txBody>
      </p:sp>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9605" y="3400421"/>
            <a:ext cx="104790" cy="57158"/>
          </a:xfrm>
          <a:prstGeom prst="rect">
            <a:avLst/>
          </a:prstGeom>
        </p:spPr>
      </p:pic>
      <p:pic>
        <p:nvPicPr>
          <p:cNvPr id="9" name="Picture 8"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772000" y="416983"/>
            <a:ext cx="6480000" cy="5646035"/>
          </a:xfrm>
          <a:prstGeom prst="rect">
            <a:avLst/>
          </a:prstGeom>
        </p:spPr>
      </p:pic>
    </p:spTree>
    <p:extLst>
      <p:ext uri="{BB962C8B-B14F-4D97-AF65-F5344CB8AC3E}">
        <p14:creationId xmlns:p14="http://schemas.microsoft.com/office/powerpoint/2010/main" val="3732330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Qu’avons</a:t>
            </a:r>
            <a:r>
              <a:rPr lang="en-CA" dirty="0"/>
              <a:t> nous fait?</a:t>
            </a:r>
            <a:br>
              <a:rPr lang="en-CA" dirty="0"/>
            </a:br>
            <a:r>
              <a:rPr lang="en-CA" b="1" dirty="0"/>
              <a:t>Initiative BCCRNs </a:t>
            </a:r>
          </a:p>
        </p:txBody>
      </p:sp>
      <p:sp>
        <p:nvSpPr>
          <p:cNvPr id="3" name="Content Placeholder 2"/>
          <p:cNvSpPr>
            <a:spLocks noGrp="1"/>
          </p:cNvSpPr>
          <p:nvPr>
            <p:ph idx="1"/>
          </p:nvPr>
        </p:nvSpPr>
        <p:spPr>
          <a:xfrm>
            <a:off x="1182688" y="2017713"/>
            <a:ext cx="7205736" cy="4114800"/>
          </a:xfrm>
        </p:spPr>
        <p:txBody>
          <a:bodyPr/>
          <a:lstStyle/>
          <a:p>
            <a:r>
              <a:rPr lang="en-CA" dirty="0"/>
              <a:t>Groupe de travail </a:t>
            </a:r>
            <a:r>
              <a:rPr lang="en-CA" dirty="0" err="1"/>
              <a:t>situé</a:t>
            </a:r>
            <a:r>
              <a:rPr lang="en-CA" dirty="0"/>
              <a:t> à Nanaimo</a:t>
            </a:r>
          </a:p>
          <a:p>
            <a:r>
              <a:rPr lang="en-CA" dirty="0" err="1"/>
              <a:t>Consulation</a:t>
            </a:r>
            <a:r>
              <a:rPr lang="en-CA" dirty="0"/>
              <a:t> </a:t>
            </a:r>
            <a:r>
              <a:rPr lang="en-CA" dirty="0" err="1"/>
              <a:t>initiale</a:t>
            </a:r>
            <a:r>
              <a:rPr lang="en-CA" dirty="0"/>
              <a:t> </a:t>
            </a:r>
            <a:r>
              <a:rPr lang="en-CA" dirty="0" err="1"/>
              <a:t>juillet</a:t>
            </a:r>
            <a:r>
              <a:rPr lang="en-CA" dirty="0"/>
              <a:t> 2016</a:t>
            </a:r>
          </a:p>
          <a:p>
            <a:r>
              <a:rPr lang="en-CA" dirty="0" err="1"/>
              <a:t>Partenariat</a:t>
            </a:r>
            <a:r>
              <a:rPr lang="en-CA" dirty="0"/>
              <a:t> </a:t>
            </a:r>
            <a:r>
              <a:rPr lang="en-CA" dirty="0" err="1"/>
              <a:t>Intergénérationnel</a:t>
            </a:r>
            <a:r>
              <a:rPr lang="en-CA" dirty="0"/>
              <a:t> : </a:t>
            </a:r>
            <a:r>
              <a:rPr lang="en-CA" dirty="0" err="1"/>
              <a:t>Brechin</a:t>
            </a:r>
            <a:r>
              <a:rPr lang="en-CA" dirty="0"/>
              <a:t> United Reaching Out &amp; Crimson Coast Dance Society</a:t>
            </a:r>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21</a:t>
            </a:fld>
            <a:endParaRPr lang="en-CA"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1398" y="4720078"/>
            <a:ext cx="3169920" cy="178308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589" y="4735802"/>
            <a:ext cx="3169920" cy="1783080"/>
          </a:xfrm>
          <a:prstGeom prst="rect">
            <a:avLst/>
          </a:prstGeom>
        </p:spPr>
      </p:pic>
    </p:spTree>
    <p:extLst>
      <p:ext uri="{BB962C8B-B14F-4D97-AF65-F5344CB8AC3E}">
        <p14:creationId xmlns:p14="http://schemas.microsoft.com/office/powerpoint/2010/main" val="3470352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Qu’avons</a:t>
            </a:r>
            <a:r>
              <a:rPr lang="en-CA" dirty="0"/>
              <a:t> nous fait?</a:t>
            </a:r>
            <a:br>
              <a:rPr lang="en-CA" dirty="0"/>
            </a:br>
            <a:r>
              <a:rPr lang="en-CA" b="1" dirty="0" err="1"/>
              <a:t>Création</a:t>
            </a:r>
            <a:r>
              <a:rPr lang="en-CA" b="1" dirty="0"/>
              <a:t> de </a:t>
            </a:r>
            <a:r>
              <a:rPr lang="en-CA" b="1" dirty="0" err="1"/>
              <a:t>l’équipe</a:t>
            </a:r>
            <a:endParaRPr lang="en-CA" b="1" dirty="0"/>
          </a:p>
        </p:txBody>
      </p:sp>
      <p:sp>
        <p:nvSpPr>
          <p:cNvPr id="3" name="Content Placeholder 2"/>
          <p:cNvSpPr>
            <a:spLocks noGrp="1"/>
          </p:cNvSpPr>
          <p:nvPr>
            <p:ph idx="1"/>
          </p:nvPr>
        </p:nvSpPr>
        <p:spPr>
          <a:xfrm>
            <a:off x="1187624" y="1950899"/>
            <a:ext cx="7205736" cy="4114800"/>
          </a:xfrm>
        </p:spPr>
        <p:txBody>
          <a:bodyPr/>
          <a:lstStyle/>
          <a:p>
            <a:r>
              <a:rPr lang="en-CA" sz="2000" dirty="0" err="1"/>
              <a:t>Majorité</a:t>
            </a:r>
            <a:r>
              <a:rPr lang="en-CA" sz="2000" dirty="0"/>
              <a:t> des </a:t>
            </a:r>
            <a:r>
              <a:rPr lang="en-CA" sz="2000" dirty="0" err="1"/>
              <a:t>membres</a:t>
            </a:r>
            <a:r>
              <a:rPr lang="en-CA" sz="2000" dirty="0"/>
              <a:t> ‘</a:t>
            </a:r>
            <a:r>
              <a:rPr lang="en-CA" sz="2000" dirty="0" err="1"/>
              <a:t>d’ailleurs</a:t>
            </a:r>
            <a:r>
              <a:rPr lang="en-CA" sz="2000" dirty="0"/>
              <a:t>’– justice </a:t>
            </a:r>
            <a:r>
              <a:rPr lang="en-CA" sz="2000" dirty="0" err="1"/>
              <a:t>sociale</a:t>
            </a:r>
            <a:endParaRPr lang="en-CA" sz="2000" dirty="0"/>
          </a:p>
          <a:p>
            <a:r>
              <a:rPr lang="en-CA" sz="2000" dirty="0" err="1"/>
              <a:t>Équipe</a:t>
            </a:r>
            <a:r>
              <a:rPr lang="en-CA" sz="2000" dirty="0"/>
              <a:t> </a:t>
            </a:r>
            <a:r>
              <a:rPr lang="en-CA" sz="2000" dirty="0" err="1"/>
              <a:t>étendue</a:t>
            </a:r>
            <a:r>
              <a:rPr lang="en-CA" sz="2000" dirty="0"/>
              <a:t>/ </a:t>
            </a:r>
            <a:r>
              <a:rPr lang="en-CA" sz="2000" dirty="0" err="1"/>
              <a:t>partenaires</a:t>
            </a:r>
            <a:r>
              <a:rPr lang="en-CA" sz="2000" dirty="0"/>
              <a:t>: </a:t>
            </a:r>
            <a:r>
              <a:rPr lang="en-CA" sz="2000" dirty="0" err="1"/>
              <a:t>toutes</a:t>
            </a:r>
            <a:r>
              <a:rPr lang="en-CA" sz="2000" dirty="0"/>
              <a:t> </a:t>
            </a:r>
            <a:r>
              <a:rPr lang="en-CA" sz="2000" dirty="0" err="1"/>
              <a:t>générations</a:t>
            </a:r>
            <a:r>
              <a:rPr lang="en-CA" sz="2000" dirty="0"/>
              <a:t>– LGBTQ2+ et </a:t>
            </a:r>
            <a:r>
              <a:rPr lang="en-CA" sz="2000" dirty="0" err="1"/>
              <a:t>alliés</a:t>
            </a:r>
            <a:endParaRPr lang="en-CA" sz="2000" dirty="0"/>
          </a:p>
          <a:p>
            <a:r>
              <a:rPr lang="en-CA" sz="2000" dirty="0" err="1"/>
              <a:t>Équipe</a:t>
            </a:r>
            <a:r>
              <a:rPr lang="en-CA" sz="2000" dirty="0"/>
              <a:t> </a:t>
            </a:r>
            <a:r>
              <a:rPr lang="en-CA" sz="2000" dirty="0" err="1"/>
              <a:t>centrale</a:t>
            </a:r>
            <a:r>
              <a:rPr lang="en-CA" sz="2000" dirty="0"/>
              <a:t>: presents à </a:t>
            </a:r>
            <a:r>
              <a:rPr lang="en-CA" sz="2000" dirty="0" err="1"/>
              <a:t>chaque</a:t>
            </a:r>
            <a:r>
              <a:rPr lang="en-CA" sz="2000" dirty="0"/>
              <a:t> meeting (8-10 à </a:t>
            </a:r>
            <a:r>
              <a:rPr lang="en-CA" sz="2000" dirty="0" err="1"/>
              <a:t>chaque</a:t>
            </a:r>
            <a:r>
              <a:rPr lang="en-CA" sz="2000" dirty="0"/>
              <a:t> </a:t>
            </a:r>
            <a:r>
              <a:rPr lang="en-CA" sz="2000" dirty="0" err="1"/>
              <a:t>réunion</a:t>
            </a:r>
            <a:r>
              <a:rPr lang="en-CA" sz="2000" dirty="0"/>
              <a:t>; 15-16 </a:t>
            </a:r>
            <a:r>
              <a:rPr lang="en-CA" sz="2000" dirty="0" err="1"/>
              <a:t>contribuent</a:t>
            </a:r>
            <a:r>
              <a:rPr lang="en-CA" sz="2000" dirty="0"/>
              <a:t> </a:t>
            </a:r>
            <a:r>
              <a:rPr lang="en-CA" sz="2000" dirty="0" err="1"/>
              <a:t>régulièrement</a:t>
            </a:r>
            <a:r>
              <a:rPr lang="en-CA" sz="2000" dirty="0"/>
              <a:t>)</a:t>
            </a:r>
          </a:p>
          <a:p>
            <a:r>
              <a:rPr lang="en-CA" sz="2000" dirty="0"/>
              <a:t>Encourager </a:t>
            </a:r>
            <a:r>
              <a:rPr lang="en-CA" sz="2000" dirty="0" err="1"/>
              <a:t>chaque</a:t>
            </a:r>
            <a:r>
              <a:rPr lang="en-CA" sz="2000" dirty="0"/>
              <a:t> </a:t>
            </a:r>
            <a:r>
              <a:rPr lang="en-CA" sz="2000" dirty="0" err="1"/>
              <a:t>membre</a:t>
            </a:r>
            <a:r>
              <a:rPr lang="en-CA" sz="2000" dirty="0"/>
              <a:t> à </a:t>
            </a:r>
            <a:r>
              <a:rPr lang="en-CA" sz="2000" dirty="0" err="1"/>
              <a:t>partager</a:t>
            </a:r>
            <a:r>
              <a:rPr lang="en-CA" sz="2000" dirty="0"/>
              <a:t> </a:t>
            </a:r>
            <a:r>
              <a:rPr lang="en-CA" sz="2000" dirty="0" err="1"/>
              <a:t>ses</a:t>
            </a:r>
            <a:r>
              <a:rPr lang="en-CA" sz="2000" dirty="0"/>
              <a:t> </a:t>
            </a:r>
            <a:r>
              <a:rPr lang="en-CA" sz="2000" dirty="0" err="1"/>
              <a:t>connaissances</a:t>
            </a:r>
            <a:r>
              <a:rPr lang="en-CA" sz="2000" dirty="0"/>
              <a:t>/talents– </a:t>
            </a:r>
            <a:r>
              <a:rPr lang="en-CA" sz="2000" dirty="0" err="1"/>
              <a:t>libraire</a:t>
            </a:r>
            <a:r>
              <a:rPr lang="en-CA" sz="2000" dirty="0"/>
              <a:t>, </a:t>
            </a:r>
            <a:r>
              <a:rPr lang="en-CA" sz="2000" dirty="0" err="1"/>
              <a:t>éducateur</a:t>
            </a:r>
            <a:r>
              <a:rPr lang="en-CA" sz="2000" dirty="0"/>
              <a:t> </a:t>
            </a:r>
            <a:r>
              <a:rPr lang="en-CA" sz="2000" dirty="0" err="1"/>
              <a:t>en</a:t>
            </a:r>
            <a:r>
              <a:rPr lang="en-CA" sz="2000" dirty="0"/>
              <a:t> santé </a:t>
            </a:r>
            <a:r>
              <a:rPr lang="en-CA" sz="2000" dirty="0" err="1"/>
              <a:t>sexuelle</a:t>
            </a:r>
            <a:r>
              <a:rPr lang="en-CA" sz="2000" dirty="0"/>
              <a:t>, </a:t>
            </a:r>
            <a:r>
              <a:rPr lang="en-CA" sz="2000" dirty="0" err="1"/>
              <a:t>infirmièr</a:t>
            </a:r>
            <a:r>
              <a:rPr lang="en-CA" sz="2000" dirty="0"/>
              <a:t>(e)s, </a:t>
            </a:r>
            <a:r>
              <a:rPr lang="en-CA" sz="2000" dirty="0" err="1"/>
              <a:t>travailleurs</a:t>
            </a:r>
            <a:r>
              <a:rPr lang="en-CA" sz="2000" dirty="0"/>
              <a:t> </a:t>
            </a:r>
            <a:r>
              <a:rPr lang="en-CA" sz="2000" dirty="0" err="1"/>
              <a:t>sociaux,étudiants</a:t>
            </a:r>
            <a:r>
              <a:rPr lang="en-CA" sz="2000" dirty="0"/>
              <a:t>, </a:t>
            </a:r>
            <a:r>
              <a:rPr lang="en-CA" sz="2000" dirty="0" err="1"/>
              <a:t>bénévoles</a:t>
            </a:r>
            <a:r>
              <a:rPr lang="en-CA" sz="2000" dirty="0"/>
              <a:t>..</a:t>
            </a:r>
          </a:p>
          <a:p>
            <a:r>
              <a:rPr lang="en-CA" sz="2000" dirty="0" err="1"/>
              <a:t>Soutien</a:t>
            </a:r>
            <a:r>
              <a:rPr lang="en-CA" sz="2000" dirty="0"/>
              <a:t> </a:t>
            </a:r>
            <a:r>
              <a:rPr lang="en-CA" sz="2000" dirty="0" err="1"/>
              <a:t>pratique</a:t>
            </a:r>
            <a:r>
              <a:rPr lang="en-CA" sz="2000" dirty="0"/>
              <a:t> pour </a:t>
            </a:r>
            <a:r>
              <a:rPr lang="en-CA" sz="2000" dirty="0" err="1"/>
              <a:t>l’angle</a:t>
            </a:r>
            <a:r>
              <a:rPr lang="en-CA" sz="2000" dirty="0"/>
              <a:t> IG: </a:t>
            </a:r>
            <a:r>
              <a:rPr lang="en-CA" sz="2000" dirty="0" err="1"/>
              <a:t>reconnaître</a:t>
            </a:r>
            <a:r>
              <a:rPr lang="en-CA" sz="2000" dirty="0"/>
              <a:t> les </a:t>
            </a:r>
            <a:r>
              <a:rPr lang="en-CA" sz="2000" dirty="0" err="1"/>
              <a:t>besoins</a:t>
            </a:r>
            <a:r>
              <a:rPr lang="en-CA" sz="2000" dirty="0"/>
              <a:t> des participants plus </a:t>
            </a:r>
            <a:r>
              <a:rPr lang="en-CA" sz="2000" dirty="0" err="1"/>
              <a:t>jeunes</a:t>
            </a:r>
            <a:r>
              <a:rPr lang="en-CA" sz="2000" dirty="0"/>
              <a:t> (travail, </a:t>
            </a:r>
            <a:r>
              <a:rPr lang="en-CA" sz="2000" dirty="0" err="1"/>
              <a:t>école</a:t>
            </a:r>
            <a:r>
              <a:rPr lang="en-CA" sz="2000" dirty="0"/>
              <a:t>, </a:t>
            </a:r>
            <a:r>
              <a:rPr lang="en-CA" sz="2000" dirty="0" err="1"/>
              <a:t>famille</a:t>
            </a:r>
            <a:r>
              <a:rPr lang="en-CA" sz="2000" dirty="0"/>
              <a:t> </a:t>
            </a:r>
            <a:r>
              <a:rPr lang="en-CA" sz="2000" dirty="0" err="1"/>
              <a:t>etc</a:t>
            </a:r>
            <a:r>
              <a:rPr lang="en-CA" sz="2000" dirty="0"/>
              <a:t>)</a:t>
            </a:r>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22</a:t>
            </a:fld>
            <a:endParaRPr lang="en-CA" dirty="0"/>
          </a:p>
        </p:txBody>
      </p:sp>
    </p:spTree>
    <p:extLst>
      <p:ext uri="{BB962C8B-B14F-4D97-AF65-F5344CB8AC3E}">
        <p14:creationId xmlns:p14="http://schemas.microsoft.com/office/powerpoint/2010/main" val="3628366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Qu’avons</a:t>
            </a:r>
            <a:r>
              <a:rPr lang="en-CA" dirty="0"/>
              <a:t> nous fait?</a:t>
            </a:r>
            <a:br>
              <a:rPr lang="en-CA" dirty="0"/>
            </a:br>
            <a:r>
              <a:rPr lang="en-CA" b="1" dirty="0" err="1"/>
              <a:t>Établir</a:t>
            </a:r>
            <a:r>
              <a:rPr lang="en-CA" b="1" dirty="0"/>
              <a:t> buts &amp; </a:t>
            </a:r>
            <a:r>
              <a:rPr lang="en-CA" b="1" dirty="0" err="1"/>
              <a:t>priorités</a:t>
            </a:r>
            <a:endParaRPr lang="en-CA" b="1" dirty="0"/>
          </a:p>
        </p:txBody>
      </p:sp>
      <p:sp>
        <p:nvSpPr>
          <p:cNvPr id="3" name="Content Placeholder 2"/>
          <p:cNvSpPr>
            <a:spLocks noGrp="1"/>
          </p:cNvSpPr>
          <p:nvPr>
            <p:ph idx="1"/>
          </p:nvPr>
        </p:nvSpPr>
        <p:spPr>
          <a:xfrm>
            <a:off x="1182688" y="2017713"/>
            <a:ext cx="7205736" cy="4114800"/>
          </a:xfrm>
        </p:spPr>
        <p:txBody>
          <a:bodyPr/>
          <a:lstStyle/>
          <a:p>
            <a:pPr marL="457200" lvl="0" indent="-457200">
              <a:buFont typeface="+mj-lt"/>
              <a:buAutoNum type="arabicPeriod"/>
            </a:pPr>
            <a:r>
              <a:rPr lang="en-CA" sz="2000" dirty="0"/>
              <a:t>Les </a:t>
            </a:r>
            <a:r>
              <a:rPr lang="en-CA" sz="2000" dirty="0" err="1"/>
              <a:t>ainés</a:t>
            </a:r>
            <a:r>
              <a:rPr lang="en-CA" sz="2000" dirty="0"/>
              <a:t> LGBTQ2+ </a:t>
            </a:r>
            <a:r>
              <a:rPr lang="en-CA" sz="2000" dirty="0" err="1"/>
              <a:t>doivent</a:t>
            </a:r>
            <a:r>
              <a:rPr lang="en-CA" sz="2000" dirty="0"/>
              <a:t> se </a:t>
            </a:r>
            <a:r>
              <a:rPr lang="en-CA" sz="2000" dirty="0" err="1"/>
              <a:t>sentir</a:t>
            </a:r>
            <a:r>
              <a:rPr lang="en-CA" sz="2000" dirty="0"/>
              <a:t> </a:t>
            </a:r>
            <a:r>
              <a:rPr lang="en-CA" sz="2000" dirty="0" err="1"/>
              <a:t>accueillis</a:t>
            </a:r>
            <a:r>
              <a:rPr lang="en-CA" sz="2000" dirty="0"/>
              <a:t>, </a:t>
            </a:r>
            <a:r>
              <a:rPr lang="en-CA" sz="2000" dirty="0" err="1"/>
              <a:t>inclus</a:t>
            </a:r>
            <a:r>
              <a:rPr lang="en-CA" sz="2000" dirty="0"/>
              <a:t> et </a:t>
            </a:r>
            <a:r>
              <a:rPr lang="en-CA" sz="2000" dirty="0" err="1"/>
              <a:t>en</a:t>
            </a:r>
            <a:r>
              <a:rPr lang="en-CA" sz="2000" dirty="0"/>
              <a:t> </a:t>
            </a:r>
            <a:r>
              <a:rPr lang="en-CA" sz="2000" dirty="0" err="1"/>
              <a:t>sécurité</a:t>
            </a:r>
            <a:r>
              <a:rPr lang="en-CA" sz="2000" dirty="0"/>
              <a:t>, pas </a:t>
            </a:r>
            <a:r>
              <a:rPr lang="en-CA" sz="2000" dirty="0" err="1"/>
              <a:t>juste</a:t>
            </a:r>
            <a:r>
              <a:rPr lang="en-CA" sz="2000" dirty="0"/>
              <a:t> </a:t>
            </a:r>
            <a:r>
              <a:rPr lang="en-CA" sz="2000" dirty="0" err="1"/>
              <a:t>tolérés</a:t>
            </a:r>
            <a:endParaRPr lang="en-CA" sz="2000" dirty="0"/>
          </a:p>
          <a:p>
            <a:pPr marL="457200" lvl="0" indent="-457200">
              <a:buFont typeface="+mj-lt"/>
              <a:buAutoNum type="arabicPeriod"/>
            </a:pPr>
            <a:r>
              <a:rPr lang="en-CA" sz="2000" dirty="0" err="1"/>
              <a:t>Soutenir</a:t>
            </a:r>
            <a:r>
              <a:rPr lang="en-CA" sz="2000" dirty="0"/>
              <a:t> les </a:t>
            </a:r>
            <a:r>
              <a:rPr lang="en-CA" sz="2000" dirty="0" err="1"/>
              <a:t>ainés</a:t>
            </a:r>
            <a:r>
              <a:rPr lang="en-CA" sz="2000" dirty="0"/>
              <a:t> </a:t>
            </a:r>
            <a:r>
              <a:rPr lang="en-CA" sz="2000" dirty="0" err="1"/>
              <a:t>isolés</a:t>
            </a:r>
            <a:r>
              <a:rPr lang="en-CA" sz="2000" dirty="0"/>
              <a:t> </a:t>
            </a:r>
            <a:r>
              <a:rPr lang="en-CA" sz="2000" dirty="0" err="1"/>
              <a:t>d’une</a:t>
            </a:r>
            <a:r>
              <a:rPr lang="en-CA" sz="2000" dirty="0"/>
              <a:t> </a:t>
            </a:r>
            <a:r>
              <a:rPr lang="en-CA" sz="2000" dirty="0" err="1"/>
              <a:t>façon</a:t>
            </a:r>
            <a:r>
              <a:rPr lang="en-CA" sz="2000" dirty="0"/>
              <a:t> qui </a:t>
            </a:r>
            <a:r>
              <a:rPr lang="en-CA" sz="2000" dirty="0" err="1"/>
              <a:t>leur</a:t>
            </a:r>
            <a:r>
              <a:rPr lang="en-CA" sz="2000" dirty="0"/>
              <a:t> </a:t>
            </a:r>
            <a:r>
              <a:rPr lang="en-CA" sz="2000" dirty="0" err="1"/>
              <a:t>convient</a:t>
            </a:r>
            <a:r>
              <a:rPr lang="en-CA" sz="2000" dirty="0"/>
              <a:t> </a:t>
            </a:r>
          </a:p>
          <a:p>
            <a:pPr marL="457200" lvl="0" indent="-457200">
              <a:buFont typeface="+mj-lt"/>
              <a:buAutoNum type="arabicPeriod"/>
            </a:pPr>
            <a:r>
              <a:rPr lang="en-CA" sz="2000" dirty="0" err="1"/>
              <a:t>Guarantir</a:t>
            </a:r>
            <a:r>
              <a:rPr lang="en-CA" sz="2000" dirty="0"/>
              <a:t> que des programmes LGBTQ2+ </a:t>
            </a:r>
            <a:r>
              <a:rPr lang="en-CA" sz="2000" dirty="0" err="1"/>
              <a:t>sont</a:t>
            </a:r>
            <a:r>
              <a:rPr lang="en-CA" sz="2000" dirty="0"/>
              <a:t> </a:t>
            </a:r>
            <a:r>
              <a:rPr lang="en-CA" sz="2000" dirty="0" err="1"/>
              <a:t>disponibles</a:t>
            </a:r>
            <a:r>
              <a:rPr lang="en-CA" sz="2000" dirty="0"/>
              <a:t> et </a:t>
            </a:r>
            <a:r>
              <a:rPr lang="en-CA" sz="2000" dirty="0" err="1"/>
              <a:t>soutenus</a:t>
            </a:r>
            <a:r>
              <a:rPr lang="en-CA" sz="2000" dirty="0"/>
              <a:t> </a:t>
            </a:r>
            <a:r>
              <a:rPr lang="en-CA" sz="2000" dirty="0" err="1"/>
              <a:t>dans</a:t>
            </a:r>
            <a:r>
              <a:rPr lang="en-CA" sz="2000" dirty="0"/>
              <a:t> la </a:t>
            </a:r>
            <a:r>
              <a:rPr lang="en-CA" sz="2000" dirty="0" err="1"/>
              <a:t>communauté</a:t>
            </a:r>
            <a:endParaRPr lang="en-CA" sz="2000" dirty="0"/>
          </a:p>
          <a:p>
            <a:pPr marL="457200" lvl="0" indent="-457200">
              <a:buFont typeface="+mj-lt"/>
              <a:buAutoNum type="arabicPeriod"/>
            </a:pPr>
            <a:r>
              <a:rPr lang="en-CA" sz="2000" dirty="0" err="1"/>
              <a:t>Ressources</a:t>
            </a:r>
            <a:r>
              <a:rPr lang="en-CA" sz="2000" dirty="0"/>
              <a:t> </a:t>
            </a:r>
            <a:r>
              <a:rPr lang="en-CA" sz="2000" dirty="0" err="1"/>
              <a:t>disponibles</a:t>
            </a:r>
            <a:r>
              <a:rPr lang="en-CA" sz="2000" dirty="0"/>
              <a:t> (papier et </a:t>
            </a:r>
            <a:r>
              <a:rPr lang="en-CA" sz="2000" dirty="0" err="1"/>
              <a:t>électroniques</a:t>
            </a:r>
            <a:r>
              <a:rPr lang="en-CA" sz="2000" dirty="0"/>
              <a:t>)qui </a:t>
            </a:r>
            <a:r>
              <a:rPr lang="en-CA" sz="2000" dirty="0" err="1"/>
              <a:t>soutiennent</a:t>
            </a:r>
            <a:r>
              <a:rPr lang="en-CA" sz="2000" dirty="0"/>
              <a:t> les </a:t>
            </a:r>
            <a:r>
              <a:rPr lang="en-CA" sz="2000" dirty="0" err="1"/>
              <a:t>ainés</a:t>
            </a:r>
            <a:r>
              <a:rPr lang="en-CA" sz="2000" dirty="0"/>
              <a:t> LGBTQ2+ </a:t>
            </a:r>
            <a:r>
              <a:rPr lang="en-CA" sz="2000" dirty="0" err="1"/>
              <a:t>dans</a:t>
            </a:r>
            <a:r>
              <a:rPr lang="en-CA" sz="2000" dirty="0"/>
              <a:t> les petites et </a:t>
            </a:r>
            <a:r>
              <a:rPr lang="en-CA" sz="2000" dirty="0" err="1"/>
              <a:t>grandes</a:t>
            </a:r>
            <a:r>
              <a:rPr lang="en-CA" sz="2000" dirty="0"/>
              <a:t> </a:t>
            </a:r>
            <a:r>
              <a:rPr lang="en-CA" sz="2000" dirty="0" err="1"/>
              <a:t>communautés</a:t>
            </a:r>
            <a:r>
              <a:rPr lang="en-CA" sz="2000" dirty="0"/>
              <a:t> de la province</a:t>
            </a:r>
          </a:p>
          <a:p>
            <a:pPr marL="457200" lvl="0" indent="-457200">
              <a:buFont typeface="+mj-lt"/>
              <a:buAutoNum type="arabicPeriod"/>
            </a:pPr>
            <a:r>
              <a:rPr lang="en-CA" sz="2000" dirty="0"/>
              <a:t>Des </a:t>
            </a:r>
            <a:r>
              <a:rPr lang="en-CA" sz="2000" dirty="0" err="1"/>
              <a:t>ainés</a:t>
            </a:r>
            <a:r>
              <a:rPr lang="en-CA" sz="2000" dirty="0"/>
              <a:t> LGBTQ2+ à </a:t>
            </a:r>
            <a:r>
              <a:rPr lang="en-CA" sz="2000" dirty="0" err="1"/>
              <a:t>l’abri</a:t>
            </a:r>
            <a:r>
              <a:rPr lang="en-CA" sz="2000" dirty="0"/>
              <a:t> des </a:t>
            </a:r>
            <a:r>
              <a:rPr lang="en-CA" sz="2000" dirty="0" err="1"/>
              <a:t>mauvais</a:t>
            </a:r>
            <a:r>
              <a:rPr lang="en-CA" sz="2000" dirty="0"/>
              <a:t> </a:t>
            </a:r>
            <a:r>
              <a:rPr lang="en-CA" sz="2000" dirty="0" err="1"/>
              <a:t>traitements</a:t>
            </a:r>
            <a:r>
              <a:rPr lang="en-CA" sz="2000" dirty="0"/>
              <a:t> et de la negligence</a:t>
            </a:r>
          </a:p>
          <a:p>
            <a:pPr marL="0" lvl="0" indent="0">
              <a:buNone/>
            </a:pPr>
            <a:endParaRPr lang="en-CA" sz="2000" dirty="0"/>
          </a:p>
          <a:p>
            <a:endParaRPr lang="en-CA" dirty="0"/>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23</a:t>
            </a:fld>
            <a:endParaRPr lang="en-CA" dirty="0"/>
          </a:p>
        </p:txBody>
      </p:sp>
    </p:spTree>
    <p:extLst>
      <p:ext uri="{BB962C8B-B14F-4D97-AF65-F5344CB8AC3E}">
        <p14:creationId xmlns:p14="http://schemas.microsoft.com/office/powerpoint/2010/main" val="605676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Qu’avons</a:t>
            </a:r>
            <a:r>
              <a:rPr lang="en-CA" dirty="0"/>
              <a:t> nous fait?</a:t>
            </a:r>
            <a:br>
              <a:rPr lang="en-CA" dirty="0"/>
            </a:br>
            <a:r>
              <a:rPr lang="en-CA" b="1" dirty="0" err="1"/>
              <a:t>Créer</a:t>
            </a:r>
            <a:r>
              <a:rPr lang="en-CA" b="1" dirty="0"/>
              <a:t> un plan de travail</a:t>
            </a:r>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24</a:t>
            </a:fld>
            <a:endParaRPr lang="en-CA" dirty="0"/>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940" y="2132856"/>
            <a:ext cx="8398412" cy="4066599"/>
          </a:xfrm>
          <a:prstGeom prst="rect">
            <a:avLst/>
          </a:prstGeom>
        </p:spPr>
      </p:pic>
    </p:spTree>
    <p:extLst>
      <p:ext uri="{BB962C8B-B14F-4D97-AF65-F5344CB8AC3E}">
        <p14:creationId xmlns:p14="http://schemas.microsoft.com/office/powerpoint/2010/main" val="4124605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25</a:t>
            </a:fld>
            <a:endParaRPr lang="en-CA"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516397"/>
            <a:ext cx="7559333" cy="5808203"/>
          </a:xfrm>
          <a:prstGeom prst="rect">
            <a:avLst/>
          </a:prstGeom>
        </p:spPr>
      </p:pic>
    </p:spTree>
    <p:extLst>
      <p:ext uri="{BB962C8B-B14F-4D97-AF65-F5344CB8AC3E}">
        <p14:creationId xmlns:p14="http://schemas.microsoft.com/office/powerpoint/2010/main" val="4063108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 </a:t>
            </a:r>
            <a:r>
              <a:rPr lang="en-CA" dirty="0" err="1"/>
              <a:t>faisons</a:t>
            </a:r>
            <a:r>
              <a:rPr lang="en-CA" dirty="0"/>
              <a:t> nous?</a:t>
            </a:r>
            <a:br>
              <a:rPr lang="en-CA" dirty="0"/>
            </a:br>
            <a:r>
              <a:rPr lang="en-CA" dirty="0"/>
              <a:t>Seniors Aging OUT Phase 2</a:t>
            </a:r>
          </a:p>
        </p:txBody>
      </p:sp>
      <p:sp>
        <p:nvSpPr>
          <p:cNvPr id="3" name="Content Placeholder 2"/>
          <p:cNvSpPr>
            <a:spLocks noGrp="1"/>
          </p:cNvSpPr>
          <p:nvPr>
            <p:ph idx="1"/>
          </p:nvPr>
        </p:nvSpPr>
        <p:spPr>
          <a:xfrm>
            <a:off x="1182688" y="2017713"/>
            <a:ext cx="4613448" cy="4579639"/>
          </a:xfrm>
        </p:spPr>
        <p:txBody>
          <a:bodyPr/>
          <a:lstStyle/>
          <a:p>
            <a:r>
              <a:rPr lang="en-CA" dirty="0" err="1"/>
              <a:t>Découverte</a:t>
            </a:r>
            <a:r>
              <a:rPr lang="en-CA" dirty="0"/>
              <a:t> (</a:t>
            </a:r>
            <a:r>
              <a:rPr lang="en-CA" dirty="0" err="1"/>
              <a:t>nov.</a:t>
            </a:r>
            <a:r>
              <a:rPr lang="en-CA" dirty="0"/>
              <a:t> 2016 – </a:t>
            </a:r>
            <a:r>
              <a:rPr lang="en-CA" dirty="0" err="1"/>
              <a:t>juin</a:t>
            </a:r>
            <a:r>
              <a:rPr lang="en-CA" dirty="0"/>
              <a:t> 2017)</a:t>
            </a:r>
          </a:p>
          <a:p>
            <a:pPr lvl="1"/>
            <a:r>
              <a:rPr lang="en-CA" sz="2400" dirty="0" err="1"/>
              <a:t>Developpement</a:t>
            </a:r>
            <a:r>
              <a:rPr lang="en-CA" sz="2400" dirty="0"/>
              <a:t> </a:t>
            </a:r>
            <a:r>
              <a:rPr lang="en-CA" sz="2400" dirty="0" err="1"/>
              <a:t>d’équipes</a:t>
            </a:r>
            <a:r>
              <a:rPr lang="en-CA" sz="2400" dirty="0"/>
              <a:t> de </a:t>
            </a:r>
            <a:r>
              <a:rPr lang="en-CA" sz="2400" dirty="0" err="1"/>
              <a:t>sensibilisation</a:t>
            </a:r>
            <a:r>
              <a:rPr lang="en-CA" sz="2400" dirty="0"/>
              <a:t> et de plans</a:t>
            </a:r>
          </a:p>
          <a:p>
            <a:pPr lvl="1"/>
            <a:r>
              <a:rPr lang="en-CA" sz="2400" dirty="0"/>
              <a:t> Preparation de </a:t>
            </a:r>
            <a:r>
              <a:rPr lang="en-CA" sz="2400" dirty="0" err="1"/>
              <a:t>materiaux</a:t>
            </a:r>
            <a:r>
              <a:rPr lang="en-CA" sz="2400" dirty="0"/>
              <a:t> ex:, brochures, </a:t>
            </a:r>
            <a:r>
              <a:rPr lang="en-CA" sz="2400" dirty="0" err="1"/>
              <a:t>affiches</a:t>
            </a:r>
            <a:r>
              <a:rPr lang="en-CA" sz="2400" dirty="0"/>
              <a:t>, presentations, communiqués de </a:t>
            </a:r>
            <a:r>
              <a:rPr lang="en-CA" sz="2400" dirty="0" err="1"/>
              <a:t>presse</a:t>
            </a:r>
            <a:endParaRPr lang="en-CA" sz="2400" dirty="0"/>
          </a:p>
          <a:p>
            <a:pPr lvl="1"/>
            <a:r>
              <a:rPr lang="en-CA" sz="2400" dirty="0" err="1"/>
              <a:t>Développement</a:t>
            </a:r>
            <a:r>
              <a:rPr lang="en-CA" sz="2400" dirty="0"/>
              <a:t> de </a:t>
            </a:r>
            <a:r>
              <a:rPr lang="en-CA" sz="2400" dirty="0" err="1"/>
              <a:t>partenariats</a:t>
            </a:r>
            <a:endParaRPr lang="en-CA" sz="2400" dirty="0"/>
          </a:p>
          <a:p>
            <a:pPr lvl="1"/>
            <a:endParaRPr lang="en-CA" dirty="0"/>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26</a:t>
            </a:fld>
            <a:endParaRPr lang="en-CA"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8416" y="1908000"/>
            <a:ext cx="2833352" cy="159384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8416" y="3564000"/>
            <a:ext cx="2837217" cy="152168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8416" y="5184000"/>
            <a:ext cx="2833352" cy="1593841"/>
          </a:xfrm>
          <a:prstGeom prst="rect">
            <a:avLst/>
          </a:prstGeom>
        </p:spPr>
      </p:pic>
    </p:spTree>
    <p:extLst>
      <p:ext uri="{BB962C8B-B14F-4D97-AF65-F5344CB8AC3E}">
        <p14:creationId xmlns:p14="http://schemas.microsoft.com/office/powerpoint/2010/main" val="3304343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 </a:t>
            </a:r>
            <a:r>
              <a:rPr lang="en-CA" dirty="0" err="1"/>
              <a:t>faisons</a:t>
            </a:r>
            <a:r>
              <a:rPr lang="en-CA" dirty="0"/>
              <a:t> nous? (suite)</a:t>
            </a:r>
            <a:br>
              <a:rPr lang="en-CA" dirty="0"/>
            </a:br>
            <a:r>
              <a:rPr lang="en-CA" dirty="0"/>
              <a:t>Seniors Aging OUT Phase 2</a:t>
            </a:r>
          </a:p>
        </p:txBody>
      </p:sp>
      <p:sp>
        <p:nvSpPr>
          <p:cNvPr id="3" name="Content Placeholder 2"/>
          <p:cNvSpPr>
            <a:spLocks noGrp="1"/>
          </p:cNvSpPr>
          <p:nvPr>
            <p:ph idx="1"/>
          </p:nvPr>
        </p:nvSpPr>
        <p:spPr>
          <a:xfrm>
            <a:off x="914400" y="2017713"/>
            <a:ext cx="5097760" cy="4114800"/>
          </a:xfrm>
        </p:spPr>
        <p:txBody>
          <a:bodyPr/>
          <a:lstStyle/>
          <a:p>
            <a:r>
              <a:rPr lang="en-CA" sz="2600" dirty="0"/>
              <a:t>Identification de </a:t>
            </a:r>
            <a:r>
              <a:rPr lang="en-CA" sz="2600" dirty="0" err="1"/>
              <a:t>réseaux</a:t>
            </a:r>
            <a:r>
              <a:rPr lang="en-CA" sz="2600" dirty="0"/>
              <a:t> </a:t>
            </a:r>
            <a:r>
              <a:rPr lang="en-CA" sz="2600" dirty="0" err="1"/>
              <a:t>sociaux</a:t>
            </a:r>
            <a:r>
              <a:rPr lang="en-CA" sz="2600" dirty="0"/>
              <a:t>, sites </a:t>
            </a:r>
            <a:r>
              <a:rPr lang="en-CA" sz="2600" dirty="0" err="1"/>
              <a:t>communautaires</a:t>
            </a:r>
            <a:r>
              <a:rPr lang="en-CA" sz="2600" dirty="0"/>
              <a:t>, sites </a:t>
            </a:r>
            <a:r>
              <a:rPr lang="en-CA" sz="2600" dirty="0" err="1"/>
              <a:t>d’organisations</a:t>
            </a:r>
            <a:r>
              <a:rPr lang="en-CA" sz="2600" dirty="0"/>
              <a:t> pour </a:t>
            </a:r>
            <a:r>
              <a:rPr lang="en-CA" sz="2600" dirty="0" err="1"/>
              <a:t>ainés</a:t>
            </a:r>
            <a:r>
              <a:rPr lang="en-CA" sz="2600" dirty="0"/>
              <a:t>, </a:t>
            </a:r>
            <a:r>
              <a:rPr lang="en-CA" sz="2600" dirty="0" err="1"/>
              <a:t>panneaux</a:t>
            </a:r>
            <a:r>
              <a:rPr lang="en-CA" sz="2600" dirty="0"/>
              <a:t> </a:t>
            </a:r>
            <a:r>
              <a:rPr lang="en-CA" sz="2600" dirty="0" err="1"/>
              <a:t>d’affichage</a:t>
            </a:r>
            <a:r>
              <a:rPr lang="en-CA" sz="2600" dirty="0"/>
              <a:t> </a:t>
            </a:r>
            <a:r>
              <a:rPr lang="en-CA" sz="2600" dirty="0" err="1"/>
              <a:t>communautaires</a:t>
            </a:r>
            <a:endParaRPr lang="en-CA" sz="2600" dirty="0"/>
          </a:p>
          <a:p>
            <a:r>
              <a:rPr lang="en-CA" sz="2600" dirty="0"/>
              <a:t>Sessions </a:t>
            </a:r>
            <a:r>
              <a:rPr lang="en-CA" sz="2600" dirty="0" err="1"/>
              <a:t>d’information</a:t>
            </a:r>
            <a:r>
              <a:rPr lang="en-CA" sz="2600" dirty="0"/>
              <a:t> pour </a:t>
            </a:r>
            <a:r>
              <a:rPr lang="en-CA" sz="2600" dirty="0" err="1"/>
              <a:t>individus</a:t>
            </a:r>
            <a:r>
              <a:rPr lang="en-CA" sz="2600" dirty="0"/>
              <a:t> et associations </a:t>
            </a:r>
            <a:r>
              <a:rPr lang="en-CA" sz="2600" dirty="0" err="1"/>
              <a:t>intéressés</a:t>
            </a:r>
            <a:endParaRPr lang="en-CA" sz="2600" dirty="0"/>
          </a:p>
          <a:p>
            <a:r>
              <a:rPr lang="en-CA" sz="2600" dirty="0" err="1"/>
              <a:t>Finir</a:t>
            </a:r>
            <a:r>
              <a:rPr lang="en-CA" sz="2600" dirty="0"/>
              <a:t> les </a:t>
            </a:r>
            <a:r>
              <a:rPr lang="en-CA" sz="2600" dirty="0" err="1"/>
              <a:t>entrevues</a:t>
            </a:r>
            <a:r>
              <a:rPr lang="en-CA" sz="2600" dirty="0"/>
              <a:t> et </a:t>
            </a:r>
            <a:r>
              <a:rPr lang="en-CA" sz="2600" dirty="0" err="1"/>
              <a:t>sondages</a:t>
            </a:r>
            <a:endParaRPr lang="en-CA" sz="2600" dirty="0"/>
          </a:p>
          <a:p>
            <a:endParaRPr lang="en-CA" dirty="0"/>
          </a:p>
        </p:txBody>
      </p:sp>
      <p:sp>
        <p:nvSpPr>
          <p:cNvPr id="4" name="Date Placeholder 3"/>
          <p:cNvSpPr>
            <a:spLocks noGrp="1"/>
          </p:cNvSpPr>
          <p:nvPr>
            <p:ph type="dt" sz="half" idx="10"/>
          </p:nvPr>
        </p:nvSpPr>
        <p:spPr/>
        <p:txBody>
          <a:bodyPr/>
          <a:lstStyle/>
          <a:p>
            <a:pPr>
              <a:defRPr/>
            </a:pPr>
            <a:r>
              <a:rPr lang="en-US" dirty="0"/>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27</a:t>
            </a:fld>
            <a:endParaRPr lang="en-CA"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0623" y="1908000"/>
            <a:ext cx="2833352" cy="159384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0993" y="3564000"/>
            <a:ext cx="2833352" cy="159384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0993" y="5220000"/>
            <a:ext cx="2833352" cy="1593841"/>
          </a:xfrm>
          <a:prstGeom prst="rect">
            <a:avLst/>
          </a:prstGeom>
        </p:spPr>
      </p:pic>
    </p:spTree>
    <p:extLst>
      <p:ext uri="{BB962C8B-B14F-4D97-AF65-F5344CB8AC3E}">
        <p14:creationId xmlns:p14="http://schemas.microsoft.com/office/powerpoint/2010/main" val="4290606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 </a:t>
            </a:r>
            <a:r>
              <a:rPr lang="en-CA" dirty="0" err="1"/>
              <a:t>faisons</a:t>
            </a:r>
            <a:r>
              <a:rPr lang="en-CA" dirty="0"/>
              <a:t> nous? (suite)</a:t>
            </a:r>
            <a:br>
              <a:rPr lang="en-CA" dirty="0"/>
            </a:br>
            <a:r>
              <a:rPr lang="en-CA" dirty="0"/>
              <a:t>Seniors Aging OUT Phase 2</a:t>
            </a:r>
          </a:p>
        </p:txBody>
      </p:sp>
      <p:sp>
        <p:nvSpPr>
          <p:cNvPr id="3" name="Content Placeholder 2"/>
          <p:cNvSpPr>
            <a:spLocks noGrp="1"/>
          </p:cNvSpPr>
          <p:nvPr>
            <p:ph idx="1"/>
          </p:nvPr>
        </p:nvSpPr>
        <p:spPr>
          <a:xfrm>
            <a:off x="1182688" y="2017713"/>
            <a:ext cx="4685456" cy="4114800"/>
          </a:xfrm>
        </p:spPr>
        <p:txBody>
          <a:bodyPr/>
          <a:lstStyle/>
          <a:p>
            <a:r>
              <a:rPr lang="en-CA" sz="2200" dirty="0" err="1"/>
              <a:t>Entrevues</a:t>
            </a:r>
            <a:r>
              <a:rPr lang="en-CA" sz="2200" dirty="0"/>
              <a:t> </a:t>
            </a:r>
            <a:r>
              <a:rPr lang="en-CA" sz="2200" dirty="0" err="1"/>
              <a:t>individuelles</a:t>
            </a:r>
            <a:r>
              <a:rPr lang="en-CA" sz="2200" dirty="0"/>
              <a:t>:  Quelle a </a:t>
            </a:r>
            <a:r>
              <a:rPr lang="en-CA" sz="2200" dirty="0" err="1"/>
              <a:t>été</a:t>
            </a:r>
            <a:r>
              <a:rPr lang="en-CA" sz="2200" dirty="0"/>
              <a:t> </a:t>
            </a:r>
            <a:r>
              <a:rPr lang="en-CA" sz="2200" dirty="0" err="1"/>
              <a:t>votre</a:t>
            </a:r>
            <a:r>
              <a:rPr lang="en-CA" sz="2200" dirty="0"/>
              <a:t> experience </a:t>
            </a:r>
            <a:r>
              <a:rPr lang="en-CA" sz="2200" dirty="0" err="1"/>
              <a:t>personnelle</a:t>
            </a:r>
            <a:r>
              <a:rPr lang="en-CA" sz="2200" dirty="0"/>
              <a:t>? Que </a:t>
            </a:r>
            <a:r>
              <a:rPr lang="en-CA" sz="2200" dirty="0" err="1"/>
              <a:t>nécessitez-vous</a:t>
            </a:r>
            <a:r>
              <a:rPr lang="en-CA" sz="2200" dirty="0"/>
              <a:t> pour </a:t>
            </a:r>
            <a:r>
              <a:rPr lang="en-CA" sz="2200" dirty="0" err="1"/>
              <a:t>vous</a:t>
            </a:r>
            <a:r>
              <a:rPr lang="en-CA" sz="2200" dirty="0"/>
              <a:t> </a:t>
            </a:r>
            <a:r>
              <a:rPr lang="en-CA" sz="2200" dirty="0" err="1"/>
              <a:t>sentir</a:t>
            </a:r>
            <a:r>
              <a:rPr lang="en-CA" sz="2200" dirty="0"/>
              <a:t> ‘</a:t>
            </a:r>
            <a:r>
              <a:rPr lang="en-CA" sz="2200" dirty="0" err="1"/>
              <a:t>pris</a:t>
            </a:r>
            <a:r>
              <a:rPr lang="en-CA" sz="2200" dirty="0"/>
              <a:t> </a:t>
            </a:r>
            <a:r>
              <a:rPr lang="en-CA" sz="2200" dirty="0" err="1"/>
              <a:t>en</a:t>
            </a:r>
            <a:r>
              <a:rPr lang="en-CA" sz="2200" dirty="0"/>
              <a:t> charge’ (Dec-</a:t>
            </a:r>
            <a:r>
              <a:rPr lang="en-CA" sz="2200" dirty="0" err="1"/>
              <a:t>mai</a:t>
            </a:r>
            <a:r>
              <a:rPr lang="en-CA" sz="2200" dirty="0"/>
              <a:t>)</a:t>
            </a:r>
          </a:p>
          <a:p>
            <a:r>
              <a:rPr lang="en-CA" sz="2200" dirty="0" err="1"/>
              <a:t>Créer</a:t>
            </a:r>
            <a:r>
              <a:rPr lang="en-CA" sz="2200" dirty="0"/>
              <a:t> </a:t>
            </a:r>
            <a:r>
              <a:rPr lang="en-CA" sz="2200" dirty="0" err="1"/>
              <a:t>une</a:t>
            </a:r>
            <a:r>
              <a:rPr lang="en-CA" sz="2200" dirty="0"/>
              <a:t> </a:t>
            </a:r>
            <a:r>
              <a:rPr lang="en-CA" sz="2200" dirty="0" err="1"/>
              <a:t>trousse</a:t>
            </a:r>
            <a:r>
              <a:rPr lang="en-CA" sz="2200" dirty="0"/>
              <a:t> de formation </a:t>
            </a:r>
            <a:r>
              <a:rPr lang="en-CA" sz="2200" dirty="0" err="1"/>
              <a:t>intergénérationnelle</a:t>
            </a:r>
            <a:r>
              <a:rPr lang="en-CA" sz="2200" dirty="0"/>
              <a:t> (</a:t>
            </a:r>
            <a:r>
              <a:rPr lang="en-CA" sz="2200" dirty="0" err="1"/>
              <a:t>Janv-Juin</a:t>
            </a:r>
            <a:r>
              <a:rPr lang="en-CA" sz="2200" dirty="0"/>
              <a:t>)</a:t>
            </a:r>
          </a:p>
          <a:p>
            <a:r>
              <a:rPr lang="en-CA" sz="2200" dirty="0" err="1"/>
              <a:t>Lancement</a:t>
            </a:r>
            <a:r>
              <a:rPr lang="en-CA" sz="2200" dirty="0"/>
              <a:t> </a:t>
            </a:r>
            <a:r>
              <a:rPr lang="en-CA" sz="2200" dirty="0" err="1"/>
              <a:t>pilote</a:t>
            </a:r>
            <a:r>
              <a:rPr lang="en-CA" sz="2200" dirty="0"/>
              <a:t> des </a:t>
            </a:r>
            <a:r>
              <a:rPr lang="en-CA" sz="2200" dirty="0" err="1"/>
              <a:t>matériaux</a:t>
            </a:r>
            <a:r>
              <a:rPr lang="en-CA" sz="2200" dirty="0"/>
              <a:t> (Avril-</a:t>
            </a:r>
            <a:r>
              <a:rPr lang="en-CA" sz="2200" dirty="0" err="1"/>
              <a:t>Juin</a:t>
            </a:r>
            <a:r>
              <a:rPr lang="en-CA" sz="2200" dirty="0"/>
              <a:t>)</a:t>
            </a:r>
          </a:p>
          <a:p>
            <a:pPr lvl="1"/>
            <a:r>
              <a:rPr lang="en-CA" sz="2200" dirty="0"/>
              <a:t>Semaine Pride de Nanaimo</a:t>
            </a:r>
          </a:p>
          <a:p>
            <a:pPr lvl="1"/>
            <a:r>
              <a:rPr lang="en-CA" sz="2200" dirty="0"/>
              <a:t>WEAAD events</a:t>
            </a:r>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28</a:t>
            </a:fld>
            <a:endParaRPr lang="en-CA"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0623" y="1908000"/>
            <a:ext cx="2833352" cy="159384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0993" y="3564000"/>
            <a:ext cx="2833352" cy="159384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0993" y="5220000"/>
            <a:ext cx="2833352" cy="1593841"/>
          </a:xfrm>
          <a:prstGeom prst="rect">
            <a:avLst/>
          </a:prstGeom>
        </p:spPr>
      </p:pic>
    </p:spTree>
    <p:extLst>
      <p:ext uri="{BB962C8B-B14F-4D97-AF65-F5344CB8AC3E}">
        <p14:creationId xmlns:p14="http://schemas.microsoft.com/office/powerpoint/2010/main" val="1137604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Où</a:t>
            </a:r>
            <a:r>
              <a:rPr lang="en-CA" dirty="0"/>
              <a:t> </a:t>
            </a:r>
            <a:r>
              <a:rPr lang="en-CA" dirty="0" err="1"/>
              <a:t>allons</a:t>
            </a:r>
            <a:r>
              <a:rPr lang="en-CA" dirty="0"/>
              <a:t> nous?</a:t>
            </a:r>
            <a:br>
              <a:rPr lang="en-CA" dirty="0"/>
            </a:br>
            <a:r>
              <a:rPr lang="en-CA" sz="4000" dirty="0" err="1"/>
              <a:t>Bâtir</a:t>
            </a:r>
            <a:r>
              <a:rPr lang="en-CA" sz="4000" dirty="0"/>
              <a:t> des </a:t>
            </a:r>
            <a:r>
              <a:rPr lang="en-CA" sz="4000" dirty="0" err="1"/>
              <a:t>partenariats</a:t>
            </a:r>
            <a:r>
              <a:rPr lang="en-CA" sz="4000" dirty="0"/>
              <a:t> </a:t>
            </a:r>
            <a:r>
              <a:rPr lang="en-CA" sz="4000" dirty="0" err="1"/>
              <a:t>locaux</a:t>
            </a:r>
            <a:endParaRPr lang="en-CA" sz="4000" dirty="0"/>
          </a:p>
        </p:txBody>
      </p:sp>
      <p:sp>
        <p:nvSpPr>
          <p:cNvPr id="3" name="Content Placeholder 2"/>
          <p:cNvSpPr>
            <a:spLocks noGrp="1"/>
          </p:cNvSpPr>
          <p:nvPr>
            <p:ph idx="1"/>
          </p:nvPr>
        </p:nvSpPr>
        <p:spPr>
          <a:xfrm>
            <a:off x="1187624" y="1916832"/>
            <a:ext cx="7205736" cy="4114800"/>
          </a:xfrm>
        </p:spPr>
        <p:txBody>
          <a:bodyPr/>
          <a:lstStyle/>
          <a:p>
            <a:pPr marL="57150" indent="0">
              <a:buNone/>
            </a:pPr>
            <a:r>
              <a:rPr lang="en-CA" sz="3600" dirty="0" err="1"/>
              <a:t>Communauté</a:t>
            </a:r>
            <a:r>
              <a:rPr lang="en-CA" sz="3600" dirty="0"/>
              <a:t> et </a:t>
            </a:r>
            <a:r>
              <a:rPr lang="en-CA" sz="3600" dirty="0" err="1"/>
              <a:t>système</a:t>
            </a:r>
            <a:endParaRPr lang="en-CA" sz="3600" dirty="0"/>
          </a:p>
          <a:p>
            <a:r>
              <a:rPr lang="en-CA" sz="1800" dirty="0"/>
              <a:t>Si </a:t>
            </a:r>
            <a:r>
              <a:rPr lang="en-CA" sz="1800" dirty="0" err="1"/>
              <a:t>quelqu’un</a:t>
            </a:r>
            <a:r>
              <a:rPr lang="en-CA" sz="1800" dirty="0"/>
              <a:t> </a:t>
            </a:r>
            <a:r>
              <a:rPr lang="en-CA" sz="1800" dirty="0" err="1"/>
              <a:t>offre</a:t>
            </a:r>
            <a:r>
              <a:rPr lang="en-CA" sz="1800" dirty="0"/>
              <a:t> de le faire pour </a:t>
            </a:r>
            <a:r>
              <a:rPr lang="en-CA" sz="1800" dirty="0" err="1"/>
              <a:t>vous</a:t>
            </a:r>
            <a:r>
              <a:rPr lang="en-CA" sz="1800" dirty="0"/>
              <a:t>, laissez-les faire (</a:t>
            </a:r>
            <a:r>
              <a:rPr lang="en-CA" sz="1800" dirty="0" err="1"/>
              <a:t>membres</a:t>
            </a:r>
            <a:r>
              <a:rPr lang="en-CA" sz="1800" dirty="0"/>
              <a:t> de </a:t>
            </a:r>
            <a:r>
              <a:rPr lang="en-CA" sz="1800" dirty="0" err="1"/>
              <a:t>l’équipe</a:t>
            </a:r>
            <a:r>
              <a:rPr lang="en-CA" sz="1800" dirty="0"/>
              <a:t> du </a:t>
            </a:r>
            <a:r>
              <a:rPr lang="en-CA" sz="1800" dirty="0" err="1"/>
              <a:t>projet</a:t>
            </a:r>
            <a:r>
              <a:rPr lang="en-CA" sz="1800" dirty="0"/>
              <a:t>, </a:t>
            </a:r>
            <a:r>
              <a:rPr lang="en-CA" sz="1800" dirty="0" err="1"/>
              <a:t>travailleurs</a:t>
            </a:r>
            <a:r>
              <a:rPr lang="en-CA" sz="1800" dirty="0"/>
              <a:t> </a:t>
            </a:r>
            <a:r>
              <a:rPr lang="en-CA" sz="1800" dirty="0" err="1"/>
              <a:t>sociaux</a:t>
            </a:r>
            <a:r>
              <a:rPr lang="en-CA" sz="1800" dirty="0"/>
              <a:t>, </a:t>
            </a:r>
            <a:r>
              <a:rPr lang="en-CA" sz="1800" dirty="0" err="1"/>
              <a:t>cliniciens</a:t>
            </a:r>
            <a:r>
              <a:rPr lang="en-CA" sz="1800" dirty="0"/>
              <a:t> </a:t>
            </a:r>
            <a:r>
              <a:rPr lang="en-CA" sz="1800" dirty="0" err="1"/>
              <a:t>en</a:t>
            </a:r>
            <a:r>
              <a:rPr lang="en-CA" sz="1800" dirty="0"/>
              <a:t> santé </a:t>
            </a:r>
            <a:r>
              <a:rPr lang="en-CA" sz="1800" dirty="0" err="1"/>
              <a:t>mentale</a:t>
            </a:r>
            <a:r>
              <a:rPr lang="en-CA" sz="1800" dirty="0"/>
              <a:t>, </a:t>
            </a:r>
            <a:r>
              <a:rPr lang="en-CA" sz="1800" dirty="0" err="1"/>
              <a:t>facilitateurs</a:t>
            </a:r>
            <a:r>
              <a:rPr lang="en-CA" sz="1800" dirty="0"/>
              <a:t> de justice </a:t>
            </a:r>
            <a:r>
              <a:rPr lang="en-CA" sz="1800" dirty="0" err="1"/>
              <a:t>réparatrice</a:t>
            </a:r>
            <a:r>
              <a:rPr lang="en-CA" sz="1800" dirty="0"/>
              <a:t>, police, </a:t>
            </a:r>
            <a:r>
              <a:rPr lang="en-CA" sz="1800" dirty="0" err="1"/>
              <a:t>chercheurs</a:t>
            </a:r>
            <a:r>
              <a:rPr lang="en-CA" sz="1800" dirty="0"/>
              <a:t>, </a:t>
            </a:r>
            <a:r>
              <a:rPr lang="en-CA" sz="1800" dirty="0" err="1"/>
              <a:t>membres</a:t>
            </a:r>
            <a:r>
              <a:rPr lang="en-CA" sz="1800" dirty="0"/>
              <a:t> de la </a:t>
            </a:r>
            <a:r>
              <a:rPr lang="en-CA" sz="1800" dirty="0" err="1"/>
              <a:t>communauté</a:t>
            </a:r>
            <a:r>
              <a:rPr lang="en-CA" sz="1800" dirty="0"/>
              <a:t>) – </a:t>
            </a:r>
            <a:r>
              <a:rPr lang="en-CA" sz="1800" i="1" dirty="0"/>
              <a:t>“</a:t>
            </a:r>
            <a:r>
              <a:rPr lang="en-CA" sz="1800" i="1" dirty="0" err="1"/>
              <a:t>valeur</a:t>
            </a:r>
            <a:r>
              <a:rPr lang="en-CA" sz="1800" i="1" dirty="0"/>
              <a:t> des </a:t>
            </a:r>
            <a:r>
              <a:rPr lang="en-CA" sz="1800" i="1" dirty="0" err="1"/>
              <a:t>réseaux</a:t>
            </a:r>
            <a:r>
              <a:rPr lang="en-CA" sz="1800" i="1" dirty="0"/>
              <a:t>’’</a:t>
            </a:r>
          </a:p>
          <a:p>
            <a:pPr marL="0" indent="0">
              <a:buNone/>
            </a:pPr>
            <a:endParaRPr lang="en-CA" sz="1800" dirty="0"/>
          </a:p>
          <a:p>
            <a:r>
              <a:rPr lang="en-CA" sz="1800" dirty="0" err="1"/>
              <a:t>Formez</a:t>
            </a:r>
            <a:r>
              <a:rPr lang="en-CA" sz="1800" dirty="0"/>
              <a:t> </a:t>
            </a:r>
            <a:r>
              <a:rPr lang="en-CA" sz="1800" dirty="0" err="1"/>
              <a:t>votre</a:t>
            </a:r>
            <a:r>
              <a:rPr lang="en-CA" sz="1800" dirty="0"/>
              <a:t> </a:t>
            </a:r>
            <a:r>
              <a:rPr lang="en-CA" sz="1800" dirty="0" err="1"/>
              <a:t>équipe</a:t>
            </a:r>
            <a:r>
              <a:rPr lang="en-CA" sz="1800" dirty="0"/>
              <a:t> </a:t>
            </a:r>
            <a:r>
              <a:rPr lang="en-CA" sz="1800" dirty="0" err="1"/>
              <a:t>particulièrement</a:t>
            </a:r>
            <a:r>
              <a:rPr lang="en-CA" sz="1800" dirty="0"/>
              <a:t> </a:t>
            </a:r>
            <a:r>
              <a:rPr lang="en-CA" sz="1800" dirty="0" err="1"/>
              <a:t>si</a:t>
            </a:r>
            <a:r>
              <a:rPr lang="en-CA" sz="1800" dirty="0"/>
              <a:t> </a:t>
            </a:r>
            <a:r>
              <a:rPr lang="en-CA" sz="1800" dirty="0" err="1"/>
              <a:t>vous</a:t>
            </a:r>
            <a:r>
              <a:rPr lang="en-CA" sz="1800" dirty="0"/>
              <a:t> </a:t>
            </a:r>
            <a:r>
              <a:rPr lang="en-CA" sz="1800" dirty="0" err="1"/>
              <a:t>travaillez</a:t>
            </a:r>
            <a:r>
              <a:rPr lang="en-CA" sz="1800" dirty="0"/>
              <a:t> avec des </a:t>
            </a:r>
            <a:r>
              <a:rPr lang="en-CA" sz="1800" dirty="0" err="1"/>
              <a:t>personnes</a:t>
            </a:r>
            <a:r>
              <a:rPr lang="en-CA" sz="1800" dirty="0"/>
              <a:t> qui </a:t>
            </a:r>
            <a:r>
              <a:rPr lang="en-CA" sz="1800" dirty="0" err="1"/>
              <a:t>ont</a:t>
            </a:r>
            <a:r>
              <a:rPr lang="en-CA" sz="1800" dirty="0"/>
              <a:t> </a:t>
            </a:r>
            <a:r>
              <a:rPr lang="en-CA" sz="1800" dirty="0" err="1"/>
              <a:t>été</a:t>
            </a:r>
            <a:r>
              <a:rPr lang="en-CA" sz="1800" dirty="0"/>
              <a:t> </a:t>
            </a:r>
            <a:r>
              <a:rPr lang="en-CA" sz="1800" dirty="0" err="1"/>
              <a:t>affectées</a:t>
            </a:r>
            <a:r>
              <a:rPr lang="en-CA" sz="1800" dirty="0"/>
              <a:t> </a:t>
            </a:r>
            <a:r>
              <a:rPr lang="en-CA" sz="1800" dirty="0" err="1"/>
              <a:t>profondément</a:t>
            </a:r>
            <a:endParaRPr lang="en-CA" sz="1800" dirty="0"/>
          </a:p>
          <a:p>
            <a:pPr lvl="1"/>
            <a:r>
              <a:rPr lang="en-CA" sz="1800" dirty="0" err="1"/>
              <a:t>Apprentissage</a:t>
            </a:r>
            <a:r>
              <a:rPr lang="en-CA" sz="1800" dirty="0"/>
              <a:t> par experience </a:t>
            </a:r>
            <a:r>
              <a:rPr lang="en-CA" sz="1800" dirty="0" err="1"/>
              <a:t>dans</a:t>
            </a:r>
            <a:r>
              <a:rPr lang="en-CA" sz="1800" dirty="0"/>
              <a:t> un cadre </a:t>
            </a:r>
            <a:r>
              <a:rPr lang="en-CA" sz="1800" dirty="0" err="1"/>
              <a:t>sûr</a:t>
            </a:r>
            <a:r>
              <a:rPr lang="en-CA" sz="1800" dirty="0"/>
              <a:t>, </a:t>
            </a:r>
            <a:r>
              <a:rPr lang="en-CA" sz="1800" dirty="0" err="1"/>
              <a:t>processus</a:t>
            </a:r>
            <a:r>
              <a:rPr lang="en-CA" sz="1800" dirty="0"/>
              <a:t> de communication </a:t>
            </a:r>
            <a:r>
              <a:rPr lang="en-CA" sz="1800" dirty="0" err="1"/>
              <a:t>circulaire</a:t>
            </a:r>
            <a:r>
              <a:rPr lang="en-CA" sz="1800" dirty="0"/>
              <a:t>, justice </a:t>
            </a:r>
            <a:r>
              <a:rPr lang="en-CA" sz="1800" dirty="0" err="1"/>
              <a:t>réparatrice</a:t>
            </a:r>
            <a:r>
              <a:rPr lang="en-CA" sz="1800" dirty="0"/>
              <a:t> ‘</a:t>
            </a:r>
            <a:r>
              <a:rPr lang="en-CA" sz="1800" dirty="0" err="1"/>
              <a:t>développement</a:t>
            </a:r>
            <a:r>
              <a:rPr lang="en-CA" sz="1800" dirty="0"/>
              <a:t> du village’</a:t>
            </a:r>
            <a:br>
              <a:rPr lang="en-CA" sz="1800" dirty="0"/>
            </a:br>
            <a:endParaRPr lang="en-CA" sz="1800" dirty="0"/>
          </a:p>
          <a:p>
            <a:r>
              <a:rPr lang="en-CA" sz="1800" dirty="0" err="1"/>
              <a:t>Formez</a:t>
            </a:r>
            <a:r>
              <a:rPr lang="en-CA" sz="1800" dirty="0"/>
              <a:t> </a:t>
            </a:r>
            <a:r>
              <a:rPr lang="en-CA" sz="1800" dirty="0" err="1"/>
              <a:t>vos</a:t>
            </a:r>
            <a:r>
              <a:rPr lang="en-CA" sz="1800" dirty="0"/>
              <a:t> </a:t>
            </a:r>
            <a:r>
              <a:rPr lang="en-CA" sz="1800" dirty="0" err="1"/>
              <a:t>partenaires</a:t>
            </a:r>
            <a:r>
              <a:rPr lang="en-CA" sz="1800" dirty="0"/>
              <a:t> et </a:t>
            </a:r>
            <a:r>
              <a:rPr lang="en-CA" sz="1800" dirty="0" err="1"/>
              <a:t>adaptez</a:t>
            </a:r>
            <a:r>
              <a:rPr lang="en-CA" sz="1800" dirty="0"/>
              <a:t> </a:t>
            </a:r>
            <a:r>
              <a:rPr lang="en-CA" sz="1800" dirty="0" err="1"/>
              <a:t>vos</a:t>
            </a:r>
            <a:r>
              <a:rPr lang="en-CA" sz="1800" dirty="0"/>
              <a:t> programmes à </a:t>
            </a:r>
            <a:r>
              <a:rPr lang="en-CA" sz="1800" dirty="0" err="1"/>
              <a:t>vos</a:t>
            </a:r>
            <a:r>
              <a:rPr lang="en-CA" sz="1800" dirty="0"/>
              <a:t> </a:t>
            </a:r>
            <a:r>
              <a:rPr lang="en-CA" sz="1800" dirty="0" err="1"/>
              <a:t>cibles</a:t>
            </a:r>
            <a:endParaRPr lang="en-CA" sz="1800" dirty="0"/>
          </a:p>
          <a:p>
            <a:endParaRPr lang="en-CA" sz="2000" dirty="0"/>
          </a:p>
          <a:p>
            <a:endParaRPr lang="en-CA" dirty="0"/>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29</a:t>
            </a:fld>
            <a:endParaRPr lang="en-CA" dirty="0"/>
          </a:p>
        </p:txBody>
      </p:sp>
    </p:spTree>
    <p:extLst>
      <p:ext uri="{BB962C8B-B14F-4D97-AF65-F5344CB8AC3E}">
        <p14:creationId xmlns:p14="http://schemas.microsoft.com/office/powerpoint/2010/main" val="4048931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Comment participer</a:t>
            </a:r>
            <a:endParaRPr lang="en-CA" dirty="0"/>
          </a:p>
        </p:txBody>
      </p:sp>
      <p:sp>
        <p:nvSpPr>
          <p:cNvPr id="3" name="Content Placeholder 2"/>
          <p:cNvSpPr>
            <a:spLocks noGrp="1"/>
          </p:cNvSpPr>
          <p:nvPr>
            <p:ph idx="1"/>
          </p:nvPr>
        </p:nvSpPr>
        <p:spPr/>
        <p:txBody>
          <a:bodyPr/>
          <a:lstStyle/>
          <a:p>
            <a:r>
              <a:rPr lang="fr-CA" sz="1400" b="1" dirty="0"/>
              <a:t>AUDIO EN LIGNE</a:t>
            </a:r>
          </a:p>
          <a:p>
            <a:pPr marL="109728" indent="0">
              <a:buNone/>
            </a:pPr>
            <a:r>
              <a:rPr lang="fr-CA" sz="1400" dirty="0"/>
              <a:t>Utilisez votre casque ou vos haut parleurs (vous serez en silencieux durant la présentation)</a:t>
            </a:r>
          </a:p>
          <a:p>
            <a:pPr marL="109728" indent="0">
              <a:buNone/>
            </a:pPr>
            <a:endParaRPr lang="fr-CA" sz="1400" dirty="0"/>
          </a:p>
          <a:p>
            <a:r>
              <a:rPr lang="fr-CA" sz="1400" b="1" dirty="0"/>
              <a:t>UN PROBLÈME?</a:t>
            </a:r>
          </a:p>
          <a:p>
            <a:pPr marL="109728" indent="0">
              <a:buNone/>
            </a:pPr>
            <a:r>
              <a:rPr lang="fr-CA" sz="1400" dirty="0"/>
              <a:t>- Vérifiez les exigences du système (dans votre courriel d’inscription)</a:t>
            </a:r>
            <a:br>
              <a:rPr lang="fr-CA" sz="1400" dirty="0"/>
            </a:br>
            <a:r>
              <a:rPr lang="fr-CA" sz="1400" dirty="0"/>
              <a:t>- Assurez-vous que votre son est activé / montez le son</a:t>
            </a:r>
            <a:br>
              <a:rPr lang="fr-CA" sz="1400" dirty="0"/>
            </a:br>
            <a:r>
              <a:rPr lang="fr-CA" sz="1400" dirty="0"/>
              <a:t>- Quittez la session et recommencez</a:t>
            </a:r>
            <a:br>
              <a:rPr lang="fr-CA" sz="1400" dirty="0"/>
            </a:br>
            <a:endParaRPr lang="fr-CA" sz="1400" dirty="0"/>
          </a:p>
          <a:p>
            <a:r>
              <a:rPr lang="fr-CA" sz="1400" b="1" dirty="0"/>
              <a:t>AUDIO PAR TÉLÉPHONE</a:t>
            </a:r>
          </a:p>
          <a:p>
            <a:pPr marL="109728" indent="0">
              <a:buNone/>
            </a:pPr>
            <a:r>
              <a:rPr lang="fr-CA" sz="1400" dirty="0"/>
              <a:t>Numéro longue distance depuis le Canada : </a:t>
            </a:r>
            <a:r>
              <a:rPr lang="en-CA" sz="1400" dirty="0"/>
              <a:t>+1 (647) 497-9355</a:t>
            </a:r>
            <a:br>
              <a:rPr lang="fr-CA" sz="1400" dirty="0"/>
            </a:br>
            <a:r>
              <a:rPr lang="fr-CA" sz="1400" dirty="0"/>
              <a:t>Numéro sans frais : </a:t>
            </a:r>
            <a:r>
              <a:rPr lang="en-CA" sz="1400" dirty="0"/>
              <a:t>1 888 350 1025</a:t>
            </a:r>
            <a:endParaRPr lang="fr-CA" sz="1400" dirty="0"/>
          </a:p>
          <a:p>
            <a:pPr marL="109728" indent="0">
              <a:buNone/>
            </a:pPr>
            <a:r>
              <a:rPr lang="fr-CA" sz="1400" dirty="0"/>
              <a:t>Numéro longue distance depuis les É.U.: </a:t>
            </a:r>
            <a:r>
              <a:rPr lang="en-CA" sz="1400" dirty="0"/>
              <a:t>+1 (510) 365-3231</a:t>
            </a:r>
            <a:br>
              <a:rPr lang="en-CA" sz="1400" dirty="0"/>
            </a:br>
            <a:r>
              <a:rPr lang="fr-CA" sz="1400" dirty="0"/>
              <a:t>Code d’accès:</a:t>
            </a:r>
            <a:r>
              <a:rPr lang="en-CA" dirty="0"/>
              <a:t> </a:t>
            </a:r>
            <a:r>
              <a:rPr lang="en-CA" sz="1400" dirty="0"/>
              <a:t>447-500-422 </a:t>
            </a:r>
            <a:br>
              <a:rPr lang="fr-CA" sz="1400" dirty="0"/>
            </a:br>
            <a:r>
              <a:rPr lang="en-CA" sz="1400" dirty="0"/>
              <a:t>PIN: Sera </a:t>
            </a:r>
            <a:r>
              <a:rPr lang="en-CA" sz="1400" dirty="0" err="1"/>
              <a:t>partagé</a:t>
            </a:r>
            <a:r>
              <a:rPr lang="en-CA" sz="1400" dirty="0"/>
              <a:t> </a:t>
            </a:r>
            <a:r>
              <a:rPr lang="en-CA" sz="1400" dirty="0" err="1"/>
              <a:t>une</a:t>
            </a:r>
            <a:r>
              <a:rPr lang="en-CA" sz="1400" dirty="0"/>
              <a:t> </a:t>
            </a:r>
            <a:r>
              <a:rPr lang="en-CA" sz="1400" dirty="0" err="1"/>
              <a:t>fois</a:t>
            </a:r>
            <a:r>
              <a:rPr lang="en-CA" sz="1400" dirty="0"/>
              <a:t> que </a:t>
            </a:r>
            <a:r>
              <a:rPr lang="en-CA" sz="1400" dirty="0" err="1"/>
              <a:t>vous</a:t>
            </a:r>
            <a:r>
              <a:rPr lang="en-CA" sz="1400" dirty="0"/>
              <a:t> </a:t>
            </a:r>
            <a:r>
              <a:rPr lang="en-CA" sz="1400" dirty="0" err="1"/>
              <a:t>aurez</a:t>
            </a:r>
            <a:r>
              <a:rPr lang="en-CA" sz="1400" dirty="0"/>
              <a:t> </a:t>
            </a:r>
            <a:r>
              <a:rPr lang="en-CA" sz="1400" dirty="0" err="1"/>
              <a:t>rejoint</a:t>
            </a:r>
            <a:r>
              <a:rPr lang="en-CA" sz="1400" dirty="0"/>
              <a:t> la session</a:t>
            </a:r>
            <a:endParaRPr lang="fr-CA" sz="1400" dirty="0"/>
          </a:p>
          <a:p>
            <a:endParaRPr lang="en-CA" dirty="0"/>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3</a:t>
            </a:fld>
            <a:endParaRPr lang="en-CA" dirty="0"/>
          </a:p>
        </p:txBody>
      </p:sp>
    </p:spTree>
    <p:extLst>
      <p:ext uri="{BB962C8B-B14F-4D97-AF65-F5344CB8AC3E}">
        <p14:creationId xmlns:p14="http://schemas.microsoft.com/office/powerpoint/2010/main" val="3960925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Où</a:t>
            </a:r>
            <a:r>
              <a:rPr lang="en-CA" dirty="0"/>
              <a:t> </a:t>
            </a:r>
            <a:r>
              <a:rPr lang="en-CA" dirty="0" err="1"/>
              <a:t>allons</a:t>
            </a:r>
            <a:r>
              <a:rPr lang="en-CA" dirty="0"/>
              <a:t> nous?</a:t>
            </a:r>
            <a:br>
              <a:rPr lang="en-CA" dirty="0"/>
            </a:br>
            <a:r>
              <a:rPr lang="en-CA" dirty="0"/>
              <a:t>Avril à </a:t>
            </a:r>
            <a:r>
              <a:rPr lang="en-CA" dirty="0" err="1"/>
              <a:t>Juin</a:t>
            </a:r>
            <a:r>
              <a:rPr lang="en-CA" dirty="0"/>
              <a:t> 2017</a:t>
            </a:r>
          </a:p>
        </p:txBody>
      </p:sp>
      <p:sp>
        <p:nvSpPr>
          <p:cNvPr id="3" name="Content Placeholder 2"/>
          <p:cNvSpPr>
            <a:spLocks noGrp="1"/>
          </p:cNvSpPr>
          <p:nvPr>
            <p:ph idx="1"/>
          </p:nvPr>
        </p:nvSpPr>
        <p:spPr>
          <a:xfrm>
            <a:off x="1182688" y="2017712"/>
            <a:ext cx="7772400" cy="4435623"/>
          </a:xfrm>
        </p:spPr>
        <p:txBody>
          <a:bodyPr/>
          <a:lstStyle/>
          <a:p>
            <a:r>
              <a:rPr lang="en-CA" sz="3000" dirty="0" err="1"/>
              <a:t>Partenariats</a:t>
            </a:r>
            <a:r>
              <a:rPr lang="en-CA" sz="3000" dirty="0"/>
              <a:t> (</a:t>
            </a:r>
            <a:r>
              <a:rPr lang="en-CA" sz="3000" dirty="0" err="1"/>
              <a:t>quelques</a:t>
            </a:r>
            <a:r>
              <a:rPr lang="en-CA" sz="3000" dirty="0"/>
              <a:t> </a:t>
            </a:r>
            <a:r>
              <a:rPr lang="en-CA" sz="3000" dirty="0" err="1"/>
              <a:t>exemples</a:t>
            </a:r>
            <a:r>
              <a:rPr lang="en-CA" sz="3000" dirty="0"/>
              <a:t>):</a:t>
            </a:r>
          </a:p>
          <a:p>
            <a:pPr lvl="1"/>
            <a:r>
              <a:rPr lang="en-CA" sz="2200" dirty="0"/>
              <a:t>Notre </a:t>
            </a:r>
            <a:r>
              <a:rPr lang="en-CA" sz="2200" dirty="0" err="1"/>
              <a:t>réseau</a:t>
            </a:r>
            <a:r>
              <a:rPr lang="en-CA" sz="2200" dirty="0"/>
              <a:t> de santé de la </a:t>
            </a:r>
            <a:r>
              <a:rPr lang="en-CA" sz="2200" dirty="0" err="1"/>
              <a:t>communauté</a:t>
            </a:r>
            <a:r>
              <a:rPr lang="en-CA" sz="2200" dirty="0"/>
              <a:t> de Cowichan Community– Island Health, </a:t>
            </a:r>
            <a:r>
              <a:rPr lang="en-CA" sz="2200" dirty="0" err="1"/>
              <a:t>municipalités</a:t>
            </a:r>
            <a:r>
              <a:rPr lang="en-CA" sz="2200" dirty="0"/>
              <a:t>/</a:t>
            </a:r>
            <a:r>
              <a:rPr lang="en-CA" sz="2200" dirty="0" err="1"/>
              <a:t>régions</a:t>
            </a:r>
            <a:r>
              <a:rPr lang="en-CA" sz="2200" dirty="0"/>
              <a:t>, Divisions of de </a:t>
            </a:r>
            <a:r>
              <a:rPr lang="en-CA" sz="2200" dirty="0" err="1"/>
              <a:t>pratique</a:t>
            </a:r>
            <a:r>
              <a:rPr lang="en-CA" sz="2200" dirty="0"/>
              <a:t> </a:t>
            </a:r>
            <a:r>
              <a:rPr lang="en-CA" sz="2200" dirty="0" err="1"/>
              <a:t>familiale</a:t>
            </a:r>
            <a:r>
              <a:rPr lang="en-CA" sz="2200" dirty="0"/>
              <a:t>, agencies </a:t>
            </a:r>
            <a:r>
              <a:rPr lang="en-CA" sz="2200" dirty="0" err="1"/>
              <a:t>communautaires</a:t>
            </a:r>
            <a:r>
              <a:rPr lang="en-CA" sz="2200" dirty="0"/>
              <a:t>, EPIC</a:t>
            </a:r>
          </a:p>
          <a:p>
            <a:pPr lvl="1"/>
            <a:r>
              <a:rPr lang="en-CA" sz="2200" dirty="0" err="1"/>
              <a:t>Projet</a:t>
            </a:r>
            <a:r>
              <a:rPr lang="en-CA" sz="2200" dirty="0"/>
              <a:t> </a:t>
            </a:r>
            <a:r>
              <a:rPr lang="en-CA" sz="2200" i="1" dirty="0"/>
              <a:t>Seniors Connect </a:t>
            </a:r>
            <a:r>
              <a:rPr lang="en-CA" sz="2200" dirty="0"/>
              <a:t>(CI) (NFLA)</a:t>
            </a:r>
          </a:p>
          <a:p>
            <a:pPr lvl="1"/>
            <a:r>
              <a:rPr lang="en-CA" sz="2200" dirty="0"/>
              <a:t>Discovery College – </a:t>
            </a:r>
            <a:r>
              <a:rPr lang="en-CA" sz="2200" dirty="0" err="1"/>
              <a:t>Certificat</a:t>
            </a:r>
            <a:r>
              <a:rPr lang="en-CA" sz="2200" dirty="0"/>
              <a:t> de travail social</a:t>
            </a:r>
          </a:p>
          <a:p>
            <a:pPr lvl="1"/>
            <a:r>
              <a:rPr lang="en-CA" sz="2200" dirty="0"/>
              <a:t>Origin à Longwood (residence de </a:t>
            </a:r>
            <a:r>
              <a:rPr lang="en-CA" sz="2200" dirty="0" err="1"/>
              <a:t>soins</a:t>
            </a:r>
            <a:r>
              <a:rPr lang="en-CA" sz="2200" dirty="0"/>
              <a:t>)</a:t>
            </a:r>
          </a:p>
          <a:p>
            <a:pPr lvl="1"/>
            <a:r>
              <a:rPr lang="en-CA" sz="2200" dirty="0"/>
              <a:t>Trans Care (2-esprits &amp; LGBT)</a:t>
            </a:r>
          </a:p>
          <a:p>
            <a:pPr lvl="1"/>
            <a:r>
              <a:rPr lang="en-CA" sz="2200" dirty="0"/>
              <a:t>Nanaimo Association for Community Living</a:t>
            </a:r>
          </a:p>
          <a:p>
            <a:pPr lvl="1"/>
            <a:r>
              <a:rPr lang="en-CA" sz="2200" dirty="0" err="1"/>
              <a:t>Membres</a:t>
            </a:r>
            <a:r>
              <a:rPr lang="en-CA" sz="2200" dirty="0"/>
              <a:t> du </a:t>
            </a:r>
            <a:r>
              <a:rPr lang="en-CA" sz="2200" dirty="0" err="1"/>
              <a:t>réseau</a:t>
            </a:r>
            <a:r>
              <a:rPr lang="en-CA" sz="2200" dirty="0"/>
              <a:t> Youth Advocates Network</a:t>
            </a:r>
            <a:endParaRPr lang="en-CA" dirty="0"/>
          </a:p>
          <a:p>
            <a:pPr lvl="1"/>
            <a:endParaRPr lang="en-CA" dirty="0"/>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30</a:t>
            </a:fld>
            <a:endParaRPr lang="en-CA" dirty="0"/>
          </a:p>
        </p:txBody>
      </p:sp>
    </p:spTree>
    <p:extLst>
      <p:ext uri="{BB962C8B-B14F-4D97-AF65-F5344CB8AC3E}">
        <p14:creationId xmlns:p14="http://schemas.microsoft.com/office/powerpoint/2010/main" val="3578033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67544" y="6400800"/>
            <a:ext cx="1905000" cy="457200"/>
          </a:xfrm>
        </p:spPr>
        <p:txBody>
          <a:bodyPr/>
          <a:lstStyle/>
          <a:p>
            <a:pPr>
              <a:defRPr/>
            </a:pPr>
            <a:r>
              <a:rPr lang="en-US"/>
              <a:t>30/05/2017</a:t>
            </a:r>
            <a:endParaRPr lang="en-CA" dirty="0"/>
          </a:p>
        </p:txBody>
      </p:sp>
      <p:sp>
        <p:nvSpPr>
          <p:cNvPr id="3" name="Slide Number Placeholder 2"/>
          <p:cNvSpPr>
            <a:spLocks noGrp="1"/>
          </p:cNvSpPr>
          <p:nvPr>
            <p:ph type="sldNum" sz="quarter" idx="12"/>
          </p:nvPr>
        </p:nvSpPr>
        <p:spPr/>
        <p:txBody>
          <a:bodyPr/>
          <a:lstStyle/>
          <a:p>
            <a:pPr>
              <a:defRPr/>
            </a:pPr>
            <a:fld id="{F552D683-B2C5-440A-9EFC-54FDFD454A68}" type="slidenum">
              <a:rPr lang="en-CA" smtClean="0"/>
              <a:pPr>
                <a:defRPr/>
              </a:pPr>
              <a:t>31</a:t>
            </a:fld>
            <a:endParaRPr lang="en-C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00000">
            <a:off x="1247973" y="1563210"/>
            <a:ext cx="6904355" cy="4991100"/>
          </a:xfrm>
          <a:prstGeom prst="rect">
            <a:avLst/>
          </a:prstGeom>
        </p:spPr>
      </p:pic>
      <p:sp>
        <p:nvSpPr>
          <p:cNvPr id="6" name="TextBox 5"/>
          <p:cNvSpPr txBox="1"/>
          <p:nvPr/>
        </p:nvSpPr>
        <p:spPr>
          <a:xfrm>
            <a:off x="1763688" y="742426"/>
            <a:ext cx="6264696" cy="1300356"/>
          </a:xfrm>
          <a:prstGeom prst="rect">
            <a:avLst/>
          </a:prstGeom>
          <a:noFill/>
        </p:spPr>
        <p:txBody>
          <a:bodyPr wrap="square" rtlCol="0">
            <a:spAutoFit/>
          </a:bodyPr>
          <a:lstStyle/>
          <a:p>
            <a:pPr>
              <a:spcAft>
                <a:spcPts val="300"/>
              </a:spcAft>
            </a:pPr>
            <a:r>
              <a:rPr lang="en-CA" sz="2800" dirty="0"/>
              <a:t>Origin at Longwood: Campus de </a:t>
            </a:r>
            <a:r>
              <a:rPr lang="en-CA" sz="2800" dirty="0" err="1"/>
              <a:t>soins</a:t>
            </a:r>
            <a:endParaRPr lang="en-CA" sz="2800" dirty="0"/>
          </a:p>
          <a:p>
            <a:r>
              <a:rPr lang="en-CA" dirty="0" err="1"/>
              <a:t>Résidence</a:t>
            </a:r>
            <a:r>
              <a:rPr lang="en-CA" dirty="0"/>
              <a:t> de </a:t>
            </a:r>
            <a:r>
              <a:rPr lang="en-CA" dirty="0" err="1"/>
              <a:t>soins</a:t>
            </a:r>
            <a:r>
              <a:rPr lang="en-CA" dirty="0"/>
              <a:t> </a:t>
            </a:r>
            <a:r>
              <a:rPr lang="en-CA" dirty="0" err="1"/>
              <a:t>en</a:t>
            </a:r>
            <a:r>
              <a:rPr lang="en-CA" dirty="0"/>
              <a:t> mode </a:t>
            </a:r>
            <a:r>
              <a:rPr lang="en-CA" dirty="0" err="1"/>
              <a:t>Indépendant</a:t>
            </a:r>
            <a:r>
              <a:rPr lang="en-CA" dirty="0"/>
              <a:t> / </a:t>
            </a:r>
            <a:r>
              <a:rPr lang="en-CA" dirty="0" err="1"/>
              <a:t>Assisté</a:t>
            </a:r>
            <a:r>
              <a:rPr lang="en-CA" dirty="0"/>
              <a:t> / à long </a:t>
            </a:r>
            <a:r>
              <a:rPr lang="en-CA" dirty="0" err="1"/>
              <a:t>terme</a:t>
            </a:r>
            <a:endParaRPr lang="en-CA" dirty="0"/>
          </a:p>
        </p:txBody>
      </p:sp>
    </p:spTree>
    <p:extLst>
      <p:ext uri="{BB962C8B-B14F-4D97-AF65-F5344CB8AC3E}">
        <p14:creationId xmlns:p14="http://schemas.microsoft.com/office/powerpoint/2010/main" val="2979423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9" y="-226668"/>
            <a:ext cx="7419975" cy="2147962"/>
          </a:xfrm>
        </p:spPr>
        <p:txBody>
          <a:bodyPr/>
          <a:lstStyle/>
          <a:p>
            <a:r>
              <a:rPr lang="en-CA" sz="4000" dirty="0"/>
              <a:t>Origin - Longwood: </a:t>
            </a:r>
            <a:br>
              <a:rPr lang="en-CA" sz="4000" dirty="0"/>
            </a:br>
            <a:r>
              <a:rPr lang="en-CA" sz="4000" dirty="0" err="1"/>
              <a:t>Résultats</a:t>
            </a:r>
            <a:r>
              <a:rPr lang="en-CA" sz="4000" dirty="0"/>
              <a:t> de la </a:t>
            </a:r>
            <a:r>
              <a:rPr lang="en-CA" sz="4000" dirty="0" err="1"/>
              <a:t>réunion</a:t>
            </a:r>
            <a:r>
              <a:rPr lang="en-CA" sz="4000" dirty="0"/>
              <a:t> du 4 </a:t>
            </a:r>
            <a:r>
              <a:rPr lang="en-CA" sz="4000" dirty="0" err="1"/>
              <a:t>avril</a:t>
            </a:r>
            <a:endParaRPr lang="en-CA" sz="4000" dirty="0"/>
          </a:p>
        </p:txBody>
      </p:sp>
      <p:sp>
        <p:nvSpPr>
          <p:cNvPr id="3" name="Content Placeholder 2"/>
          <p:cNvSpPr>
            <a:spLocks noGrp="1"/>
          </p:cNvSpPr>
          <p:nvPr>
            <p:ph idx="1"/>
          </p:nvPr>
        </p:nvSpPr>
        <p:spPr>
          <a:xfrm>
            <a:off x="1347787" y="1916832"/>
            <a:ext cx="7772400" cy="4114800"/>
          </a:xfrm>
        </p:spPr>
        <p:txBody>
          <a:bodyPr/>
          <a:lstStyle/>
          <a:p>
            <a:r>
              <a:rPr lang="en-CA" sz="1800" dirty="0"/>
              <a:t>Campus de </a:t>
            </a:r>
            <a:r>
              <a:rPr lang="en-CA" sz="1800" dirty="0" err="1"/>
              <a:t>soins</a:t>
            </a:r>
            <a:r>
              <a:rPr lang="en-CA" sz="1800" dirty="0"/>
              <a:t>– Une vie </a:t>
            </a:r>
            <a:r>
              <a:rPr lang="en-CA" sz="1800" dirty="0" err="1"/>
              <a:t>indépendante</a:t>
            </a:r>
            <a:r>
              <a:rPr lang="en-CA" sz="1800" dirty="0"/>
              <a:t> avec </a:t>
            </a:r>
            <a:r>
              <a:rPr lang="en-CA" sz="1800" dirty="0" err="1"/>
              <a:t>l’aide</a:t>
            </a:r>
            <a:r>
              <a:rPr lang="en-CA" sz="1800" dirty="0"/>
              <a:t> de </a:t>
            </a:r>
            <a:r>
              <a:rPr lang="en-CA" sz="1800" dirty="0" err="1"/>
              <a:t>soins</a:t>
            </a:r>
            <a:r>
              <a:rPr lang="en-CA" sz="1800" dirty="0"/>
              <a:t> à long </a:t>
            </a:r>
            <a:r>
              <a:rPr lang="en-CA" sz="1800" dirty="0" err="1"/>
              <a:t>terme</a:t>
            </a:r>
            <a:r>
              <a:rPr lang="en-CA" sz="1800" dirty="0"/>
              <a:t> (y </a:t>
            </a:r>
            <a:r>
              <a:rPr lang="en-CA" sz="1800" dirty="0" err="1"/>
              <a:t>compris</a:t>
            </a:r>
            <a:r>
              <a:rPr lang="en-CA" sz="1800" dirty="0"/>
              <a:t> pour couples)</a:t>
            </a:r>
          </a:p>
          <a:p>
            <a:pPr lvl="1"/>
            <a:r>
              <a:rPr lang="en-CA" sz="1800" dirty="0" err="1"/>
              <a:t>Souhaite</a:t>
            </a:r>
            <a:r>
              <a:rPr lang="en-CA" sz="1800" dirty="0"/>
              <a:t> </a:t>
            </a:r>
            <a:r>
              <a:rPr lang="en-CA" sz="1800" dirty="0" err="1"/>
              <a:t>devenir</a:t>
            </a:r>
            <a:r>
              <a:rPr lang="en-CA" sz="1800" dirty="0"/>
              <a:t> </a:t>
            </a:r>
            <a:r>
              <a:rPr lang="en-CA" sz="1800" dirty="0" err="1"/>
              <a:t>partenaire</a:t>
            </a:r>
            <a:r>
              <a:rPr lang="en-CA" sz="1800" dirty="0"/>
              <a:t> de </a:t>
            </a:r>
            <a:r>
              <a:rPr lang="en-CA" sz="1800" dirty="0" err="1"/>
              <a:t>cette</a:t>
            </a:r>
            <a:r>
              <a:rPr lang="en-CA" sz="1800" dirty="0"/>
              <a:t> experience pour </a:t>
            </a:r>
            <a:r>
              <a:rPr lang="en-CA" sz="1800" dirty="0" err="1"/>
              <a:t>devenir</a:t>
            </a:r>
            <a:r>
              <a:rPr lang="en-CA" sz="1800" dirty="0"/>
              <a:t> un chef de file </a:t>
            </a:r>
            <a:r>
              <a:rPr lang="en-CA" sz="1800" dirty="0" err="1"/>
              <a:t>communautaire</a:t>
            </a:r>
            <a:r>
              <a:rPr lang="en-CA" sz="1800" dirty="0"/>
              <a:t> </a:t>
            </a:r>
            <a:r>
              <a:rPr lang="en-CA" sz="1800" dirty="0" err="1"/>
              <a:t>inclusif</a:t>
            </a:r>
            <a:endParaRPr lang="en-CA" sz="1800" dirty="0"/>
          </a:p>
          <a:p>
            <a:r>
              <a:rPr lang="en-CA" sz="1800" dirty="0"/>
              <a:t>Action immediate:</a:t>
            </a:r>
          </a:p>
          <a:p>
            <a:pPr lvl="1"/>
            <a:r>
              <a:rPr lang="en-CA" sz="1800" dirty="0" err="1"/>
              <a:t>Politiques</a:t>
            </a:r>
            <a:r>
              <a:rPr lang="en-CA" sz="1800" dirty="0"/>
              <a:t>:</a:t>
            </a:r>
          </a:p>
          <a:p>
            <a:pPr lvl="2"/>
            <a:r>
              <a:rPr lang="en-CA" sz="1800" dirty="0" err="1"/>
              <a:t>PolitiqueTransgenre</a:t>
            </a:r>
            <a:r>
              <a:rPr lang="en-CA" sz="1800" dirty="0"/>
              <a:t> (LGBTQ2+) pour </a:t>
            </a:r>
            <a:r>
              <a:rPr lang="en-CA" sz="1800" dirty="0" err="1"/>
              <a:t>employés</a:t>
            </a:r>
            <a:r>
              <a:rPr lang="en-CA" sz="1800" dirty="0"/>
              <a:t> et </a:t>
            </a:r>
            <a:r>
              <a:rPr lang="en-CA" sz="1800" dirty="0" err="1"/>
              <a:t>résidents</a:t>
            </a:r>
            <a:endParaRPr lang="en-CA" sz="1800" dirty="0"/>
          </a:p>
          <a:p>
            <a:pPr lvl="2"/>
            <a:r>
              <a:rPr lang="en-CA" sz="1800" dirty="0"/>
              <a:t>(Usage </a:t>
            </a:r>
            <a:r>
              <a:rPr lang="en-CA" sz="1800" dirty="0" err="1"/>
              <a:t>médical</a:t>
            </a:r>
            <a:r>
              <a:rPr lang="en-CA" sz="1800" dirty="0"/>
              <a:t> de la marijuana et </a:t>
            </a:r>
            <a:r>
              <a:rPr lang="en-CA" sz="1800" dirty="0" err="1"/>
              <a:t>décès</a:t>
            </a:r>
            <a:r>
              <a:rPr lang="en-CA" sz="1800" dirty="0"/>
              <a:t> </a:t>
            </a:r>
            <a:r>
              <a:rPr lang="en-CA" sz="1800" dirty="0" err="1"/>
              <a:t>médicalement</a:t>
            </a:r>
            <a:r>
              <a:rPr lang="en-CA" sz="1800" dirty="0"/>
              <a:t> </a:t>
            </a:r>
            <a:r>
              <a:rPr lang="en-CA" sz="1800" dirty="0" err="1"/>
              <a:t>assisté</a:t>
            </a:r>
            <a:r>
              <a:rPr lang="en-CA" sz="1800" dirty="0"/>
              <a:t> sur la </a:t>
            </a:r>
            <a:r>
              <a:rPr lang="en-CA" sz="1800" dirty="0" err="1"/>
              <a:t>liste</a:t>
            </a:r>
            <a:r>
              <a:rPr lang="en-CA" sz="1800" dirty="0"/>
              <a:t>)</a:t>
            </a:r>
          </a:p>
          <a:p>
            <a:pPr lvl="1"/>
            <a:r>
              <a:rPr lang="en-CA" sz="1800" dirty="0"/>
              <a:t>Formation </a:t>
            </a:r>
            <a:r>
              <a:rPr lang="en-CA" sz="1800" dirty="0" err="1"/>
              <a:t>spécifique</a:t>
            </a:r>
            <a:r>
              <a:rPr lang="en-CA" sz="1800" dirty="0"/>
              <a:t> pour </a:t>
            </a:r>
            <a:r>
              <a:rPr lang="en-CA" sz="1800" dirty="0" err="1"/>
              <a:t>tous</a:t>
            </a:r>
            <a:r>
              <a:rPr lang="en-CA" sz="1800" dirty="0"/>
              <a:t> les </a:t>
            </a:r>
            <a:r>
              <a:rPr lang="en-CA" sz="1800" dirty="0" err="1"/>
              <a:t>employés</a:t>
            </a:r>
            <a:endParaRPr lang="en-CA" sz="1800" dirty="0"/>
          </a:p>
          <a:p>
            <a:pPr lvl="1"/>
            <a:r>
              <a:rPr lang="en-CA" sz="1800" dirty="0" err="1"/>
              <a:t>Sensibilisation</a:t>
            </a:r>
            <a:r>
              <a:rPr lang="en-CA" sz="1800" dirty="0"/>
              <a:t> des </a:t>
            </a:r>
            <a:r>
              <a:rPr lang="en-CA" sz="1800" dirty="0" err="1"/>
              <a:t>résidents</a:t>
            </a:r>
            <a:r>
              <a:rPr lang="en-CA" sz="1800" dirty="0"/>
              <a:t> (projection de Gen Silent)</a:t>
            </a:r>
          </a:p>
          <a:p>
            <a:pPr lvl="1"/>
            <a:endParaRPr lang="en-CA" sz="2400" dirty="0"/>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32</a:t>
            </a:fld>
            <a:endParaRPr lang="en-CA" dirty="0"/>
          </a:p>
        </p:txBody>
      </p:sp>
    </p:spTree>
    <p:extLst>
      <p:ext uri="{BB962C8B-B14F-4D97-AF65-F5344CB8AC3E}">
        <p14:creationId xmlns:p14="http://schemas.microsoft.com/office/powerpoint/2010/main" val="2893463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Où</a:t>
            </a:r>
            <a:r>
              <a:rPr lang="en-CA" dirty="0"/>
              <a:t> </a:t>
            </a:r>
            <a:r>
              <a:rPr lang="en-CA" dirty="0" err="1"/>
              <a:t>allons</a:t>
            </a:r>
            <a:r>
              <a:rPr lang="en-CA" dirty="0"/>
              <a:t> nous?</a:t>
            </a:r>
            <a:br>
              <a:rPr lang="en-CA" dirty="0"/>
            </a:br>
            <a:r>
              <a:rPr lang="en-CA" dirty="0"/>
              <a:t>Avril à </a:t>
            </a:r>
            <a:r>
              <a:rPr lang="en-CA" dirty="0" err="1"/>
              <a:t>Juin</a:t>
            </a:r>
            <a:r>
              <a:rPr lang="en-CA" dirty="0"/>
              <a:t> 2017 (suite)</a:t>
            </a:r>
          </a:p>
        </p:txBody>
      </p:sp>
      <p:sp>
        <p:nvSpPr>
          <p:cNvPr id="3" name="Content Placeholder 2"/>
          <p:cNvSpPr>
            <a:spLocks noGrp="1"/>
          </p:cNvSpPr>
          <p:nvPr>
            <p:ph idx="1"/>
          </p:nvPr>
        </p:nvSpPr>
        <p:spPr/>
        <p:txBody>
          <a:bodyPr/>
          <a:lstStyle/>
          <a:p>
            <a:r>
              <a:rPr lang="en-CA" sz="2000" dirty="0" err="1"/>
              <a:t>Partenariats</a:t>
            </a:r>
            <a:r>
              <a:rPr lang="en-CA" sz="2000" dirty="0"/>
              <a:t> (suite)</a:t>
            </a:r>
          </a:p>
          <a:p>
            <a:pPr lvl="1"/>
            <a:r>
              <a:rPr lang="en-CA" sz="2000" dirty="0"/>
              <a:t>Robert Beringer – Royal Roads</a:t>
            </a:r>
          </a:p>
          <a:p>
            <a:pPr lvl="2"/>
            <a:r>
              <a:rPr lang="en-CA" sz="2000" dirty="0"/>
              <a:t>Dissertation: Une exploration des </a:t>
            </a:r>
            <a:r>
              <a:rPr lang="en-CA" sz="2000" dirty="0" err="1"/>
              <a:t>défis</a:t>
            </a:r>
            <a:r>
              <a:rPr lang="en-CA" sz="2000" dirty="0"/>
              <a:t> et </a:t>
            </a:r>
            <a:r>
              <a:rPr lang="en-CA" sz="2000" dirty="0" err="1"/>
              <a:t>succès</a:t>
            </a:r>
            <a:r>
              <a:rPr lang="en-CA" sz="2000" dirty="0"/>
              <a:t> relies au </a:t>
            </a:r>
            <a:r>
              <a:rPr lang="en-CA" sz="2000" dirty="0" err="1"/>
              <a:t>vieillissement</a:t>
            </a:r>
            <a:r>
              <a:rPr lang="en-CA" sz="2000" dirty="0"/>
              <a:t> chez les </a:t>
            </a:r>
            <a:r>
              <a:rPr lang="en-CA" sz="2000" dirty="0" err="1"/>
              <a:t>ainés</a:t>
            </a:r>
            <a:r>
              <a:rPr lang="en-CA" sz="2000" dirty="0"/>
              <a:t> </a:t>
            </a:r>
            <a:r>
              <a:rPr lang="en-CA" sz="2000" dirty="0" err="1"/>
              <a:t>gais</a:t>
            </a:r>
            <a:r>
              <a:rPr lang="en-CA" sz="2000" dirty="0"/>
              <a:t> of the non </a:t>
            </a:r>
            <a:r>
              <a:rPr lang="en-CA" sz="2000" dirty="0" err="1"/>
              <a:t>métropolitains</a:t>
            </a:r>
            <a:r>
              <a:rPr lang="en-CA" sz="2000" dirty="0"/>
              <a:t> </a:t>
            </a:r>
          </a:p>
          <a:p>
            <a:pPr lvl="1"/>
            <a:r>
              <a:rPr lang="en-CA" sz="2000" dirty="0"/>
              <a:t>Victoria Lesbian Senior Care Society</a:t>
            </a:r>
          </a:p>
          <a:p>
            <a:pPr lvl="1"/>
            <a:r>
              <a:rPr lang="en-CA" sz="2000" dirty="0"/>
              <a:t>Nanaimo Association of Family Living</a:t>
            </a:r>
          </a:p>
          <a:p>
            <a:pPr lvl="1"/>
            <a:r>
              <a:rPr lang="en-CA" sz="2000" dirty="0"/>
              <a:t>NFLA: Seniors Connect</a:t>
            </a:r>
          </a:p>
          <a:p>
            <a:pPr lvl="1"/>
            <a:r>
              <a:rPr lang="en-CA" sz="2000" dirty="0"/>
              <a:t>Services de santé </a:t>
            </a:r>
            <a:r>
              <a:rPr lang="en-CA" sz="2000" dirty="0" err="1"/>
              <a:t>communautaire</a:t>
            </a:r>
            <a:r>
              <a:rPr lang="en-CA" sz="2000" dirty="0"/>
              <a:t>– </a:t>
            </a:r>
            <a:r>
              <a:rPr lang="en-CA" sz="2000" dirty="0" err="1"/>
              <a:t>Équipe</a:t>
            </a:r>
            <a:r>
              <a:rPr lang="en-CA" sz="2000" dirty="0"/>
              <a:t> de Nanaimo Sud (</a:t>
            </a:r>
            <a:r>
              <a:rPr lang="en-CA" sz="2000" dirty="0" err="1"/>
              <a:t>en</a:t>
            </a:r>
            <a:r>
              <a:rPr lang="en-CA" sz="2000" dirty="0"/>
              <a:t> </a:t>
            </a:r>
            <a:r>
              <a:rPr lang="en-CA" sz="2000" dirty="0" err="1"/>
              <a:t>développement</a:t>
            </a:r>
            <a:r>
              <a:rPr lang="en-CA" sz="2000" dirty="0"/>
              <a:t>)</a:t>
            </a:r>
          </a:p>
          <a:p>
            <a:pPr lvl="1"/>
            <a:r>
              <a:rPr lang="en-CA" sz="2000" dirty="0"/>
              <a:t>Justice </a:t>
            </a:r>
            <a:r>
              <a:rPr lang="en-CA" sz="2000" dirty="0" err="1"/>
              <a:t>réparatrice</a:t>
            </a:r>
            <a:r>
              <a:rPr lang="en-CA" sz="2000" dirty="0"/>
              <a:t>– RJ Victoria, Ladysmith CJP</a:t>
            </a:r>
          </a:p>
          <a:p>
            <a:pPr lvl="1"/>
            <a:endParaRPr lang="en-CA" dirty="0"/>
          </a:p>
        </p:txBody>
      </p:sp>
      <p:sp>
        <p:nvSpPr>
          <p:cNvPr id="4" name="Date Placeholder 3"/>
          <p:cNvSpPr>
            <a:spLocks noGrp="1"/>
          </p:cNvSpPr>
          <p:nvPr>
            <p:ph type="dt" sz="half" idx="10"/>
          </p:nvPr>
        </p:nvSpPr>
        <p:spPr/>
        <p:txBody>
          <a:bodyPr/>
          <a:lstStyle/>
          <a:p>
            <a:pPr>
              <a:defRPr/>
            </a:pPr>
            <a:r>
              <a:rPr lang="en-US" dirty="0"/>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33</a:t>
            </a:fld>
            <a:endParaRPr lang="en-CA" dirty="0"/>
          </a:p>
        </p:txBody>
      </p:sp>
    </p:spTree>
    <p:extLst>
      <p:ext uri="{BB962C8B-B14F-4D97-AF65-F5344CB8AC3E}">
        <p14:creationId xmlns:p14="http://schemas.microsoft.com/office/powerpoint/2010/main" val="682935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Où</a:t>
            </a:r>
            <a:r>
              <a:rPr lang="en-CA" dirty="0"/>
              <a:t> </a:t>
            </a:r>
            <a:r>
              <a:rPr lang="en-CA" dirty="0" err="1"/>
              <a:t>allons</a:t>
            </a:r>
            <a:r>
              <a:rPr lang="en-CA" dirty="0"/>
              <a:t> nous?</a:t>
            </a:r>
            <a:br>
              <a:rPr lang="en-CA" dirty="0"/>
            </a:br>
            <a:r>
              <a:rPr lang="en-CA" dirty="0"/>
              <a:t>Avril à </a:t>
            </a:r>
            <a:r>
              <a:rPr lang="en-CA" dirty="0" err="1"/>
              <a:t>Juin</a:t>
            </a:r>
            <a:r>
              <a:rPr lang="en-CA" dirty="0"/>
              <a:t> 2017 (suite)</a:t>
            </a:r>
          </a:p>
        </p:txBody>
      </p:sp>
      <p:sp>
        <p:nvSpPr>
          <p:cNvPr id="3" name="Content Placeholder 2"/>
          <p:cNvSpPr>
            <a:spLocks noGrp="1"/>
          </p:cNvSpPr>
          <p:nvPr>
            <p:ph idx="1"/>
          </p:nvPr>
        </p:nvSpPr>
        <p:spPr/>
        <p:txBody>
          <a:bodyPr/>
          <a:lstStyle/>
          <a:p>
            <a:r>
              <a:rPr lang="en-CA" dirty="0"/>
              <a:t>Outreach Activities</a:t>
            </a:r>
          </a:p>
          <a:p>
            <a:pPr lvl="1"/>
            <a:r>
              <a:rPr lang="en-CA" sz="2400" dirty="0"/>
              <a:t>Screenings of Gen Silent (selected)</a:t>
            </a:r>
          </a:p>
          <a:p>
            <a:pPr lvl="2"/>
            <a:r>
              <a:rPr lang="en-CA" sz="2000" dirty="0"/>
              <a:t>Reaching Out (May 3)</a:t>
            </a:r>
          </a:p>
          <a:p>
            <a:pPr lvl="2"/>
            <a:r>
              <a:rPr lang="en-CA" sz="2000" dirty="0"/>
              <a:t>Film Societies – Cowichan, Nanaimo </a:t>
            </a:r>
          </a:p>
          <a:p>
            <a:pPr lvl="2"/>
            <a:r>
              <a:rPr lang="en-CA" sz="2000" dirty="0"/>
              <a:t>Origin at Longwood residents</a:t>
            </a:r>
          </a:p>
          <a:p>
            <a:pPr lvl="1"/>
            <a:r>
              <a:rPr lang="en-CA" sz="2400" dirty="0"/>
              <a:t>Private residential care &amp; home care providers</a:t>
            </a:r>
          </a:p>
          <a:p>
            <a:pPr lvl="2"/>
            <a:r>
              <a:rPr lang="en-CA" sz="2000" dirty="0"/>
              <a:t>Staff training – Origin, NACL, Nurse Next Door, …</a:t>
            </a:r>
          </a:p>
          <a:p>
            <a:pPr lvl="1"/>
            <a:r>
              <a:rPr lang="en-CA" sz="2400" dirty="0"/>
              <a:t>Events</a:t>
            </a:r>
          </a:p>
          <a:p>
            <a:pPr lvl="2"/>
            <a:r>
              <a:rPr lang="en-CA" sz="2000" dirty="0"/>
              <a:t>WEAAD events centred on LGBTQ2+ INR presentations</a:t>
            </a:r>
          </a:p>
          <a:p>
            <a:pPr lvl="2"/>
            <a:r>
              <a:rPr lang="en-CA" sz="2000" dirty="0"/>
              <a:t>Nanaimo PRIDE</a:t>
            </a:r>
          </a:p>
          <a:p>
            <a:pPr marL="914400" lvl="2" indent="0">
              <a:buNone/>
            </a:pPr>
            <a:endParaRPr lang="en-CA" sz="2000" dirty="0"/>
          </a:p>
          <a:p>
            <a:pPr lvl="1"/>
            <a:endParaRPr lang="en-CA" dirty="0"/>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34</a:t>
            </a:fld>
            <a:endParaRPr lang="en-CA" dirty="0"/>
          </a:p>
        </p:txBody>
      </p:sp>
    </p:spTree>
    <p:extLst>
      <p:ext uri="{BB962C8B-B14F-4D97-AF65-F5344CB8AC3E}">
        <p14:creationId xmlns:p14="http://schemas.microsoft.com/office/powerpoint/2010/main" val="22795446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30/05/2017</a:t>
            </a:r>
            <a:endParaRPr lang="en-CA" dirty="0"/>
          </a:p>
        </p:txBody>
      </p:sp>
      <p:sp>
        <p:nvSpPr>
          <p:cNvPr id="3" name="Slide Number Placeholder 2"/>
          <p:cNvSpPr>
            <a:spLocks noGrp="1"/>
          </p:cNvSpPr>
          <p:nvPr>
            <p:ph type="sldNum" sz="quarter" idx="12"/>
          </p:nvPr>
        </p:nvSpPr>
        <p:spPr/>
        <p:txBody>
          <a:bodyPr/>
          <a:lstStyle/>
          <a:p>
            <a:pPr>
              <a:defRPr/>
            </a:pPr>
            <a:fld id="{F552D683-B2C5-440A-9EFC-54FDFD454A68}" type="slidenum">
              <a:rPr lang="en-CA" smtClean="0"/>
              <a:pPr>
                <a:defRPr/>
              </a:pPr>
              <a:t>35</a:t>
            </a:fld>
            <a:endParaRPr lang="en-C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838200"/>
            <a:ext cx="7315200" cy="5486400"/>
          </a:xfrm>
          <a:prstGeom prst="rect">
            <a:avLst/>
          </a:prstGeom>
        </p:spPr>
      </p:pic>
    </p:spTree>
    <p:extLst>
      <p:ext uri="{BB962C8B-B14F-4D97-AF65-F5344CB8AC3E}">
        <p14:creationId xmlns:p14="http://schemas.microsoft.com/office/powerpoint/2010/main" val="2067049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L’histoire</a:t>
            </a:r>
            <a:r>
              <a:rPr lang="en-CA" dirty="0"/>
              <a:t> de </a:t>
            </a:r>
            <a:r>
              <a:rPr lang="en-CA" dirty="0" err="1"/>
              <a:t>HawkOwl</a:t>
            </a:r>
            <a:endParaRPr lang="en-CA" dirty="0"/>
          </a:p>
        </p:txBody>
      </p:sp>
      <p:sp>
        <p:nvSpPr>
          <p:cNvPr id="3" name="Content Placeholder 2"/>
          <p:cNvSpPr>
            <a:spLocks noGrp="1"/>
          </p:cNvSpPr>
          <p:nvPr>
            <p:ph idx="1"/>
          </p:nvPr>
        </p:nvSpPr>
        <p:spPr>
          <a:xfrm>
            <a:off x="914399" y="2017713"/>
            <a:ext cx="5610975" cy="4114800"/>
          </a:xfrm>
        </p:spPr>
        <p:txBody>
          <a:bodyPr/>
          <a:lstStyle/>
          <a:p>
            <a:r>
              <a:rPr lang="en-CA" sz="2100" dirty="0" err="1"/>
              <a:t>Lesbienne</a:t>
            </a:r>
            <a:r>
              <a:rPr lang="en-CA" sz="2100" dirty="0"/>
              <a:t>, 90 </a:t>
            </a:r>
            <a:r>
              <a:rPr lang="en-CA" sz="2100" dirty="0" err="1"/>
              <a:t>ans</a:t>
            </a:r>
            <a:r>
              <a:rPr lang="en-CA" sz="2100" dirty="0"/>
              <a:t> (“</a:t>
            </a:r>
            <a:r>
              <a:rPr lang="en-CA" sz="2100" dirty="0" err="1"/>
              <a:t>je</a:t>
            </a:r>
            <a:r>
              <a:rPr lang="en-CA" sz="2100" dirty="0"/>
              <a:t> </a:t>
            </a:r>
            <a:r>
              <a:rPr lang="en-CA" sz="2100" dirty="0" err="1"/>
              <a:t>crois</a:t>
            </a:r>
            <a:r>
              <a:rPr lang="en-CA" sz="2100" dirty="0"/>
              <a:t>”)</a:t>
            </a:r>
          </a:p>
          <a:p>
            <a:r>
              <a:rPr lang="en-CA" sz="2100" dirty="0" err="1"/>
              <a:t>Thèse</a:t>
            </a:r>
            <a:r>
              <a:rPr lang="en-CA" sz="2100" dirty="0"/>
              <a:t> </a:t>
            </a:r>
            <a:r>
              <a:rPr lang="en-CA" sz="2100" dirty="0" err="1"/>
              <a:t>en</a:t>
            </a:r>
            <a:r>
              <a:rPr lang="en-CA" sz="2100" dirty="0"/>
              <a:t> </a:t>
            </a:r>
            <a:r>
              <a:rPr lang="en-CA" sz="2100" dirty="0" err="1"/>
              <a:t>théâtre</a:t>
            </a:r>
            <a:r>
              <a:rPr lang="en-CA" sz="2100" dirty="0"/>
              <a:t> – Formation à trois </a:t>
            </a:r>
            <a:r>
              <a:rPr lang="en-CA" sz="2100" dirty="0" err="1"/>
              <a:t>universités</a:t>
            </a:r>
            <a:r>
              <a:rPr lang="en-CA" sz="2100" dirty="0"/>
              <a:t>, a </a:t>
            </a:r>
            <a:r>
              <a:rPr lang="en-CA" sz="2100" dirty="0" err="1"/>
              <a:t>travaillé</a:t>
            </a:r>
            <a:r>
              <a:rPr lang="en-CA" sz="2100" dirty="0"/>
              <a:t> aux Philippines, au </a:t>
            </a:r>
            <a:r>
              <a:rPr lang="en-CA" sz="2100" dirty="0" err="1"/>
              <a:t>Japon</a:t>
            </a:r>
            <a:r>
              <a:rPr lang="en-CA" sz="2100" dirty="0"/>
              <a:t>, aux É.-U. et au Canada </a:t>
            </a:r>
          </a:p>
          <a:p>
            <a:r>
              <a:rPr lang="en-CA" sz="2100" dirty="0"/>
              <a:t>A </a:t>
            </a:r>
            <a:r>
              <a:rPr lang="en-CA" sz="2100" dirty="0" err="1"/>
              <a:t>pris</a:t>
            </a:r>
            <a:r>
              <a:rPr lang="en-CA" sz="2100" dirty="0"/>
              <a:t> </a:t>
            </a:r>
            <a:r>
              <a:rPr lang="en-CA" sz="2100" dirty="0" err="1"/>
              <a:t>sa</a:t>
            </a:r>
            <a:r>
              <a:rPr lang="en-CA" sz="2100" dirty="0"/>
              <a:t> </a:t>
            </a:r>
            <a:r>
              <a:rPr lang="en-CA" sz="2100" dirty="0" err="1"/>
              <a:t>retraite</a:t>
            </a:r>
            <a:r>
              <a:rPr lang="en-CA" sz="2100" dirty="0"/>
              <a:t> de UBC après 16 </a:t>
            </a:r>
            <a:r>
              <a:rPr lang="en-CA" sz="2100" dirty="0" err="1"/>
              <a:t>ans</a:t>
            </a:r>
            <a:r>
              <a:rPr lang="en-CA" sz="2100" dirty="0"/>
              <a:t> </a:t>
            </a:r>
            <a:r>
              <a:rPr lang="en-CA" sz="2100" dirty="0" err="1"/>
              <a:t>comme</a:t>
            </a:r>
            <a:r>
              <a:rPr lang="en-CA" sz="2100" dirty="0"/>
              <a:t> </a:t>
            </a:r>
            <a:r>
              <a:rPr lang="en-CA" sz="2100" dirty="0" err="1"/>
              <a:t>étudiante</a:t>
            </a:r>
            <a:r>
              <a:rPr lang="en-CA" sz="2100" dirty="0"/>
              <a:t> </a:t>
            </a:r>
            <a:r>
              <a:rPr lang="en-CA" sz="2100" dirty="0" err="1"/>
              <a:t>puis</a:t>
            </a:r>
            <a:r>
              <a:rPr lang="en-CA" sz="2100" dirty="0"/>
              <a:t> </a:t>
            </a:r>
            <a:r>
              <a:rPr lang="en-CA" sz="2100" dirty="0" err="1"/>
              <a:t>professeure</a:t>
            </a:r>
            <a:endParaRPr lang="en-CA" sz="2100" dirty="0"/>
          </a:p>
          <a:p>
            <a:r>
              <a:rPr lang="en-CA" sz="2100" dirty="0"/>
              <a:t>A </a:t>
            </a:r>
            <a:r>
              <a:rPr lang="en-CA" sz="2100" dirty="0" err="1"/>
              <a:t>étudié</a:t>
            </a:r>
            <a:r>
              <a:rPr lang="en-CA" sz="2100" dirty="0"/>
              <a:t> la </a:t>
            </a:r>
            <a:r>
              <a:rPr lang="en-CA" sz="2100" dirty="0" err="1"/>
              <a:t>physiothérapie</a:t>
            </a:r>
            <a:r>
              <a:rPr lang="en-CA" sz="2100" dirty="0"/>
              <a:t> à Cold Mountain, </a:t>
            </a:r>
            <a:r>
              <a:rPr lang="en-CA" sz="2100" dirty="0" err="1"/>
              <a:t>Esslen</a:t>
            </a:r>
            <a:r>
              <a:rPr lang="en-CA" sz="2100" dirty="0"/>
              <a:t> et </a:t>
            </a:r>
            <a:r>
              <a:rPr lang="en-CA" sz="2100" dirty="0" err="1"/>
              <a:t>en</a:t>
            </a:r>
            <a:r>
              <a:rPr lang="en-CA" sz="2100" dirty="0"/>
              <a:t> Oregon.  A </a:t>
            </a:r>
            <a:r>
              <a:rPr lang="en-CA" sz="2100" dirty="0" err="1"/>
              <a:t>été</a:t>
            </a:r>
            <a:r>
              <a:rPr lang="en-CA" sz="2100" dirty="0"/>
              <a:t> </a:t>
            </a:r>
            <a:r>
              <a:rPr lang="en-CA" sz="2100" dirty="0" err="1"/>
              <a:t>thérapiste</a:t>
            </a:r>
            <a:r>
              <a:rPr lang="en-CA" sz="2100" dirty="0"/>
              <a:t> pendant 12 </a:t>
            </a:r>
            <a:r>
              <a:rPr lang="en-CA" sz="2100" dirty="0" err="1"/>
              <a:t>ans</a:t>
            </a:r>
            <a:r>
              <a:rPr lang="en-CA" sz="2100" dirty="0"/>
              <a:t> </a:t>
            </a:r>
            <a:r>
              <a:rPr lang="en-CA" sz="2100" dirty="0" err="1"/>
              <a:t>puis</a:t>
            </a:r>
            <a:r>
              <a:rPr lang="en-CA" sz="2100" dirty="0"/>
              <a:t> </a:t>
            </a:r>
            <a:r>
              <a:rPr lang="en-CA" sz="2100" dirty="0" err="1"/>
              <a:t>partie</a:t>
            </a:r>
            <a:r>
              <a:rPr lang="en-CA" sz="2100" dirty="0"/>
              <a:t> à la </a:t>
            </a:r>
            <a:r>
              <a:rPr lang="en-CA" sz="2100" dirty="0" err="1"/>
              <a:t>retraite</a:t>
            </a:r>
            <a:r>
              <a:rPr lang="en-CA" sz="2100" dirty="0"/>
              <a:t> à 70 </a:t>
            </a:r>
            <a:r>
              <a:rPr lang="en-CA" sz="2100" dirty="0" err="1"/>
              <a:t>ans</a:t>
            </a:r>
            <a:r>
              <a:rPr lang="en-CA" sz="2100" dirty="0"/>
              <a:t> </a:t>
            </a:r>
          </a:p>
          <a:p>
            <a:r>
              <a:rPr lang="en-CA" sz="2100" dirty="0"/>
              <a:t>Artiste qui </a:t>
            </a:r>
            <a:r>
              <a:rPr lang="en-CA" sz="2100" dirty="0" err="1"/>
              <a:t>crée</a:t>
            </a:r>
            <a:r>
              <a:rPr lang="en-CA" sz="2100" dirty="0"/>
              <a:t> </a:t>
            </a:r>
            <a:r>
              <a:rPr lang="en-CA" sz="2100" dirty="0" err="1"/>
              <a:t>animaux</a:t>
            </a:r>
            <a:r>
              <a:rPr lang="en-CA" sz="2100" dirty="0"/>
              <a:t>, </a:t>
            </a:r>
            <a:r>
              <a:rPr lang="en-CA" sz="2100" dirty="0" err="1"/>
              <a:t>déesses</a:t>
            </a:r>
            <a:r>
              <a:rPr lang="en-CA" sz="2100" dirty="0"/>
              <a:t> etc. </a:t>
            </a:r>
            <a:r>
              <a:rPr lang="en-CA" sz="2100" dirty="0" err="1"/>
              <a:t>en</a:t>
            </a:r>
            <a:r>
              <a:rPr lang="en-CA" sz="2100" dirty="0"/>
              <a:t> </a:t>
            </a:r>
            <a:r>
              <a:rPr lang="en-CA" sz="2100" dirty="0" err="1"/>
              <a:t>céramique</a:t>
            </a:r>
            <a:r>
              <a:rPr lang="en-CA" sz="2100" dirty="0"/>
              <a:t> </a:t>
            </a:r>
          </a:p>
        </p:txBody>
      </p:sp>
      <p:sp>
        <p:nvSpPr>
          <p:cNvPr id="4" name="Date Placeholder 3"/>
          <p:cNvSpPr>
            <a:spLocks noGrp="1"/>
          </p:cNvSpPr>
          <p:nvPr>
            <p:ph type="dt" sz="half" idx="10"/>
          </p:nvPr>
        </p:nvSpPr>
        <p:spPr/>
        <p:txBody>
          <a:bodyPr/>
          <a:lstStyle/>
          <a:p>
            <a:pPr>
              <a:defRPr/>
            </a:pPr>
            <a:r>
              <a:rPr lang="en-US" dirty="0"/>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36</a:t>
            </a:fld>
            <a:endParaRPr lang="en-CA"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6145" y="4344678"/>
            <a:ext cx="2057400" cy="20574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5375" y="1939277"/>
            <a:ext cx="1905000" cy="2381250"/>
          </a:xfrm>
          <a:prstGeom prst="rect">
            <a:avLst/>
          </a:prstGeom>
        </p:spPr>
      </p:pic>
    </p:spTree>
    <p:extLst>
      <p:ext uri="{BB962C8B-B14F-4D97-AF65-F5344CB8AC3E}">
        <p14:creationId xmlns:p14="http://schemas.microsoft.com/office/powerpoint/2010/main" val="27245426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L’histoire</a:t>
            </a:r>
            <a:r>
              <a:rPr lang="en-CA" dirty="0"/>
              <a:t> de </a:t>
            </a:r>
            <a:r>
              <a:rPr lang="en-CA" dirty="0" err="1"/>
              <a:t>HawkOwl</a:t>
            </a:r>
            <a:endParaRPr lang="en-CA" dirty="0"/>
          </a:p>
        </p:txBody>
      </p:sp>
      <p:sp>
        <p:nvSpPr>
          <p:cNvPr id="3" name="Content Placeholder 2"/>
          <p:cNvSpPr>
            <a:spLocks noGrp="1"/>
          </p:cNvSpPr>
          <p:nvPr>
            <p:ph idx="1"/>
          </p:nvPr>
        </p:nvSpPr>
        <p:spPr>
          <a:xfrm>
            <a:off x="914399" y="2017713"/>
            <a:ext cx="5610975" cy="4306888"/>
          </a:xfrm>
        </p:spPr>
        <p:txBody>
          <a:bodyPr/>
          <a:lstStyle/>
          <a:p>
            <a:r>
              <a:rPr lang="en-CA" sz="2100" dirty="0"/>
              <a:t>Se </a:t>
            </a:r>
            <a:r>
              <a:rPr lang="en-CA" sz="2100" dirty="0" err="1"/>
              <a:t>considère</a:t>
            </a:r>
            <a:r>
              <a:rPr lang="en-CA" sz="2100" dirty="0"/>
              <a:t> </a:t>
            </a:r>
            <a:r>
              <a:rPr lang="en-CA" sz="2100" dirty="0" err="1"/>
              <a:t>une</a:t>
            </a:r>
            <a:r>
              <a:rPr lang="en-CA" sz="2100" dirty="0"/>
              <a:t> </a:t>
            </a:r>
            <a:r>
              <a:rPr lang="en-CA" sz="2100" dirty="0" err="1"/>
              <a:t>lesbienne</a:t>
            </a:r>
            <a:r>
              <a:rPr lang="en-CA" sz="2100" dirty="0"/>
              <a:t> “</a:t>
            </a:r>
            <a:r>
              <a:rPr lang="en-CA" sz="2100" dirty="0" err="1"/>
              <a:t>discrète</a:t>
            </a:r>
            <a:r>
              <a:rPr lang="en-CA" sz="2100" dirty="0"/>
              <a:t>” </a:t>
            </a:r>
          </a:p>
          <a:p>
            <a:r>
              <a:rPr lang="en-CA" sz="1600" dirty="0"/>
              <a:t>Son </a:t>
            </a:r>
            <a:r>
              <a:rPr lang="en-CA" sz="1600" dirty="0" err="1"/>
              <a:t>médecin</a:t>
            </a:r>
            <a:r>
              <a:rPr lang="en-CA" sz="1600" dirty="0"/>
              <a:t> </a:t>
            </a:r>
            <a:r>
              <a:rPr lang="en-CA" sz="1600" dirty="0" err="1"/>
              <a:t>est</a:t>
            </a:r>
            <a:r>
              <a:rPr lang="en-CA" sz="1600" dirty="0"/>
              <a:t> </a:t>
            </a:r>
            <a:r>
              <a:rPr lang="en-CA" sz="1600" dirty="0" err="1"/>
              <a:t>informé</a:t>
            </a:r>
            <a:r>
              <a:rPr lang="en-CA" sz="1600" dirty="0"/>
              <a:t> </a:t>
            </a:r>
            <a:r>
              <a:rPr lang="en-CA" sz="1600" dirty="0" err="1"/>
              <a:t>lorsqu’elle</a:t>
            </a:r>
            <a:r>
              <a:rPr lang="en-CA" sz="1600" dirty="0"/>
              <a:t> a </a:t>
            </a:r>
            <a:r>
              <a:rPr lang="en-CA" sz="1600" dirty="0" err="1"/>
              <a:t>une</a:t>
            </a:r>
            <a:r>
              <a:rPr lang="en-CA" sz="1600" dirty="0"/>
              <a:t> </a:t>
            </a:r>
            <a:r>
              <a:rPr lang="en-CA" sz="1600" dirty="0" err="1"/>
              <a:t>partenair</a:t>
            </a:r>
            <a:r>
              <a:rPr lang="en-CA" sz="1600" dirty="0"/>
              <a:t>, </a:t>
            </a:r>
            <a:r>
              <a:rPr lang="en-CA" sz="1600" dirty="0" err="1"/>
              <a:t>autrement</a:t>
            </a:r>
            <a:r>
              <a:rPr lang="en-CA" sz="1600" dirty="0"/>
              <a:t> “</a:t>
            </a:r>
            <a:r>
              <a:rPr lang="en-CA" sz="1600" dirty="0" err="1"/>
              <a:t>Pourquoi</a:t>
            </a:r>
            <a:r>
              <a:rPr lang="en-CA" sz="1600" dirty="0"/>
              <a:t> </a:t>
            </a:r>
            <a:r>
              <a:rPr lang="en-CA" sz="1600" dirty="0" err="1"/>
              <a:t>en</a:t>
            </a:r>
            <a:r>
              <a:rPr lang="en-CA" sz="1600" dirty="0"/>
              <a:t> </a:t>
            </a:r>
            <a:r>
              <a:rPr lang="en-CA" sz="1600" dirty="0" err="1"/>
              <a:t>parler</a:t>
            </a:r>
            <a:r>
              <a:rPr lang="en-CA" sz="1600" dirty="0"/>
              <a:t>?’(</a:t>
            </a:r>
            <a:r>
              <a:rPr lang="en-CA" sz="1600" dirty="0" err="1"/>
              <a:t>différent</a:t>
            </a:r>
            <a:r>
              <a:rPr lang="en-CA" sz="1600" dirty="0"/>
              <a:t> pour les hommes </a:t>
            </a:r>
            <a:r>
              <a:rPr lang="en-CA" sz="1600" dirty="0" err="1"/>
              <a:t>gais</a:t>
            </a:r>
            <a:r>
              <a:rPr lang="en-CA" sz="1600" dirty="0"/>
              <a:t>)</a:t>
            </a:r>
          </a:p>
          <a:p>
            <a:r>
              <a:rPr lang="en-CA" sz="2100" dirty="0"/>
              <a:t>Le monde </a:t>
            </a:r>
            <a:r>
              <a:rPr lang="en-CA" sz="2100" dirty="0" err="1"/>
              <a:t>académique</a:t>
            </a:r>
            <a:r>
              <a:rPr lang="en-CA" sz="2100" dirty="0"/>
              <a:t> </a:t>
            </a:r>
            <a:r>
              <a:rPr lang="en-CA" sz="2100" dirty="0" err="1"/>
              <a:t>n’était</a:t>
            </a:r>
            <a:r>
              <a:rPr lang="en-CA" sz="2100" dirty="0"/>
              <a:t> pas </a:t>
            </a:r>
            <a:r>
              <a:rPr lang="en-CA" sz="2100" dirty="0" err="1"/>
              <a:t>toujours</a:t>
            </a:r>
            <a:r>
              <a:rPr lang="en-CA" sz="2100" dirty="0"/>
              <a:t> </a:t>
            </a:r>
            <a:r>
              <a:rPr lang="en-CA" sz="2100" dirty="0" err="1"/>
              <a:t>acceuillant</a:t>
            </a:r>
            <a:r>
              <a:rPr lang="en-CA" sz="2100" dirty="0"/>
              <a:t> pour les femmes–  </a:t>
            </a:r>
            <a:r>
              <a:rPr lang="en-CA" sz="2100" dirty="0" err="1"/>
              <a:t>maltraitance</a:t>
            </a:r>
            <a:r>
              <a:rPr lang="en-CA" sz="2100" dirty="0"/>
              <a:t> due à son genre, </a:t>
            </a:r>
            <a:r>
              <a:rPr lang="en-CA" sz="2100" dirty="0" err="1"/>
              <a:t>facilité</a:t>
            </a:r>
            <a:r>
              <a:rPr lang="en-CA" sz="2100" dirty="0"/>
              <a:t> par le </a:t>
            </a:r>
            <a:r>
              <a:rPr lang="en-CA" sz="2100" dirty="0" err="1"/>
              <a:t>patriarcat</a:t>
            </a:r>
            <a:r>
              <a:rPr lang="en-CA" sz="2100" dirty="0"/>
              <a:t> et le </a:t>
            </a:r>
            <a:r>
              <a:rPr lang="en-CA" sz="2100" dirty="0" err="1"/>
              <a:t>capitalisme</a:t>
            </a:r>
            <a:endParaRPr lang="en-CA" sz="2100" dirty="0"/>
          </a:p>
          <a:p>
            <a:r>
              <a:rPr lang="en-CA" sz="2100" dirty="0"/>
              <a:t>Son </a:t>
            </a:r>
            <a:r>
              <a:rPr lang="en-CA" sz="2100" dirty="0" err="1"/>
              <a:t>parcours</a:t>
            </a:r>
            <a:r>
              <a:rPr lang="en-CA" sz="2100" dirty="0"/>
              <a:t> </a:t>
            </a:r>
            <a:r>
              <a:rPr lang="en-CA" sz="2100" dirty="0" err="1"/>
              <a:t>est</a:t>
            </a:r>
            <a:r>
              <a:rPr lang="en-CA" sz="2100" dirty="0"/>
              <a:t> </a:t>
            </a:r>
            <a:r>
              <a:rPr lang="en-CA" sz="2100" dirty="0" err="1"/>
              <a:t>en</a:t>
            </a:r>
            <a:r>
              <a:rPr lang="en-CA" sz="2100" dirty="0"/>
              <a:t> </a:t>
            </a:r>
            <a:r>
              <a:rPr lang="en-CA" sz="2100" dirty="0" err="1"/>
              <a:t>réaction</a:t>
            </a:r>
            <a:r>
              <a:rPr lang="en-CA" sz="2100" dirty="0"/>
              <a:t> </a:t>
            </a:r>
            <a:r>
              <a:rPr lang="en-CA" sz="2100" dirty="0" err="1"/>
              <a:t>directe</a:t>
            </a:r>
            <a:r>
              <a:rPr lang="en-CA" sz="2100" dirty="0"/>
              <a:t> aux gens qui </a:t>
            </a:r>
            <a:r>
              <a:rPr lang="en-CA" sz="2100" dirty="0" err="1"/>
              <a:t>lui</a:t>
            </a:r>
            <a:r>
              <a:rPr lang="en-CA" sz="2100" dirty="0"/>
              <a:t> </a:t>
            </a:r>
            <a:r>
              <a:rPr lang="en-CA" sz="2100" dirty="0" err="1"/>
              <a:t>ont</a:t>
            </a:r>
            <a:r>
              <a:rPr lang="en-CA" sz="2100" dirty="0"/>
              <a:t> </a:t>
            </a:r>
            <a:r>
              <a:rPr lang="en-CA" sz="2100" dirty="0" err="1"/>
              <a:t>dit</a:t>
            </a:r>
            <a:r>
              <a:rPr lang="en-CA" sz="2100" dirty="0"/>
              <a:t> </a:t>
            </a:r>
            <a:r>
              <a:rPr lang="en-CA" sz="2100" dirty="0" err="1"/>
              <a:t>ce</a:t>
            </a:r>
            <a:r>
              <a:rPr lang="en-CA" sz="2100" dirty="0"/>
              <a:t> </a:t>
            </a:r>
            <a:r>
              <a:rPr lang="en-CA" sz="2100" dirty="0" err="1"/>
              <a:t>qu’elle</a:t>
            </a:r>
            <a:r>
              <a:rPr lang="en-CA" sz="2100" dirty="0"/>
              <a:t> ‘ne </a:t>
            </a:r>
            <a:r>
              <a:rPr lang="en-CA" sz="2100" dirty="0" err="1"/>
              <a:t>pouvait</a:t>
            </a:r>
            <a:r>
              <a:rPr lang="en-CA" sz="2100" dirty="0"/>
              <a:t> pas faire </a:t>
            </a:r>
            <a:r>
              <a:rPr lang="en-CA" sz="2100" dirty="0" err="1"/>
              <a:t>comme</a:t>
            </a:r>
            <a:r>
              <a:rPr lang="en-CA" sz="2100" dirty="0"/>
              <a:t> un homme’ </a:t>
            </a:r>
            <a:r>
              <a:rPr lang="en-CA" sz="1600" dirty="0"/>
              <a:t>“Il </a:t>
            </a:r>
            <a:r>
              <a:rPr lang="en-CA" sz="1600" dirty="0" err="1"/>
              <a:t>était</a:t>
            </a:r>
            <a:r>
              <a:rPr lang="en-CA" sz="1600" dirty="0"/>
              <a:t> </a:t>
            </a:r>
            <a:r>
              <a:rPr lang="en-CA" sz="1600" dirty="0" err="1"/>
              <a:t>attendu</a:t>
            </a:r>
            <a:r>
              <a:rPr lang="en-CA" sz="1600" dirty="0"/>
              <a:t> de mon frère </a:t>
            </a:r>
            <a:r>
              <a:rPr lang="en-CA" sz="1600" dirty="0" err="1"/>
              <a:t>qu’il</a:t>
            </a:r>
            <a:r>
              <a:rPr lang="en-CA" sz="1600" dirty="0"/>
              <a:t> ait </a:t>
            </a:r>
            <a:r>
              <a:rPr lang="en-CA" sz="1600" dirty="0" err="1"/>
              <a:t>une</a:t>
            </a:r>
            <a:r>
              <a:rPr lang="en-CA" sz="1600" dirty="0"/>
              <a:t> </a:t>
            </a:r>
            <a:r>
              <a:rPr lang="en-CA" sz="1600" dirty="0" err="1"/>
              <a:t>éducation</a:t>
            </a:r>
            <a:r>
              <a:rPr lang="en-CA" sz="1600" dirty="0"/>
              <a:t> et </a:t>
            </a:r>
            <a:r>
              <a:rPr lang="en-CA" sz="1600" dirty="0" err="1"/>
              <a:t>une</a:t>
            </a:r>
            <a:r>
              <a:rPr lang="en-CA" sz="1600" dirty="0"/>
              <a:t> </a:t>
            </a:r>
            <a:r>
              <a:rPr lang="en-CA" sz="1600" dirty="0" err="1"/>
              <a:t>carrière</a:t>
            </a:r>
            <a:r>
              <a:rPr lang="en-CA" sz="1600" dirty="0"/>
              <a:t>. On </a:t>
            </a:r>
            <a:r>
              <a:rPr lang="en-CA" sz="1600" dirty="0" err="1"/>
              <a:t>attendait</a:t>
            </a:r>
            <a:r>
              <a:rPr lang="en-CA" sz="1600" dirty="0"/>
              <a:t> de </a:t>
            </a:r>
            <a:r>
              <a:rPr lang="en-CA" sz="1600" dirty="0" err="1"/>
              <a:t>moi</a:t>
            </a:r>
            <a:r>
              <a:rPr lang="en-CA" sz="1600" dirty="0"/>
              <a:t> que </a:t>
            </a:r>
            <a:r>
              <a:rPr lang="en-CA" sz="1600" dirty="0" err="1"/>
              <a:t>je</a:t>
            </a:r>
            <a:r>
              <a:rPr lang="en-CA" sz="1600" dirty="0"/>
              <a:t> </a:t>
            </a:r>
            <a:r>
              <a:rPr lang="en-CA" sz="1600" dirty="0" err="1"/>
              <a:t>fasse</a:t>
            </a:r>
            <a:r>
              <a:rPr lang="en-CA" sz="1600" dirty="0"/>
              <a:t> </a:t>
            </a:r>
            <a:r>
              <a:rPr lang="en-CA" sz="1600" dirty="0" err="1"/>
              <a:t>quelque</a:t>
            </a:r>
            <a:r>
              <a:rPr lang="en-CA" sz="1600" dirty="0"/>
              <a:t> chose de plus </a:t>
            </a:r>
            <a:r>
              <a:rPr lang="en-CA" sz="1600" dirty="0" err="1"/>
              <a:t>traditionnel</a:t>
            </a:r>
            <a:r>
              <a:rPr lang="en-CA" sz="1600" dirty="0"/>
              <a:t> </a:t>
            </a:r>
            <a:r>
              <a:rPr lang="en-CA" sz="1600" dirty="0" err="1"/>
              <a:t>comme</a:t>
            </a:r>
            <a:r>
              <a:rPr lang="en-CA" sz="1600" dirty="0"/>
              <a:t> </a:t>
            </a:r>
            <a:r>
              <a:rPr lang="en-CA" sz="1600" dirty="0" err="1"/>
              <a:t>institutrice</a:t>
            </a:r>
            <a:r>
              <a:rPr lang="en-CA" sz="1600" dirty="0"/>
              <a:t> </a:t>
            </a:r>
            <a:r>
              <a:rPr lang="en-CA" sz="1600" dirty="0" err="1"/>
              <a:t>en</a:t>
            </a:r>
            <a:r>
              <a:rPr lang="en-CA" sz="1600" dirty="0"/>
              <a:t> crèche.”</a:t>
            </a:r>
          </a:p>
        </p:txBody>
      </p:sp>
      <p:sp>
        <p:nvSpPr>
          <p:cNvPr id="4" name="Date Placeholder 3"/>
          <p:cNvSpPr>
            <a:spLocks noGrp="1"/>
          </p:cNvSpPr>
          <p:nvPr>
            <p:ph type="dt" sz="half" idx="10"/>
          </p:nvPr>
        </p:nvSpPr>
        <p:spPr/>
        <p:txBody>
          <a:bodyPr/>
          <a:lstStyle/>
          <a:p>
            <a:pPr>
              <a:defRPr/>
            </a:pPr>
            <a:r>
              <a:rPr lang="en-US" dirty="0"/>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37</a:t>
            </a:fld>
            <a:endParaRPr lang="en-CA"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6145" y="4344678"/>
            <a:ext cx="2057400" cy="20574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5375" y="1939277"/>
            <a:ext cx="1905000" cy="2381250"/>
          </a:xfrm>
          <a:prstGeom prst="rect">
            <a:avLst/>
          </a:prstGeom>
        </p:spPr>
      </p:pic>
    </p:spTree>
    <p:extLst>
      <p:ext uri="{BB962C8B-B14F-4D97-AF65-F5344CB8AC3E}">
        <p14:creationId xmlns:p14="http://schemas.microsoft.com/office/powerpoint/2010/main" val="2250700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17538"/>
            <a:ext cx="7620000" cy="1143000"/>
          </a:xfrm>
        </p:spPr>
        <p:txBody>
          <a:bodyPr/>
          <a:lstStyle/>
          <a:p>
            <a:r>
              <a:rPr lang="en-CA" sz="3600" dirty="0"/>
              <a:t>INR/Ce </a:t>
            </a:r>
            <a:r>
              <a:rPr lang="en-CA" sz="3600" dirty="0" err="1"/>
              <a:t>n’est</a:t>
            </a:r>
            <a:r>
              <a:rPr lang="en-CA" sz="3600" dirty="0"/>
              <a:t> pas correct pour les </a:t>
            </a:r>
            <a:r>
              <a:rPr lang="en-CA" sz="3600" dirty="0" err="1"/>
              <a:t>ainés</a:t>
            </a:r>
            <a:r>
              <a:rPr lang="en-CA" sz="3600" dirty="0"/>
              <a:t>  LGBTQ2+: </a:t>
            </a:r>
            <a:r>
              <a:rPr lang="en-CA" sz="3600" dirty="0" err="1"/>
              <a:t>Nécessité</a:t>
            </a:r>
            <a:r>
              <a:rPr lang="en-CA" sz="3600" dirty="0"/>
              <a:t> de les </a:t>
            </a:r>
            <a:r>
              <a:rPr lang="en-CA" sz="3600" dirty="0" err="1"/>
              <a:t>intégrer</a:t>
            </a:r>
            <a:r>
              <a:rPr lang="en-CA" sz="3600" dirty="0"/>
              <a:t> à </a:t>
            </a:r>
            <a:r>
              <a:rPr lang="en-CA" sz="3600" dirty="0" err="1"/>
              <a:t>cette</a:t>
            </a:r>
            <a:r>
              <a:rPr lang="en-CA" sz="3600" dirty="0"/>
              <a:t> </a:t>
            </a:r>
            <a:r>
              <a:rPr lang="en-CA" sz="3600" dirty="0" err="1"/>
              <a:t>approche</a:t>
            </a:r>
            <a:endParaRPr lang="en-CA" sz="3600" dirty="0"/>
          </a:p>
        </p:txBody>
      </p:sp>
      <p:sp>
        <p:nvSpPr>
          <p:cNvPr id="3" name="Date Placeholder 2"/>
          <p:cNvSpPr>
            <a:spLocks noGrp="1"/>
          </p:cNvSpPr>
          <p:nvPr>
            <p:ph type="dt" sz="half" idx="10"/>
          </p:nvPr>
        </p:nvSpPr>
        <p:spPr/>
        <p:txBody>
          <a:bodyPr/>
          <a:lstStyle/>
          <a:p>
            <a:pPr>
              <a:defRPr/>
            </a:pPr>
            <a:r>
              <a:rPr lang="en-US"/>
              <a:t>30/05/2017</a:t>
            </a:r>
            <a:endParaRPr lang="en-CA" dirty="0"/>
          </a:p>
        </p:txBody>
      </p:sp>
      <p:sp>
        <p:nvSpPr>
          <p:cNvPr id="4" name="Slide Number Placeholder 3"/>
          <p:cNvSpPr>
            <a:spLocks noGrp="1"/>
          </p:cNvSpPr>
          <p:nvPr>
            <p:ph type="sldNum" sz="quarter" idx="12"/>
          </p:nvPr>
        </p:nvSpPr>
        <p:spPr/>
        <p:txBody>
          <a:bodyPr/>
          <a:lstStyle/>
          <a:p>
            <a:pPr>
              <a:defRPr/>
            </a:pPr>
            <a:fld id="{E58C45E1-36F0-45DE-B813-AC6458C28AED}" type="slidenum">
              <a:rPr lang="en-CA" smtClean="0"/>
              <a:pPr>
                <a:defRPr/>
              </a:pPr>
              <a:t>38</a:t>
            </a:fld>
            <a:endParaRPr lang="en-CA" dirty="0"/>
          </a:p>
        </p:txBody>
      </p:sp>
      <p:pic>
        <p:nvPicPr>
          <p:cNvPr id="5" name="Picture 4" descr="Screen Clipping"/>
          <p:cNvPicPr>
            <a:picLocks noChangeAspect="1"/>
          </p:cNvPicPr>
          <p:nvPr/>
        </p:nvPicPr>
        <p:blipFill>
          <a:blip r:embed="rId3"/>
          <a:stretch>
            <a:fillRect/>
          </a:stretch>
        </p:blipFill>
        <p:spPr>
          <a:xfrm>
            <a:off x="539552" y="2118519"/>
            <a:ext cx="2495550" cy="3848100"/>
          </a:xfrm>
          <a:prstGeom prst="rect">
            <a:avLst/>
          </a:prstGeom>
          <a:ln>
            <a:solidFill>
              <a:schemeClr val="bg1">
                <a:lumMod val="50000"/>
              </a:schemeClr>
            </a:solid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2480" y="2141362"/>
            <a:ext cx="2763520" cy="184378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73378" y="2146712"/>
            <a:ext cx="2763520" cy="1841627"/>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6756" y="4096799"/>
            <a:ext cx="2763520" cy="1841627"/>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72480" y="4096799"/>
            <a:ext cx="2763520" cy="1841627"/>
          </a:xfrm>
          <a:prstGeom prst="rect">
            <a:avLst/>
          </a:prstGeom>
        </p:spPr>
      </p:pic>
    </p:spTree>
    <p:extLst>
      <p:ext uri="{BB962C8B-B14F-4D97-AF65-F5344CB8AC3E}">
        <p14:creationId xmlns:p14="http://schemas.microsoft.com/office/powerpoint/2010/main" val="884264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116632"/>
            <a:ext cx="7419975" cy="1760538"/>
          </a:xfrm>
        </p:spPr>
        <p:txBody>
          <a:bodyPr/>
          <a:lstStyle/>
          <a:p>
            <a:br>
              <a:rPr lang="en-CA" sz="4000" dirty="0"/>
            </a:br>
            <a:br>
              <a:rPr lang="en-CA" sz="4000" dirty="0"/>
            </a:br>
            <a:br>
              <a:rPr lang="en-CA" sz="4000" dirty="0"/>
            </a:br>
            <a:r>
              <a:rPr lang="en-CA" sz="4000" dirty="0"/>
              <a:t>LGBTQ2+ INR: </a:t>
            </a:r>
            <a:r>
              <a:rPr lang="en-CA" sz="4000" dirty="0" err="1"/>
              <a:t>Créer</a:t>
            </a:r>
            <a:r>
              <a:rPr lang="en-CA" sz="4000" dirty="0"/>
              <a:t> des ateliers qui </a:t>
            </a:r>
            <a:r>
              <a:rPr lang="en-CA" sz="4000" dirty="0" err="1"/>
              <a:t>garantissent</a:t>
            </a:r>
            <a:r>
              <a:rPr lang="en-CA" sz="4000" dirty="0"/>
              <a:t> la </a:t>
            </a:r>
            <a:r>
              <a:rPr lang="en-CA" sz="4000" dirty="0" err="1"/>
              <a:t>sécurité</a:t>
            </a:r>
            <a:r>
              <a:rPr lang="en-CA" sz="4000" dirty="0"/>
              <a:t> </a:t>
            </a:r>
            <a:r>
              <a:rPr lang="en-CA" sz="4000" dirty="0" err="1"/>
              <a:t>culturelle</a:t>
            </a:r>
            <a:endParaRPr lang="en-CA" sz="4000" dirty="0"/>
          </a:p>
        </p:txBody>
      </p:sp>
      <p:sp>
        <p:nvSpPr>
          <p:cNvPr id="3" name="Content Placeholder 2"/>
          <p:cNvSpPr>
            <a:spLocks noGrp="1"/>
          </p:cNvSpPr>
          <p:nvPr>
            <p:ph idx="1"/>
          </p:nvPr>
        </p:nvSpPr>
        <p:spPr>
          <a:xfrm>
            <a:off x="1043608" y="1760538"/>
            <a:ext cx="7911480" cy="4371975"/>
          </a:xfrm>
        </p:spPr>
        <p:txBody>
          <a:bodyPr/>
          <a:lstStyle/>
          <a:p>
            <a:pPr marL="0" indent="0">
              <a:buNone/>
            </a:pPr>
            <a:r>
              <a:rPr lang="en-CA" sz="2800" dirty="0" err="1"/>
              <a:t>Débrief</a:t>
            </a:r>
            <a:r>
              <a:rPr lang="en-CA" sz="2800" dirty="0"/>
              <a:t> pour </a:t>
            </a:r>
            <a:r>
              <a:rPr lang="en-CA" sz="2800" dirty="0" err="1"/>
              <a:t>présentateurs</a:t>
            </a:r>
            <a:r>
              <a:rPr lang="en-CA" sz="2800" dirty="0"/>
              <a:t> INR LGBTQ2+ </a:t>
            </a:r>
            <a:br>
              <a:rPr lang="en-CA" sz="3000" dirty="0"/>
            </a:br>
            <a:r>
              <a:rPr lang="en-CA" sz="2200" dirty="0"/>
              <a:t>Le scenario ‘Le </a:t>
            </a:r>
            <a:r>
              <a:rPr lang="en-CA" sz="2200" dirty="0" err="1"/>
              <a:t>professeur</a:t>
            </a:r>
            <a:r>
              <a:rPr lang="en-CA" sz="2200" dirty="0"/>
              <a:t>’ </a:t>
            </a:r>
            <a:r>
              <a:rPr lang="en-CA" sz="2200" dirty="0" err="1"/>
              <a:t>est</a:t>
            </a:r>
            <a:r>
              <a:rPr lang="en-CA" sz="2200" dirty="0"/>
              <a:t> le plus </a:t>
            </a:r>
            <a:r>
              <a:rPr lang="en-CA" sz="2200" dirty="0" err="1"/>
              <a:t>adapté</a:t>
            </a:r>
            <a:r>
              <a:rPr lang="en-CA" sz="2200" dirty="0"/>
              <a:t> car </a:t>
            </a:r>
            <a:r>
              <a:rPr lang="en-CA" sz="2200" dirty="0" err="1"/>
              <a:t>moins</a:t>
            </a:r>
            <a:r>
              <a:rPr lang="en-CA" sz="2200" dirty="0"/>
              <a:t> </a:t>
            </a:r>
            <a:r>
              <a:rPr lang="en-CA" sz="2200" dirty="0" err="1"/>
              <a:t>hétéronormatif</a:t>
            </a:r>
            <a:r>
              <a:rPr lang="en-CA" sz="2200" dirty="0"/>
              <a:t>.</a:t>
            </a:r>
          </a:p>
          <a:p>
            <a:pPr marL="0" indent="0">
              <a:buNone/>
            </a:pPr>
            <a:r>
              <a:rPr lang="en-CA" sz="2200" dirty="0" err="1"/>
              <a:t>Rajouter</a:t>
            </a:r>
            <a:r>
              <a:rPr lang="en-CA" sz="2200" dirty="0"/>
              <a:t> scenario du </a:t>
            </a:r>
            <a:r>
              <a:rPr lang="en-CA" sz="2200" dirty="0" err="1"/>
              <a:t>Docteur</a:t>
            </a:r>
            <a:r>
              <a:rPr lang="en-CA" sz="2200" dirty="0"/>
              <a:t> et de la </a:t>
            </a:r>
            <a:r>
              <a:rPr lang="en-CA" sz="2200" dirty="0" err="1"/>
              <a:t>famille</a:t>
            </a:r>
            <a:r>
              <a:rPr lang="en-CA" sz="2200" dirty="0"/>
              <a:t> (femme </a:t>
            </a:r>
            <a:r>
              <a:rPr lang="en-CA" sz="2200" dirty="0" err="1"/>
              <a:t>soutenant</a:t>
            </a:r>
            <a:r>
              <a:rPr lang="en-CA" sz="2200" dirty="0"/>
              <a:t> </a:t>
            </a:r>
            <a:r>
              <a:rPr lang="en-CA" sz="2200" dirty="0" err="1"/>
              <a:t>une</a:t>
            </a:r>
            <a:r>
              <a:rPr lang="en-CA" sz="2200" dirty="0"/>
              <a:t> femme, </a:t>
            </a:r>
            <a:r>
              <a:rPr lang="en-CA" sz="2200" dirty="0" err="1"/>
              <a:t>ou</a:t>
            </a:r>
            <a:r>
              <a:rPr lang="en-CA" sz="2200" dirty="0"/>
              <a:t> un homme </a:t>
            </a:r>
            <a:r>
              <a:rPr lang="en-CA" sz="2200" dirty="0" err="1"/>
              <a:t>soutenant</a:t>
            </a:r>
            <a:r>
              <a:rPr lang="en-CA" sz="2200" dirty="0"/>
              <a:t> un homme) </a:t>
            </a:r>
            <a:r>
              <a:rPr lang="en-CA" sz="2800" dirty="0" err="1"/>
              <a:t>Encadrer</a:t>
            </a:r>
            <a:r>
              <a:rPr lang="en-CA" sz="2800" dirty="0"/>
              <a:t>:</a:t>
            </a:r>
          </a:p>
          <a:p>
            <a:pPr lvl="2"/>
            <a:r>
              <a:rPr lang="en-CA" sz="2200" dirty="0" err="1"/>
              <a:t>Rajouter</a:t>
            </a:r>
            <a:r>
              <a:rPr lang="en-CA" sz="2200" dirty="0"/>
              <a:t> </a:t>
            </a:r>
            <a:r>
              <a:rPr lang="en-CA" sz="2200" dirty="0" err="1"/>
              <a:t>une</a:t>
            </a:r>
            <a:r>
              <a:rPr lang="en-CA" sz="2200" dirty="0"/>
              <a:t> </a:t>
            </a:r>
            <a:r>
              <a:rPr lang="en-CA" sz="2200" dirty="0" err="1"/>
              <a:t>diapo</a:t>
            </a:r>
            <a:r>
              <a:rPr lang="en-CA" sz="2200" dirty="0"/>
              <a:t> </a:t>
            </a:r>
            <a:r>
              <a:rPr lang="en-CA" sz="2200" dirty="0" err="1"/>
              <a:t>ou</a:t>
            </a:r>
            <a:r>
              <a:rPr lang="en-CA" sz="2200" dirty="0"/>
              <a:t> </a:t>
            </a:r>
            <a:r>
              <a:rPr lang="en-CA" sz="2200" dirty="0" err="1"/>
              <a:t>deux</a:t>
            </a:r>
            <a:r>
              <a:rPr lang="en-CA" sz="2200" dirty="0"/>
              <a:t> qui </a:t>
            </a:r>
            <a:r>
              <a:rPr lang="en-CA" sz="2200" dirty="0" err="1"/>
              <a:t>définit</a:t>
            </a:r>
            <a:r>
              <a:rPr lang="en-CA" sz="2200" dirty="0"/>
              <a:t> LGBTQ2+</a:t>
            </a:r>
          </a:p>
          <a:p>
            <a:pPr lvl="3"/>
            <a:r>
              <a:rPr lang="en-CA" sz="1800" dirty="0" err="1"/>
              <a:t>Reconnaître</a:t>
            </a:r>
            <a:r>
              <a:rPr lang="en-CA" sz="1800" dirty="0"/>
              <a:t> la </a:t>
            </a:r>
            <a:r>
              <a:rPr lang="en-CA" sz="1800" dirty="0" err="1"/>
              <a:t>grande</a:t>
            </a:r>
            <a:r>
              <a:rPr lang="en-CA" sz="1800" dirty="0"/>
              <a:t> </a:t>
            </a:r>
            <a:r>
              <a:rPr lang="en-CA" sz="1800" dirty="0" err="1"/>
              <a:t>variété</a:t>
            </a:r>
            <a:r>
              <a:rPr lang="en-CA" sz="1800" dirty="0"/>
              <a:t> </a:t>
            </a:r>
            <a:r>
              <a:rPr lang="en-CA" sz="1800" dirty="0" err="1"/>
              <a:t>dans</a:t>
            </a:r>
            <a:r>
              <a:rPr lang="en-CA" sz="1800" dirty="0"/>
              <a:t> les </a:t>
            </a:r>
            <a:r>
              <a:rPr lang="en-CA" sz="1800" dirty="0" err="1"/>
              <a:t>domaines</a:t>
            </a:r>
            <a:r>
              <a:rPr lang="en-CA" sz="1800" dirty="0"/>
              <a:t> de </a:t>
            </a:r>
            <a:r>
              <a:rPr lang="en-CA" sz="1800" dirty="0" err="1"/>
              <a:t>l’identité</a:t>
            </a:r>
            <a:r>
              <a:rPr lang="en-CA" sz="1800" dirty="0"/>
              <a:t> de genre et de </a:t>
            </a:r>
            <a:r>
              <a:rPr lang="en-CA" sz="1800" dirty="0" err="1"/>
              <a:t>l’identité</a:t>
            </a:r>
            <a:r>
              <a:rPr lang="en-CA" sz="1800" dirty="0"/>
              <a:t> </a:t>
            </a:r>
            <a:r>
              <a:rPr lang="en-CA" sz="1800" dirty="0" err="1"/>
              <a:t>sexuelle</a:t>
            </a:r>
            <a:endParaRPr lang="en-CA" sz="1800" dirty="0"/>
          </a:p>
          <a:p>
            <a:pPr lvl="2"/>
            <a:r>
              <a:rPr lang="en-CA" sz="2200" dirty="0" err="1"/>
              <a:t>Rajouter</a:t>
            </a:r>
            <a:r>
              <a:rPr lang="en-CA" sz="2200" dirty="0"/>
              <a:t> </a:t>
            </a:r>
            <a:r>
              <a:rPr lang="en-CA" sz="2200" dirty="0" err="1"/>
              <a:t>une</a:t>
            </a:r>
            <a:r>
              <a:rPr lang="en-CA" sz="2200" dirty="0"/>
              <a:t> </a:t>
            </a:r>
            <a:r>
              <a:rPr lang="en-CA" sz="2200" dirty="0" err="1"/>
              <a:t>diapo</a:t>
            </a:r>
            <a:r>
              <a:rPr lang="en-CA" sz="2200" dirty="0"/>
              <a:t> pour auto-</a:t>
            </a:r>
            <a:r>
              <a:rPr lang="en-CA" sz="2200" dirty="0" err="1"/>
              <a:t>thérapie</a:t>
            </a:r>
            <a:r>
              <a:rPr lang="en-CA" sz="2200" dirty="0"/>
              <a:t>: </a:t>
            </a:r>
            <a:r>
              <a:rPr lang="en-CA" sz="2200" dirty="0" err="1"/>
              <a:t>éléments</a:t>
            </a:r>
            <a:r>
              <a:rPr lang="en-CA" sz="2200" dirty="0"/>
              <a:t> </a:t>
            </a:r>
            <a:r>
              <a:rPr lang="en-CA" sz="2200" dirty="0" err="1"/>
              <a:t>déclencheurs</a:t>
            </a:r>
            <a:endParaRPr lang="en-CA" sz="2200" dirty="0"/>
          </a:p>
          <a:p>
            <a:pPr lvl="2"/>
            <a:r>
              <a:rPr lang="en-CA" sz="2200" dirty="0" err="1"/>
              <a:t>Rajouter</a:t>
            </a:r>
            <a:r>
              <a:rPr lang="en-CA" sz="2200" dirty="0"/>
              <a:t> </a:t>
            </a:r>
            <a:r>
              <a:rPr lang="en-CA" sz="2200" dirty="0" err="1"/>
              <a:t>une</a:t>
            </a:r>
            <a:r>
              <a:rPr lang="en-CA" sz="2200" dirty="0"/>
              <a:t> </a:t>
            </a:r>
            <a:r>
              <a:rPr lang="en-CA" sz="2200" dirty="0" err="1"/>
              <a:t>diapo</a:t>
            </a:r>
            <a:r>
              <a:rPr lang="en-CA" sz="2200" dirty="0"/>
              <a:t> au </a:t>
            </a:r>
            <a:r>
              <a:rPr lang="en-CA" sz="2200" dirty="0" err="1"/>
              <a:t>sujet</a:t>
            </a:r>
            <a:r>
              <a:rPr lang="en-CA" sz="2200" dirty="0"/>
              <a:t> des </a:t>
            </a:r>
            <a:r>
              <a:rPr lang="en-CA" sz="2200" dirty="0" err="1"/>
              <a:t>risques</a:t>
            </a:r>
            <a:r>
              <a:rPr lang="en-CA" sz="2200" dirty="0"/>
              <a:t>, ex: </a:t>
            </a:r>
            <a:r>
              <a:rPr lang="en-CA" sz="2200" dirty="0" err="1"/>
              <a:t>homophobie</a:t>
            </a:r>
            <a:endParaRPr lang="en-CA" sz="2200" dirty="0"/>
          </a:p>
          <a:p>
            <a:pPr lvl="1"/>
            <a:endParaRPr lang="en-CA" sz="2600" dirty="0"/>
          </a:p>
          <a:p>
            <a:pPr lvl="1"/>
            <a:endParaRPr lang="en-CA" dirty="0"/>
          </a:p>
        </p:txBody>
      </p:sp>
      <p:sp>
        <p:nvSpPr>
          <p:cNvPr id="4" name="Date Placeholder 3"/>
          <p:cNvSpPr>
            <a:spLocks noGrp="1"/>
          </p:cNvSpPr>
          <p:nvPr>
            <p:ph type="dt" sz="half" idx="10"/>
          </p:nvPr>
        </p:nvSpPr>
        <p:spPr/>
        <p:txBody>
          <a:bodyPr/>
          <a:lstStyle/>
          <a:p>
            <a:pPr>
              <a:defRPr/>
            </a:pPr>
            <a:r>
              <a:rPr lang="en-US" dirty="0"/>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39</a:t>
            </a:fld>
            <a:endParaRPr lang="en-CA" dirty="0"/>
          </a:p>
        </p:txBody>
      </p:sp>
    </p:spTree>
    <p:extLst>
      <p:ext uri="{BB962C8B-B14F-4D97-AF65-F5344CB8AC3E}">
        <p14:creationId xmlns:p14="http://schemas.microsoft.com/office/powerpoint/2010/main" val="1689795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Problème</a:t>
            </a:r>
            <a:r>
              <a:rPr lang="en-CA" dirty="0"/>
              <a:t> technique?</a:t>
            </a:r>
          </a:p>
        </p:txBody>
      </p:sp>
      <p:sp>
        <p:nvSpPr>
          <p:cNvPr id="3" name="Content Placeholder 2"/>
          <p:cNvSpPr>
            <a:spLocks noGrp="1"/>
          </p:cNvSpPr>
          <p:nvPr>
            <p:ph idx="1"/>
          </p:nvPr>
        </p:nvSpPr>
        <p:spPr/>
        <p:txBody>
          <a:bodyPr/>
          <a:lstStyle/>
          <a:p>
            <a:pPr marL="0" indent="0">
              <a:buNone/>
            </a:pPr>
            <a:endParaRPr lang="fr-CA" sz="1800" dirty="0"/>
          </a:p>
          <a:p>
            <a:pPr marL="109728" indent="0">
              <a:buNone/>
            </a:pPr>
            <a:r>
              <a:rPr lang="fr-CA" sz="2400" dirty="0"/>
              <a:t>Powerpoint de soutien </a:t>
            </a:r>
            <a:r>
              <a:rPr lang="fr-CA" sz="2400" dirty="0">
                <a:hlinkClick r:id="rId2"/>
              </a:rPr>
              <a:t>disponible ici</a:t>
            </a:r>
            <a:endParaRPr lang="fr-CA" sz="2400" dirty="0"/>
          </a:p>
          <a:p>
            <a:pPr marL="109728" indent="0">
              <a:buNone/>
            </a:pPr>
            <a:br>
              <a:rPr lang="fr-CA" sz="2400" dirty="0"/>
            </a:br>
            <a:r>
              <a:rPr lang="fr-CA" sz="2400" dirty="0"/>
              <a:t>Envoyez un courriel à </a:t>
            </a:r>
            <a:r>
              <a:rPr lang="fr-CA" sz="2400" dirty="0">
                <a:hlinkClick r:id="rId3"/>
              </a:rPr>
              <a:t>benedictes.cnpea@gmail.com</a:t>
            </a:r>
            <a:endParaRPr lang="fr-CA" sz="2400" dirty="0"/>
          </a:p>
          <a:p>
            <a:endParaRPr lang="en-CA" dirty="0"/>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4</a:t>
            </a:fld>
            <a:endParaRPr lang="en-CA" dirty="0"/>
          </a:p>
        </p:txBody>
      </p:sp>
    </p:spTree>
    <p:extLst>
      <p:ext uri="{BB962C8B-B14F-4D97-AF65-F5344CB8AC3E}">
        <p14:creationId xmlns:p14="http://schemas.microsoft.com/office/powerpoint/2010/main" val="814896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5113" y="161132"/>
            <a:ext cx="7419975" cy="1760538"/>
          </a:xfrm>
        </p:spPr>
        <p:txBody>
          <a:bodyPr/>
          <a:lstStyle/>
          <a:p>
            <a:r>
              <a:rPr lang="en-CA" sz="4000" dirty="0"/>
              <a:t>LGBTQ2+ INR: </a:t>
            </a:r>
            <a:r>
              <a:rPr lang="en-CA" sz="4000" dirty="0" err="1"/>
              <a:t>Créer</a:t>
            </a:r>
            <a:r>
              <a:rPr lang="en-CA" sz="4000" dirty="0"/>
              <a:t> des ateliers qui </a:t>
            </a:r>
            <a:r>
              <a:rPr lang="en-CA" sz="4000" dirty="0" err="1"/>
              <a:t>garantissent</a:t>
            </a:r>
            <a:r>
              <a:rPr lang="en-CA" sz="4000" dirty="0"/>
              <a:t> la </a:t>
            </a:r>
            <a:r>
              <a:rPr lang="en-CA" sz="4000" dirty="0" err="1"/>
              <a:t>sécurité</a:t>
            </a:r>
            <a:r>
              <a:rPr lang="en-CA" sz="4000" dirty="0"/>
              <a:t> </a:t>
            </a:r>
            <a:r>
              <a:rPr lang="en-CA" sz="4000" dirty="0" err="1"/>
              <a:t>culturelle</a:t>
            </a:r>
            <a:endParaRPr lang="en-CA" sz="4000" dirty="0"/>
          </a:p>
        </p:txBody>
      </p:sp>
      <p:sp>
        <p:nvSpPr>
          <p:cNvPr id="3" name="Content Placeholder 2"/>
          <p:cNvSpPr>
            <a:spLocks noGrp="1"/>
          </p:cNvSpPr>
          <p:nvPr>
            <p:ph idx="1"/>
          </p:nvPr>
        </p:nvSpPr>
        <p:spPr>
          <a:xfrm>
            <a:off x="1043608" y="2017713"/>
            <a:ext cx="7911480" cy="4114800"/>
          </a:xfrm>
        </p:spPr>
        <p:txBody>
          <a:bodyPr/>
          <a:lstStyle/>
          <a:p>
            <a:pPr marL="0" indent="0">
              <a:buNone/>
            </a:pPr>
            <a:r>
              <a:rPr lang="en-CA" sz="2800" dirty="0" err="1"/>
              <a:t>Débrief</a:t>
            </a:r>
            <a:r>
              <a:rPr lang="en-CA" sz="2800" dirty="0"/>
              <a:t> pour </a:t>
            </a:r>
            <a:r>
              <a:rPr lang="en-CA" sz="2800" dirty="0" err="1"/>
              <a:t>présentateurs</a:t>
            </a:r>
            <a:r>
              <a:rPr lang="en-CA" sz="2800" dirty="0"/>
              <a:t> INR LGBTQ2+ (suite)  </a:t>
            </a:r>
            <a:r>
              <a:rPr lang="en-CA" sz="2600" dirty="0" err="1"/>
              <a:t>Acceuil</a:t>
            </a:r>
            <a:endParaRPr lang="en-CA" sz="2600" dirty="0"/>
          </a:p>
          <a:p>
            <a:pPr lvl="2"/>
            <a:r>
              <a:rPr lang="en-CA" sz="2200" dirty="0" err="1"/>
              <a:t>Établir</a:t>
            </a:r>
            <a:r>
              <a:rPr lang="en-CA" sz="2200" dirty="0"/>
              <a:t> un </a:t>
            </a:r>
            <a:r>
              <a:rPr lang="en-CA" sz="2200" dirty="0" err="1"/>
              <a:t>espace</a:t>
            </a:r>
            <a:r>
              <a:rPr lang="en-CA" sz="2200" dirty="0"/>
              <a:t> </a:t>
            </a:r>
            <a:r>
              <a:rPr lang="en-CA" sz="2200" dirty="0" err="1"/>
              <a:t>sûr</a:t>
            </a:r>
            <a:r>
              <a:rPr lang="en-CA" sz="2200" dirty="0"/>
              <a:t> avec instructions: </a:t>
            </a:r>
            <a:r>
              <a:rPr lang="en-CA" sz="2200" dirty="0" err="1"/>
              <a:t>pronoms</a:t>
            </a:r>
            <a:r>
              <a:rPr lang="en-CA" sz="2200" dirty="0"/>
              <a:t> </a:t>
            </a:r>
            <a:r>
              <a:rPr lang="en-CA" sz="2200" dirty="0" err="1"/>
              <a:t>neutres</a:t>
            </a:r>
            <a:r>
              <a:rPr lang="en-CA" sz="2200" dirty="0"/>
              <a:t>/</a:t>
            </a:r>
            <a:r>
              <a:rPr lang="en-CA" sz="2200" dirty="0" err="1"/>
              <a:t>préférés</a:t>
            </a:r>
            <a:endParaRPr lang="en-CA" sz="2200" dirty="0"/>
          </a:p>
          <a:p>
            <a:pPr lvl="2"/>
            <a:r>
              <a:rPr lang="en-CA" sz="2200" dirty="0"/>
              <a:t>Badges avec </a:t>
            </a:r>
            <a:r>
              <a:rPr lang="en-CA" sz="2200" dirty="0" err="1"/>
              <a:t>noms</a:t>
            </a:r>
            <a:r>
              <a:rPr lang="en-CA" sz="2200" dirty="0"/>
              <a:t> et </a:t>
            </a:r>
            <a:r>
              <a:rPr lang="en-CA" sz="2200" dirty="0" err="1"/>
              <a:t>pronoms</a:t>
            </a:r>
            <a:r>
              <a:rPr lang="en-CA" sz="2200" dirty="0"/>
              <a:t> de </a:t>
            </a:r>
            <a:r>
              <a:rPr lang="en-CA" sz="2200" dirty="0" err="1"/>
              <a:t>prédilection</a:t>
            </a:r>
            <a:endParaRPr lang="en-CA" sz="2200" dirty="0"/>
          </a:p>
          <a:p>
            <a:pPr lvl="1"/>
            <a:r>
              <a:rPr lang="en-CA" sz="2600" dirty="0"/>
              <a:t>Discussion</a:t>
            </a:r>
          </a:p>
          <a:p>
            <a:pPr lvl="2"/>
            <a:r>
              <a:rPr lang="en-CA" sz="2200" dirty="0" err="1"/>
              <a:t>Scénarios</a:t>
            </a:r>
            <a:r>
              <a:rPr lang="en-CA" sz="2200" dirty="0"/>
              <a:t> </a:t>
            </a:r>
            <a:r>
              <a:rPr lang="en-CA" sz="2200" dirty="0" err="1"/>
              <a:t>écrits</a:t>
            </a:r>
            <a:r>
              <a:rPr lang="en-CA" sz="2200" dirty="0"/>
              <a:t> </a:t>
            </a:r>
            <a:r>
              <a:rPr lang="en-CA" sz="2200" dirty="0" err="1"/>
              <a:t>fondés</a:t>
            </a:r>
            <a:r>
              <a:rPr lang="en-CA" sz="2200" dirty="0"/>
              <a:t> sur les scenarios </a:t>
            </a:r>
            <a:r>
              <a:rPr lang="en-CA" sz="2200" dirty="0" err="1"/>
              <a:t>possibles</a:t>
            </a:r>
            <a:r>
              <a:rPr lang="en-CA" sz="2200" dirty="0"/>
              <a:t> pour </a:t>
            </a:r>
            <a:r>
              <a:rPr lang="en-CA" sz="2200" dirty="0" err="1"/>
              <a:t>pronoms</a:t>
            </a:r>
            <a:r>
              <a:rPr lang="en-CA" sz="2200" dirty="0"/>
              <a:t> </a:t>
            </a:r>
            <a:r>
              <a:rPr lang="en-CA" sz="2200" dirty="0" err="1"/>
              <a:t>adaptés</a:t>
            </a:r>
            <a:r>
              <a:rPr lang="en-CA" sz="2200" dirty="0"/>
              <a:t> aux LGBTQ2+</a:t>
            </a:r>
          </a:p>
          <a:p>
            <a:pPr lvl="2"/>
            <a:r>
              <a:rPr lang="en-CA" sz="2200" dirty="0" err="1"/>
              <a:t>Mettre</a:t>
            </a:r>
            <a:r>
              <a:rPr lang="en-CA" sz="2200" dirty="0"/>
              <a:t> </a:t>
            </a:r>
            <a:r>
              <a:rPr lang="en-CA" sz="2200" dirty="0" err="1"/>
              <a:t>l’accent</a:t>
            </a:r>
            <a:r>
              <a:rPr lang="en-CA" sz="2200" dirty="0"/>
              <a:t> sur le risqué </a:t>
            </a:r>
            <a:r>
              <a:rPr lang="en-CA" sz="2200" dirty="0" err="1"/>
              <a:t>additionnel</a:t>
            </a:r>
            <a:r>
              <a:rPr lang="en-CA" sz="2200" dirty="0"/>
              <a:t> </a:t>
            </a:r>
            <a:r>
              <a:rPr lang="en-CA" sz="2200" dirty="0" err="1"/>
              <a:t>d’isolement</a:t>
            </a:r>
            <a:r>
              <a:rPr lang="en-CA" sz="2200" dirty="0"/>
              <a:t> social pour les LGBTQ2+ </a:t>
            </a:r>
          </a:p>
          <a:p>
            <a:pPr lvl="1"/>
            <a:endParaRPr lang="en-CA" sz="2600" dirty="0"/>
          </a:p>
          <a:p>
            <a:pPr lvl="1"/>
            <a:endParaRPr lang="en-CA" dirty="0"/>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40</a:t>
            </a:fld>
            <a:endParaRPr lang="en-CA" dirty="0"/>
          </a:p>
        </p:txBody>
      </p:sp>
    </p:spTree>
    <p:extLst>
      <p:ext uri="{BB962C8B-B14F-4D97-AF65-F5344CB8AC3E}">
        <p14:creationId xmlns:p14="http://schemas.microsoft.com/office/powerpoint/2010/main" val="33902335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41</a:t>
            </a:fld>
            <a:endParaRPr lang="en-CA"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764704"/>
            <a:ext cx="7315200" cy="5486400"/>
          </a:xfrm>
          <a:prstGeom prst="rect">
            <a:avLst/>
          </a:prstGeom>
        </p:spPr>
      </p:pic>
    </p:spTree>
    <p:extLst>
      <p:ext uri="{BB962C8B-B14F-4D97-AF65-F5344CB8AC3E}">
        <p14:creationId xmlns:p14="http://schemas.microsoft.com/office/powerpoint/2010/main" val="27598675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17538"/>
            <a:ext cx="7419975" cy="795238"/>
          </a:xfrm>
        </p:spPr>
        <p:txBody>
          <a:bodyPr/>
          <a:lstStyle/>
          <a:p>
            <a:r>
              <a:rPr lang="en-CA" dirty="0" err="1"/>
              <a:t>Quelques</a:t>
            </a:r>
            <a:r>
              <a:rPr lang="en-CA" dirty="0"/>
              <a:t> conclusions</a:t>
            </a:r>
          </a:p>
        </p:txBody>
      </p:sp>
      <p:sp>
        <p:nvSpPr>
          <p:cNvPr id="3" name="Content Placeholder 2"/>
          <p:cNvSpPr>
            <a:spLocks noGrp="1"/>
          </p:cNvSpPr>
          <p:nvPr>
            <p:ph idx="1"/>
          </p:nvPr>
        </p:nvSpPr>
        <p:spPr>
          <a:xfrm>
            <a:off x="1043608" y="1772816"/>
            <a:ext cx="7900367" cy="4114800"/>
          </a:xfrm>
        </p:spPr>
        <p:txBody>
          <a:bodyPr/>
          <a:lstStyle/>
          <a:p>
            <a:r>
              <a:rPr lang="en-CA" sz="2000" b="1" dirty="0"/>
              <a:t>La </a:t>
            </a:r>
            <a:r>
              <a:rPr lang="en-CA" sz="2000" b="1" dirty="0" err="1"/>
              <a:t>communauté</a:t>
            </a:r>
            <a:r>
              <a:rPr lang="en-CA" sz="2000" b="1" dirty="0"/>
              <a:t> LGBTQ2+ a </a:t>
            </a:r>
            <a:r>
              <a:rPr lang="en-CA" sz="2000" b="1" dirty="0" err="1"/>
              <a:t>besoin</a:t>
            </a:r>
            <a:r>
              <a:rPr lang="en-CA" sz="2000" b="1" dirty="0"/>
              <a:t> de cicatriser</a:t>
            </a:r>
          </a:p>
          <a:p>
            <a:pPr lvl="1"/>
            <a:r>
              <a:rPr lang="en-CA" sz="2000" dirty="0"/>
              <a:t>Les </a:t>
            </a:r>
            <a:r>
              <a:rPr lang="en-CA" sz="2000" dirty="0" err="1"/>
              <a:t>ainés</a:t>
            </a:r>
            <a:r>
              <a:rPr lang="en-CA" sz="2000" dirty="0"/>
              <a:t> </a:t>
            </a:r>
            <a:r>
              <a:rPr lang="en-CA" sz="2000" dirty="0" err="1"/>
              <a:t>gais</a:t>
            </a:r>
            <a:r>
              <a:rPr lang="en-CA" sz="2000" dirty="0"/>
              <a:t> </a:t>
            </a:r>
            <a:r>
              <a:rPr lang="en-CA" sz="2000" dirty="0" err="1"/>
              <a:t>ont</a:t>
            </a:r>
            <a:r>
              <a:rPr lang="en-CA" sz="2000" dirty="0"/>
              <a:t> </a:t>
            </a:r>
            <a:r>
              <a:rPr lang="en-CA" sz="2000" dirty="0" err="1"/>
              <a:t>été</a:t>
            </a:r>
            <a:r>
              <a:rPr lang="en-CA" sz="2000" dirty="0"/>
              <a:t> </a:t>
            </a:r>
            <a:r>
              <a:rPr lang="en-CA" sz="2000" dirty="0" err="1"/>
              <a:t>très</a:t>
            </a:r>
            <a:r>
              <a:rPr lang="en-CA" sz="2000" dirty="0"/>
              <a:t> </a:t>
            </a:r>
            <a:r>
              <a:rPr lang="en-CA" sz="2000" dirty="0" err="1"/>
              <a:t>affectés</a:t>
            </a:r>
            <a:r>
              <a:rPr lang="en-CA" sz="2000" dirty="0"/>
              <a:t> par </a:t>
            </a:r>
            <a:r>
              <a:rPr lang="en-CA" sz="2000" dirty="0" err="1"/>
              <a:t>l’homophobie</a:t>
            </a:r>
            <a:r>
              <a:rPr lang="en-CA" sz="2000" dirty="0"/>
              <a:t>, </a:t>
            </a:r>
            <a:r>
              <a:rPr lang="en-CA" sz="2000" dirty="0" err="1"/>
              <a:t>leur</a:t>
            </a:r>
            <a:r>
              <a:rPr lang="en-CA" sz="2000" dirty="0"/>
              <a:t> criminalisation, la </a:t>
            </a:r>
            <a:r>
              <a:rPr lang="en-CA" sz="2000" dirty="0" err="1"/>
              <a:t>crise</a:t>
            </a:r>
            <a:r>
              <a:rPr lang="en-CA" sz="2000" dirty="0"/>
              <a:t> du SIDA; </a:t>
            </a:r>
            <a:r>
              <a:rPr lang="en-CA" sz="2000" dirty="0" err="1"/>
              <a:t>nombreux</a:t>
            </a:r>
            <a:r>
              <a:rPr lang="en-CA" sz="2000" dirty="0"/>
              <a:t> </a:t>
            </a:r>
            <a:r>
              <a:rPr lang="en-CA" sz="2000" dirty="0" err="1"/>
              <a:t>pensent</a:t>
            </a:r>
            <a:r>
              <a:rPr lang="en-CA" sz="2000" dirty="0"/>
              <a:t> </a:t>
            </a:r>
            <a:r>
              <a:rPr lang="en-CA" sz="2000" dirty="0" err="1"/>
              <a:t>avoir</a:t>
            </a:r>
            <a:r>
              <a:rPr lang="en-CA" sz="2000" dirty="0"/>
              <a:t> </a:t>
            </a:r>
            <a:r>
              <a:rPr lang="en-CA" sz="2000" dirty="0" err="1"/>
              <a:t>souffert</a:t>
            </a:r>
            <a:r>
              <a:rPr lang="en-CA" sz="2000" dirty="0"/>
              <a:t> plus que les </a:t>
            </a:r>
            <a:r>
              <a:rPr lang="en-CA" sz="2000" dirty="0" err="1"/>
              <a:t>autres</a:t>
            </a:r>
            <a:r>
              <a:rPr lang="en-CA" sz="2000" dirty="0"/>
              <a:t> </a:t>
            </a:r>
            <a:r>
              <a:rPr lang="en-CA" sz="2000" dirty="0" err="1"/>
              <a:t>membres</a:t>
            </a:r>
            <a:r>
              <a:rPr lang="en-CA" sz="2000" dirty="0"/>
              <a:t> de la </a:t>
            </a:r>
            <a:r>
              <a:rPr lang="en-CA" sz="2000" dirty="0" err="1"/>
              <a:t>communauté</a:t>
            </a:r>
            <a:r>
              <a:rPr lang="en-CA" sz="2000" dirty="0"/>
              <a:t> LGBTQ2+ (</a:t>
            </a:r>
            <a:r>
              <a:rPr lang="en-CA" sz="2000" dirty="0" err="1"/>
              <a:t>exemples</a:t>
            </a:r>
            <a:r>
              <a:rPr lang="en-CA" sz="2000" dirty="0"/>
              <a:t>)</a:t>
            </a:r>
          </a:p>
          <a:p>
            <a:pPr lvl="1"/>
            <a:r>
              <a:rPr lang="en-CA" sz="2000" dirty="0" err="1"/>
              <a:t>Stéréotypes</a:t>
            </a:r>
            <a:r>
              <a:rPr lang="en-CA" sz="2000" dirty="0"/>
              <a:t>/</a:t>
            </a:r>
            <a:r>
              <a:rPr lang="en-CA" sz="2000" dirty="0" err="1"/>
              <a:t>identifiants</a:t>
            </a:r>
            <a:r>
              <a:rPr lang="en-CA" sz="2000" dirty="0"/>
              <a:t> </a:t>
            </a:r>
            <a:r>
              <a:rPr lang="en-CA" sz="2000" dirty="0" err="1"/>
              <a:t>utilisés</a:t>
            </a:r>
            <a:r>
              <a:rPr lang="en-CA" sz="2000" dirty="0"/>
              <a:t> par </a:t>
            </a:r>
            <a:r>
              <a:rPr lang="en-CA" sz="2000" dirty="0" err="1"/>
              <a:t>certains</a:t>
            </a:r>
            <a:r>
              <a:rPr lang="en-CA" sz="2000" dirty="0"/>
              <a:t> LGBTQ2+ </a:t>
            </a:r>
            <a:r>
              <a:rPr lang="en-CA" sz="2000" dirty="0" err="1"/>
              <a:t>sont</a:t>
            </a:r>
            <a:r>
              <a:rPr lang="en-CA" sz="2000" dirty="0"/>
              <a:t> des </a:t>
            </a:r>
            <a:r>
              <a:rPr lang="en-CA" sz="2000" dirty="0" err="1"/>
              <a:t>éléments</a:t>
            </a:r>
            <a:r>
              <a:rPr lang="en-CA" sz="2000" dirty="0"/>
              <a:t> </a:t>
            </a:r>
            <a:r>
              <a:rPr lang="en-CA" sz="2000" dirty="0" err="1"/>
              <a:t>déclenchants</a:t>
            </a:r>
            <a:r>
              <a:rPr lang="en-CA" sz="2000" dirty="0"/>
              <a:t> pour </a:t>
            </a:r>
            <a:r>
              <a:rPr lang="en-CA" sz="2000" dirty="0" err="1"/>
              <a:t>d’autres</a:t>
            </a:r>
            <a:r>
              <a:rPr lang="en-CA" sz="2000" dirty="0"/>
              <a:t>. </a:t>
            </a:r>
            <a:r>
              <a:rPr lang="en-CA" sz="2000" dirty="0" err="1"/>
              <a:t>Communauté</a:t>
            </a:r>
            <a:r>
              <a:rPr lang="en-CA" sz="2000" dirty="0"/>
              <a:t> </a:t>
            </a:r>
            <a:r>
              <a:rPr lang="en-CA" sz="2000" dirty="0" err="1"/>
              <a:t>très</a:t>
            </a:r>
            <a:r>
              <a:rPr lang="en-CA" sz="2000" dirty="0"/>
              <a:t> diverse</a:t>
            </a:r>
          </a:p>
          <a:p>
            <a:r>
              <a:rPr lang="en-CA" sz="2000" b="1" dirty="0"/>
              <a:t>But:</a:t>
            </a:r>
            <a:r>
              <a:rPr lang="en-CA" sz="2000" dirty="0"/>
              <a:t> </a:t>
            </a:r>
            <a:r>
              <a:rPr lang="en-CA" sz="2000" dirty="0" err="1"/>
              <a:t>Communautés</a:t>
            </a:r>
            <a:r>
              <a:rPr lang="en-CA" sz="2000" dirty="0"/>
              <a:t> </a:t>
            </a:r>
            <a:r>
              <a:rPr lang="en-CA" sz="2000" dirty="0" err="1"/>
              <a:t>inclusives</a:t>
            </a:r>
            <a:r>
              <a:rPr lang="en-CA" sz="2000" dirty="0"/>
              <a:t> et </a:t>
            </a:r>
            <a:r>
              <a:rPr lang="en-CA" sz="2000" dirty="0" err="1"/>
              <a:t>solidaires</a:t>
            </a:r>
            <a:r>
              <a:rPr lang="en-CA" sz="2000" dirty="0"/>
              <a:t> avec la </a:t>
            </a:r>
            <a:r>
              <a:rPr lang="en-CA" sz="2000" dirty="0" err="1"/>
              <a:t>communauté</a:t>
            </a:r>
            <a:r>
              <a:rPr lang="en-CA" sz="2000" dirty="0"/>
              <a:t> LGBTQ2+ </a:t>
            </a:r>
          </a:p>
          <a:p>
            <a:pPr lvl="1"/>
            <a:r>
              <a:rPr lang="en-CA" sz="2000" b="1" dirty="0" err="1"/>
              <a:t>Sécurité</a:t>
            </a:r>
            <a:r>
              <a:rPr lang="en-CA" sz="2000" b="1" dirty="0"/>
              <a:t> </a:t>
            </a:r>
            <a:r>
              <a:rPr lang="en-CA" sz="2000" dirty="0" err="1"/>
              <a:t>avant</a:t>
            </a:r>
            <a:r>
              <a:rPr lang="en-CA" sz="2000" dirty="0"/>
              <a:t> tout: 1er but </a:t>
            </a:r>
            <a:r>
              <a:rPr lang="en-CA" sz="2000" dirty="0" err="1"/>
              <a:t>avant</a:t>
            </a:r>
            <a:r>
              <a:rPr lang="en-CA" sz="2000" dirty="0"/>
              <a:t> de </a:t>
            </a:r>
            <a:r>
              <a:rPr lang="en-CA" sz="2000" dirty="0" err="1"/>
              <a:t>chercher</a:t>
            </a:r>
            <a:r>
              <a:rPr lang="en-CA" sz="2000" dirty="0"/>
              <a:t> à </a:t>
            </a:r>
            <a:r>
              <a:rPr lang="en-CA" sz="2000" dirty="0" err="1"/>
              <a:t>atteindre</a:t>
            </a:r>
            <a:r>
              <a:rPr lang="en-CA" sz="2000" dirty="0"/>
              <a:t> les </a:t>
            </a:r>
            <a:r>
              <a:rPr lang="en-CA" sz="2000" dirty="0" err="1"/>
              <a:t>autres</a:t>
            </a:r>
            <a:endParaRPr lang="en-CA" sz="2000" dirty="0"/>
          </a:p>
          <a:p>
            <a:pPr lvl="1"/>
            <a:r>
              <a:rPr lang="en-CA" sz="2000" b="1" dirty="0" err="1"/>
              <a:t>Privilège</a:t>
            </a:r>
            <a:r>
              <a:rPr lang="en-CA" sz="2000" b="1" dirty="0"/>
              <a:t> </a:t>
            </a:r>
            <a:r>
              <a:rPr lang="en-CA" sz="2000" dirty="0" err="1"/>
              <a:t>est</a:t>
            </a:r>
            <a:r>
              <a:rPr lang="en-CA" sz="2000" dirty="0"/>
              <a:t> un obstacle entre les </a:t>
            </a:r>
            <a:r>
              <a:rPr lang="en-CA" sz="2000" dirty="0" err="1"/>
              <a:t>membres</a:t>
            </a:r>
            <a:r>
              <a:rPr lang="en-CA" sz="2000" dirty="0"/>
              <a:t> de la </a:t>
            </a:r>
            <a:r>
              <a:rPr lang="en-CA" sz="2000" dirty="0" err="1"/>
              <a:t>communauté</a:t>
            </a:r>
            <a:r>
              <a:rPr lang="en-CA" sz="2000" dirty="0"/>
              <a:t> LGBTQ2+</a:t>
            </a:r>
            <a:endParaRPr lang="en-CA" sz="2000" b="1" dirty="0"/>
          </a:p>
          <a:p>
            <a:endParaRPr lang="en-CA" sz="3000" dirty="0"/>
          </a:p>
        </p:txBody>
      </p:sp>
      <p:sp>
        <p:nvSpPr>
          <p:cNvPr id="4" name="Date Placeholder 3"/>
          <p:cNvSpPr>
            <a:spLocks noGrp="1"/>
          </p:cNvSpPr>
          <p:nvPr>
            <p:ph type="dt" sz="half" idx="10"/>
          </p:nvPr>
        </p:nvSpPr>
        <p:spPr/>
        <p:txBody>
          <a:bodyPr/>
          <a:lstStyle/>
          <a:p>
            <a:pPr>
              <a:defRPr/>
            </a:pPr>
            <a:r>
              <a:rPr lang="en-US" dirty="0"/>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42</a:t>
            </a:fld>
            <a:endParaRPr lang="en-CA" dirty="0"/>
          </a:p>
        </p:txBody>
      </p:sp>
    </p:spTree>
    <p:extLst>
      <p:ext uri="{BB962C8B-B14F-4D97-AF65-F5344CB8AC3E}">
        <p14:creationId xmlns:p14="http://schemas.microsoft.com/office/powerpoint/2010/main" val="21215923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Sécurité</a:t>
            </a:r>
            <a:r>
              <a:rPr lang="en-CA" dirty="0"/>
              <a:t> </a:t>
            </a:r>
            <a:r>
              <a:rPr lang="en-CA" dirty="0" err="1"/>
              <a:t>culturelle</a:t>
            </a:r>
            <a:r>
              <a:rPr lang="en-CA" dirty="0"/>
              <a:t> </a:t>
            </a:r>
            <a:r>
              <a:rPr lang="en-CA" dirty="0" err="1"/>
              <a:t>dans</a:t>
            </a:r>
            <a:r>
              <a:rPr lang="en-CA" dirty="0"/>
              <a:t> le </a:t>
            </a:r>
            <a:r>
              <a:rPr lang="en-CA" dirty="0" err="1"/>
              <a:t>contexte</a:t>
            </a:r>
            <a:r>
              <a:rPr lang="en-CA" dirty="0"/>
              <a:t> bi-</a:t>
            </a:r>
            <a:r>
              <a:rPr lang="en-CA" dirty="0" err="1"/>
              <a:t>spirituel</a:t>
            </a:r>
            <a:r>
              <a:rPr lang="en-CA" dirty="0"/>
              <a:t> et LBGT</a:t>
            </a:r>
          </a:p>
        </p:txBody>
      </p:sp>
      <p:sp>
        <p:nvSpPr>
          <p:cNvPr id="3" name="Content Placeholder 2"/>
          <p:cNvSpPr>
            <a:spLocks noGrp="1"/>
          </p:cNvSpPr>
          <p:nvPr>
            <p:ph idx="1"/>
          </p:nvPr>
        </p:nvSpPr>
        <p:spPr>
          <a:xfrm>
            <a:off x="1115616" y="1908000"/>
            <a:ext cx="5045496" cy="4114800"/>
          </a:xfrm>
        </p:spPr>
        <p:txBody>
          <a:bodyPr/>
          <a:lstStyle/>
          <a:p>
            <a:r>
              <a:rPr lang="en-CA" sz="2200" dirty="0" err="1"/>
              <a:t>Facteurs</a:t>
            </a:r>
            <a:r>
              <a:rPr lang="en-CA" sz="2200" dirty="0"/>
              <a:t> multiples – </a:t>
            </a:r>
            <a:r>
              <a:rPr lang="en-CA" sz="2200" dirty="0" err="1"/>
              <a:t>complexité</a:t>
            </a:r>
            <a:r>
              <a:rPr lang="en-CA" sz="2200" dirty="0"/>
              <a:t> </a:t>
            </a:r>
          </a:p>
          <a:p>
            <a:r>
              <a:rPr lang="en-CA" sz="2200" dirty="0" err="1"/>
              <a:t>Traumatismes</a:t>
            </a:r>
            <a:r>
              <a:rPr lang="en-CA" sz="2200" dirty="0"/>
              <a:t> des </a:t>
            </a:r>
            <a:r>
              <a:rPr lang="en-CA" sz="2200" dirty="0" err="1"/>
              <a:t>écoles</a:t>
            </a:r>
            <a:r>
              <a:rPr lang="en-CA" sz="2200" dirty="0"/>
              <a:t> </a:t>
            </a:r>
            <a:r>
              <a:rPr lang="en-CA" sz="2200" dirty="0" err="1"/>
              <a:t>résidentielles</a:t>
            </a:r>
            <a:r>
              <a:rPr lang="en-CA" sz="2200" dirty="0"/>
              <a:t> </a:t>
            </a:r>
            <a:r>
              <a:rPr lang="en-CA" sz="2200" dirty="0" err="1"/>
              <a:t>associés</a:t>
            </a:r>
            <a:r>
              <a:rPr lang="en-CA" sz="2200" dirty="0"/>
              <a:t> à </a:t>
            </a:r>
            <a:r>
              <a:rPr lang="en-CA" sz="2200" dirty="0" err="1"/>
              <a:t>l’experience</a:t>
            </a:r>
            <a:r>
              <a:rPr lang="en-CA" sz="2200" dirty="0"/>
              <a:t> LGBTQ2+</a:t>
            </a:r>
          </a:p>
          <a:p>
            <a:r>
              <a:rPr lang="en-CA" sz="2200" dirty="0"/>
              <a:t>Divisions entre </a:t>
            </a:r>
            <a:r>
              <a:rPr lang="en-CA" sz="2200" dirty="0" err="1"/>
              <a:t>identités</a:t>
            </a:r>
            <a:r>
              <a:rPr lang="en-CA" sz="2200" dirty="0"/>
              <a:t> </a:t>
            </a:r>
            <a:r>
              <a:rPr lang="en-CA" sz="2200" dirty="0" err="1"/>
              <a:t>autochtones</a:t>
            </a:r>
            <a:r>
              <a:rPr lang="en-CA" sz="2200" dirty="0"/>
              <a:t> et Premières Nations (</a:t>
            </a:r>
            <a:r>
              <a:rPr lang="en-CA" sz="2200" dirty="0" err="1"/>
              <a:t>l’identification</a:t>
            </a:r>
            <a:r>
              <a:rPr lang="en-CA" sz="2200" dirty="0"/>
              <a:t> </a:t>
            </a:r>
            <a:r>
              <a:rPr lang="en-CA" sz="2200" dirty="0" err="1"/>
              <a:t>est</a:t>
            </a:r>
            <a:r>
              <a:rPr lang="en-CA" sz="2200" dirty="0"/>
              <a:t> </a:t>
            </a:r>
            <a:r>
              <a:rPr lang="en-CA" sz="2200" dirty="0" err="1"/>
              <a:t>cruciale</a:t>
            </a:r>
            <a:r>
              <a:rPr lang="en-CA" sz="2200" dirty="0"/>
              <a:t>)</a:t>
            </a:r>
          </a:p>
          <a:p>
            <a:r>
              <a:rPr lang="en-CA" sz="2200" dirty="0" err="1"/>
              <a:t>Autres</a:t>
            </a:r>
            <a:r>
              <a:rPr lang="en-CA" sz="2200" dirty="0"/>
              <a:t> </a:t>
            </a:r>
            <a:r>
              <a:rPr lang="en-CA" sz="2200" dirty="0" err="1"/>
              <a:t>facteurs</a:t>
            </a:r>
            <a:r>
              <a:rPr lang="en-CA" sz="2200" dirty="0"/>
              <a:t> </a:t>
            </a:r>
            <a:r>
              <a:rPr lang="en-CA" sz="2200" dirty="0" err="1"/>
              <a:t>culturels</a:t>
            </a:r>
            <a:r>
              <a:rPr lang="en-CA" sz="2200" dirty="0"/>
              <a:t> :</a:t>
            </a:r>
          </a:p>
          <a:p>
            <a:pPr lvl="1"/>
            <a:r>
              <a:rPr lang="en-CA" sz="1800" dirty="0" err="1"/>
              <a:t>Niveau</a:t>
            </a:r>
            <a:r>
              <a:rPr lang="en-CA" sz="1800" dirty="0"/>
              <a:t> de connection à la culture</a:t>
            </a:r>
          </a:p>
          <a:p>
            <a:pPr lvl="1"/>
            <a:r>
              <a:rPr lang="en-CA" sz="1800" dirty="0"/>
              <a:t>Côte vs </a:t>
            </a:r>
            <a:r>
              <a:rPr lang="en-CA" sz="1800" dirty="0" err="1"/>
              <a:t>Intérieur</a:t>
            </a:r>
            <a:r>
              <a:rPr lang="en-CA" sz="1800" dirty="0"/>
              <a:t>, </a:t>
            </a:r>
            <a:r>
              <a:rPr lang="en-CA" sz="1800" dirty="0" err="1"/>
              <a:t>urbain</a:t>
            </a:r>
            <a:r>
              <a:rPr lang="en-CA" sz="1800" dirty="0"/>
              <a:t> vs rural</a:t>
            </a:r>
          </a:p>
          <a:p>
            <a:pPr lvl="1"/>
            <a:r>
              <a:rPr lang="en-CA" sz="1800" dirty="0" err="1"/>
              <a:t>Niveau</a:t>
            </a:r>
            <a:r>
              <a:rPr lang="en-CA" sz="1800" dirty="0"/>
              <a:t> </a:t>
            </a:r>
            <a:r>
              <a:rPr lang="en-CA" sz="1800" dirty="0" err="1"/>
              <a:t>d’éducation</a:t>
            </a:r>
            <a:r>
              <a:rPr lang="en-CA" sz="1800" dirty="0"/>
              <a:t>, </a:t>
            </a:r>
            <a:r>
              <a:rPr lang="en-CA" sz="1800" dirty="0" err="1"/>
              <a:t>d’emploi</a:t>
            </a:r>
            <a:r>
              <a:rPr lang="en-CA" sz="1800" dirty="0"/>
              <a:t>, de </a:t>
            </a:r>
            <a:r>
              <a:rPr lang="en-CA" sz="1800" dirty="0" err="1"/>
              <a:t>revenu</a:t>
            </a:r>
            <a:endParaRPr lang="en-CA" sz="2400" dirty="0"/>
          </a:p>
          <a:p>
            <a:endParaRPr lang="en-CA" sz="2400" dirty="0"/>
          </a:p>
          <a:p>
            <a:endParaRPr lang="en-CA" sz="2400" dirty="0"/>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43</a:t>
            </a:fld>
            <a:endParaRPr lang="en-CA"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1778" y="1943838"/>
            <a:ext cx="2375022" cy="4188675"/>
          </a:xfrm>
          <a:prstGeom prst="rect">
            <a:avLst/>
          </a:prstGeom>
        </p:spPr>
      </p:pic>
    </p:spTree>
    <p:extLst>
      <p:ext uri="{BB962C8B-B14F-4D97-AF65-F5344CB8AC3E}">
        <p14:creationId xmlns:p14="http://schemas.microsoft.com/office/powerpoint/2010/main" val="21390350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30/05/2017</a:t>
            </a:r>
            <a:endParaRPr lang="en-CA" dirty="0"/>
          </a:p>
        </p:txBody>
      </p:sp>
      <p:sp>
        <p:nvSpPr>
          <p:cNvPr id="3" name="Slide Number Placeholder 2"/>
          <p:cNvSpPr>
            <a:spLocks noGrp="1"/>
          </p:cNvSpPr>
          <p:nvPr>
            <p:ph type="sldNum" sz="quarter" idx="12"/>
          </p:nvPr>
        </p:nvSpPr>
        <p:spPr/>
        <p:txBody>
          <a:bodyPr/>
          <a:lstStyle/>
          <a:p>
            <a:pPr>
              <a:defRPr/>
            </a:pPr>
            <a:fld id="{F552D683-B2C5-440A-9EFC-54FDFD454A68}" type="slidenum">
              <a:rPr lang="en-CA" smtClean="0"/>
              <a:pPr>
                <a:defRPr/>
              </a:pPr>
              <a:t>44</a:t>
            </a:fld>
            <a:endParaRPr lang="en-CA"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8000" y="237534"/>
            <a:ext cx="4995104" cy="6544266"/>
          </a:xfrm>
          <a:prstGeom prst="rect">
            <a:avLst/>
          </a:prstGeom>
        </p:spPr>
      </p:pic>
      <p:sp>
        <p:nvSpPr>
          <p:cNvPr id="5" name="TextBox 4"/>
          <p:cNvSpPr txBox="1"/>
          <p:nvPr/>
        </p:nvSpPr>
        <p:spPr>
          <a:xfrm>
            <a:off x="1475656" y="476672"/>
            <a:ext cx="1908544" cy="1569660"/>
          </a:xfrm>
          <a:prstGeom prst="rect">
            <a:avLst/>
          </a:prstGeom>
          <a:solidFill>
            <a:srgbClr val="F7FFFD"/>
          </a:solidFill>
        </p:spPr>
        <p:txBody>
          <a:bodyPr wrap="square" rtlCol="0">
            <a:spAutoFit/>
          </a:bodyPr>
          <a:lstStyle/>
          <a:p>
            <a:r>
              <a:rPr lang="en-CA" dirty="0"/>
              <a:t>Genre, orientation </a:t>
            </a:r>
            <a:r>
              <a:rPr lang="en-CA" dirty="0" err="1"/>
              <a:t>sexuelle</a:t>
            </a:r>
            <a:r>
              <a:rPr lang="en-CA" dirty="0"/>
              <a:t> &amp; </a:t>
            </a:r>
            <a:r>
              <a:rPr lang="en-CA" dirty="0" err="1"/>
              <a:t>bispiritualité</a:t>
            </a:r>
            <a:endParaRPr lang="en-CA" dirty="0"/>
          </a:p>
        </p:txBody>
      </p:sp>
      <p:sp>
        <p:nvSpPr>
          <p:cNvPr id="7" name="TextBox 6"/>
          <p:cNvSpPr txBox="1"/>
          <p:nvPr/>
        </p:nvSpPr>
        <p:spPr>
          <a:xfrm>
            <a:off x="395536" y="2204864"/>
            <a:ext cx="3096344" cy="4401205"/>
          </a:xfrm>
          <a:prstGeom prst="rect">
            <a:avLst/>
          </a:prstGeom>
          <a:noFill/>
        </p:spPr>
        <p:txBody>
          <a:bodyPr wrap="square" rtlCol="0">
            <a:spAutoFit/>
          </a:bodyPr>
          <a:lstStyle/>
          <a:p>
            <a:pPr marL="288000" indent="-288000">
              <a:buFont typeface="Wingdings" panose="05000000000000000000" pitchFamily="2" charset="2"/>
              <a:buChar char="§"/>
            </a:pPr>
            <a:r>
              <a:rPr lang="en-CA" sz="2000" dirty="0" err="1"/>
              <a:t>Chaque</a:t>
            </a:r>
            <a:r>
              <a:rPr lang="en-CA" sz="2000" dirty="0"/>
              <a:t> Première Nation </a:t>
            </a:r>
            <a:r>
              <a:rPr lang="en-CA" sz="2000" dirty="0" err="1"/>
              <a:t>ou</a:t>
            </a:r>
            <a:r>
              <a:rPr lang="en-CA" sz="2000" dirty="0"/>
              <a:t> </a:t>
            </a:r>
            <a:r>
              <a:rPr lang="en-CA" sz="2000" dirty="0" err="1"/>
              <a:t>communauté</a:t>
            </a:r>
            <a:r>
              <a:rPr lang="en-CA" sz="2000" dirty="0"/>
              <a:t> </a:t>
            </a:r>
            <a:r>
              <a:rPr lang="en-CA" sz="2000" dirty="0" err="1"/>
              <a:t>autochtone</a:t>
            </a:r>
            <a:r>
              <a:rPr lang="en-CA" sz="2000" dirty="0"/>
              <a:t> </a:t>
            </a:r>
            <a:r>
              <a:rPr lang="en-CA" sz="2000" dirty="0" err="1"/>
              <a:t>est</a:t>
            </a:r>
            <a:r>
              <a:rPr lang="en-CA" sz="2000" dirty="0"/>
              <a:t> </a:t>
            </a:r>
            <a:r>
              <a:rPr lang="en-CA" sz="2000" dirty="0" err="1"/>
              <a:t>dans</a:t>
            </a:r>
            <a:r>
              <a:rPr lang="en-CA" sz="2000" dirty="0"/>
              <a:t> </a:t>
            </a:r>
            <a:r>
              <a:rPr lang="en-CA" sz="2000" dirty="0" err="1"/>
              <a:t>une</a:t>
            </a:r>
            <a:r>
              <a:rPr lang="en-CA" sz="2000" dirty="0"/>
              <a:t> phase </a:t>
            </a:r>
            <a:r>
              <a:rPr lang="en-CA" sz="2000" dirty="0" err="1"/>
              <a:t>différente</a:t>
            </a:r>
            <a:r>
              <a:rPr lang="en-CA" sz="2000" dirty="0"/>
              <a:t> de </a:t>
            </a:r>
            <a:r>
              <a:rPr lang="en-CA" sz="2000" dirty="0" err="1"/>
              <a:t>développement</a:t>
            </a:r>
            <a:r>
              <a:rPr lang="en-CA" sz="2000" dirty="0"/>
              <a:t> du concept de </a:t>
            </a:r>
            <a:r>
              <a:rPr lang="en-CA" sz="2000" dirty="0" err="1"/>
              <a:t>bispiritualité</a:t>
            </a:r>
            <a:r>
              <a:rPr lang="en-CA" sz="2000" dirty="0"/>
              <a:t> et </a:t>
            </a:r>
            <a:r>
              <a:rPr lang="en-CA" sz="2000" dirty="0" err="1"/>
              <a:t>d’identité</a:t>
            </a:r>
            <a:r>
              <a:rPr lang="en-CA" sz="2000" dirty="0"/>
              <a:t> LGBTQ</a:t>
            </a:r>
          </a:p>
          <a:p>
            <a:pPr marL="288000" indent="-288000">
              <a:buFont typeface="Wingdings" panose="05000000000000000000" pitchFamily="2" charset="2"/>
              <a:buChar char="§"/>
            </a:pPr>
            <a:r>
              <a:rPr lang="en-CA" sz="2000" dirty="0" err="1"/>
              <a:t>Venir</a:t>
            </a:r>
            <a:r>
              <a:rPr lang="en-CA" sz="2000" dirty="0"/>
              <a:t> à la rencontre de la </a:t>
            </a:r>
            <a:r>
              <a:rPr lang="en-CA" sz="2000" dirty="0" err="1"/>
              <a:t>communauté</a:t>
            </a:r>
            <a:r>
              <a:rPr lang="en-CA" sz="2000" dirty="0"/>
              <a:t> et </a:t>
            </a:r>
            <a:r>
              <a:rPr lang="en-CA" sz="2000" dirty="0" err="1"/>
              <a:t>honorer</a:t>
            </a:r>
            <a:r>
              <a:rPr lang="en-CA" sz="2000" dirty="0"/>
              <a:t> </a:t>
            </a:r>
            <a:r>
              <a:rPr lang="en-CA" sz="2000" dirty="0" err="1"/>
              <a:t>leur</a:t>
            </a:r>
            <a:r>
              <a:rPr lang="en-CA" sz="2000" dirty="0"/>
              <a:t> </a:t>
            </a:r>
            <a:r>
              <a:rPr lang="en-CA" sz="2000" dirty="0" err="1"/>
              <a:t>processus</a:t>
            </a:r>
            <a:r>
              <a:rPr lang="en-CA" sz="2000" dirty="0"/>
              <a:t> </a:t>
            </a:r>
          </a:p>
          <a:p>
            <a:pPr marL="288000" indent="-288000">
              <a:buFont typeface="Wingdings" panose="05000000000000000000" pitchFamily="2" charset="2"/>
              <a:buChar char="§"/>
            </a:pPr>
            <a:r>
              <a:rPr lang="en-CA" sz="2000" dirty="0" err="1"/>
              <a:t>Collaborer</a:t>
            </a:r>
            <a:r>
              <a:rPr lang="en-CA" sz="2000" dirty="0"/>
              <a:t> pour cicatriser </a:t>
            </a:r>
            <a:r>
              <a:rPr lang="en-CA" sz="2000" dirty="0" err="1"/>
              <a:t>une</a:t>
            </a:r>
            <a:r>
              <a:rPr lang="en-CA" sz="2000" dirty="0"/>
              <a:t> </a:t>
            </a:r>
            <a:r>
              <a:rPr lang="en-CA" sz="2000" dirty="0" err="1"/>
              <a:t>fois</a:t>
            </a:r>
            <a:r>
              <a:rPr lang="en-CA" sz="2000" dirty="0"/>
              <a:t> </a:t>
            </a:r>
            <a:r>
              <a:rPr lang="en-CA" sz="2000" dirty="0" err="1"/>
              <a:t>invités</a:t>
            </a:r>
            <a:endParaRPr lang="en-CA" sz="2000" dirty="0"/>
          </a:p>
        </p:txBody>
      </p:sp>
    </p:spTree>
    <p:extLst>
      <p:ext uri="{BB962C8B-B14F-4D97-AF65-F5344CB8AC3E}">
        <p14:creationId xmlns:p14="http://schemas.microsoft.com/office/powerpoint/2010/main" val="39803174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Traumatisme</a:t>
            </a:r>
            <a:r>
              <a:rPr lang="en-CA" dirty="0"/>
              <a:t> et </a:t>
            </a:r>
            <a:r>
              <a:rPr lang="en-CA" dirty="0" err="1"/>
              <a:t>sécurité</a:t>
            </a:r>
            <a:r>
              <a:rPr lang="en-CA" dirty="0"/>
              <a:t> </a:t>
            </a:r>
            <a:r>
              <a:rPr lang="en-CA" dirty="0" err="1"/>
              <a:t>niveau</a:t>
            </a:r>
            <a:r>
              <a:rPr lang="en-CA" dirty="0"/>
              <a:t> </a:t>
            </a:r>
            <a:r>
              <a:rPr lang="en-CA" dirty="0" err="1"/>
              <a:t>collectif</a:t>
            </a:r>
            <a:r>
              <a:rPr lang="en-CA" dirty="0"/>
              <a:t> vs </a:t>
            </a:r>
            <a:r>
              <a:rPr lang="en-CA" dirty="0" err="1"/>
              <a:t>individuel</a:t>
            </a:r>
            <a:endParaRPr lang="en-CA" dirty="0"/>
          </a:p>
        </p:txBody>
      </p:sp>
      <p:sp>
        <p:nvSpPr>
          <p:cNvPr id="3" name="Content Placeholder 2"/>
          <p:cNvSpPr>
            <a:spLocks noGrp="1"/>
          </p:cNvSpPr>
          <p:nvPr>
            <p:ph idx="1"/>
          </p:nvPr>
        </p:nvSpPr>
        <p:spPr>
          <a:xfrm>
            <a:off x="755576" y="1959018"/>
            <a:ext cx="7772400" cy="4365581"/>
          </a:xfrm>
        </p:spPr>
        <p:txBody>
          <a:bodyPr/>
          <a:lstStyle/>
          <a:p>
            <a:r>
              <a:rPr lang="en-CA" sz="2800" dirty="0" err="1"/>
              <a:t>Risques</a:t>
            </a:r>
            <a:r>
              <a:rPr lang="en-CA" sz="2800" dirty="0"/>
              <a:t> </a:t>
            </a:r>
            <a:r>
              <a:rPr lang="en-CA" sz="2800" dirty="0" err="1"/>
              <a:t>individuels</a:t>
            </a:r>
            <a:r>
              <a:rPr lang="en-CA" sz="2800" dirty="0"/>
              <a:t> de </a:t>
            </a:r>
            <a:r>
              <a:rPr lang="en-CA" sz="2800" dirty="0" err="1"/>
              <a:t>maltraitance</a:t>
            </a:r>
            <a:r>
              <a:rPr lang="en-CA" sz="2800" dirty="0"/>
              <a:t> et </a:t>
            </a:r>
            <a:r>
              <a:rPr lang="en-CA" sz="2800" dirty="0" err="1"/>
              <a:t>traumatisme</a:t>
            </a:r>
            <a:r>
              <a:rPr lang="en-CA" sz="2800" dirty="0"/>
              <a:t>:</a:t>
            </a:r>
          </a:p>
          <a:p>
            <a:pPr lvl="1"/>
            <a:r>
              <a:rPr lang="en-CA" sz="2400" dirty="0"/>
              <a:t>Genre, </a:t>
            </a:r>
            <a:r>
              <a:rPr lang="en-CA" sz="2400" dirty="0" err="1"/>
              <a:t>sexualité</a:t>
            </a:r>
            <a:r>
              <a:rPr lang="en-CA" sz="2400" dirty="0"/>
              <a:t>,¸</a:t>
            </a:r>
            <a:r>
              <a:rPr lang="en-CA" sz="2400" dirty="0" err="1"/>
              <a:t>âge</a:t>
            </a:r>
            <a:r>
              <a:rPr lang="en-CA" sz="2400" dirty="0"/>
              <a:t>, religion, race, </a:t>
            </a:r>
            <a:r>
              <a:rPr lang="en-CA" sz="2400" dirty="0" err="1"/>
              <a:t>éducation</a:t>
            </a:r>
            <a:r>
              <a:rPr lang="en-CA" sz="2400" dirty="0"/>
              <a:t>, </a:t>
            </a:r>
            <a:r>
              <a:rPr lang="en-CA" sz="2400" dirty="0" err="1"/>
              <a:t>revenus</a:t>
            </a:r>
            <a:r>
              <a:rPr lang="en-CA" sz="2400" dirty="0"/>
              <a:t>, </a:t>
            </a:r>
            <a:r>
              <a:rPr lang="en-CA" sz="2400" dirty="0" err="1"/>
              <a:t>géographie</a:t>
            </a:r>
            <a:r>
              <a:rPr lang="en-CA" sz="2400" dirty="0"/>
              <a:t>…</a:t>
            </a:r>
          </a:p>
          <a:p>
            <a:pPr lvl="1"/>
            <a:r>
              <a:rPr lang="en-CA" sz="2400" dirty="0" err="1"/>
              <a:t>Privilège</a:t>
            </a:r>
            <a:r>
              <a:rPr lang="en-CA" sz="2400" dirty="0"/>
              <a:t> par </a:t>
            </a:r>
            <a:r>
              <a:rPr lang="en-CA" sz="2400" dirty="0" err="1"/>
              <a:t>appartenance</a:t>
            </a:r>
            <a:r>
              <a:rPr lang="en-CA" sz="2400" dirty="0"/>
              <a:t>– difficile à </a:t>
            </a:r>
            <a:r>
              <a:rPr lang="en-CA" sz="2400" dirty="0" err="1"/>
              <a:t>comprendre</a:t>
            </a:r>
            <a:r>
              <a:rPr lang="en-CA" sz="2400" dirty="0"/>
              <a:t> </a:t>
            </a:r>
            <a:r>
              <a:rPr lang="en-CA" sz="2400" dirty="0" err="1"/>
              <a:t>ce</a:t>
            </a:r>
            <a:r>
              <a:rPr lang="en-CA" sz="2400" dirty="0"/>
              <a:t> qui nous </a:t>
            </a:r>
            <a:r>
              <a:rPr lang="en-CA" sz="2400" dirty="0" err="1"/>
              <a:t>est</a:t>
            </a:r>
            <a:r>
              <a:rPr lang="en-CA" sz="2400" dirty="0"/>
              <a:t> invisible</a:t>
            </a:r>
          </a:p>
          <a:p>
            <a:r>
              <a:rPr lang="en-CA" sz="2800" dirty="0" err="1"/>
              <a:t>Risques</a:t>
            </a:r>
            <a:r>
              <a:rPr lang="en-CA" sz="2800" dirty="0"/>
              <a:t> </a:t>
            </a:r>
            <a:r>
              <a:rPr lang="en-CA" sz="2800" dirty="0" err="1"/>
              <a:t>collectifs</a:t>
            </a:r>
            <a:r>
              <a:rPr lang="en-CA" sz="2800" dirty="0"/>
              <a:t> de </a:t>
            </a:r>
            <a:r>
              <a:rPr lang="en-CA" sz="2800" dirty="0" err="1"/>
              <a:t>maltraitance</a:t>
            </a:r>
            <a:r>
              <a:rPr lang="en-CA" sz="2800" dirty="0"/>
              <a:t> et </a:t>
            </a:r>
            <a:r>
              <a:rPr lang="en-CA" sz="2800" dirty="0" err="1"/>
              <a:t>traumatisme</a:t>
            </a:r>
            <a:r>
              <a:rPr lang="en-CA" sz="2800" dirty="0"/>
              <a:t>:</a:t>
            </a:r>
          </a:p>
          <a:p>
            <a:pPr lvl="1"/>
            <a:r>
              <a:rPr lang="en-CA" sz="2400" dirty="0"/>
              <a:t>Hommes </a:t>
            </a:r>
            <a:r>
              <a:rPr lang="en-CA" sz="2400" dirty="0" err="1"/>
              <a:t>gais</a:t>
            </a:r>
            <a:r>
              <a:rPr lang="en-CA" sz="2400" dirty="0"/>
              <a:t> </a:t>
            </a:r>
            <a:r>
              <a:rPr lang="en-CA" sz="2400" dirty="0" err="1"/>
              <a:t>criminalisés</a:t>
            </a:r>
            <a:r>
              <a:rPr lang="en-CA" sz="2400" dirty="0"/>
              <a:t> et </a:t>
            </a:r>
            <a:r>
              <a:rPr lang="en-CA" sz="2400" dirty="0" err="1"/>
              <a:t>persécutés</a:t>
            </a:r>
            <a:endParaRPr lang="en-CA" sz="2400" dirty="0"/>
          </a:p>
          <a:p>
            <a:pPr lvl="1"/>
            <a:r>
              <a:rPr lang="en-CA" sz="2400" dirty="0" err="1"/>
              <a:t>Écoles</a:t>
            </a:r>
            <a:r>
              <a:rPr lang="en-CA" sz="2400" dirty="0"/>
              <a:t> </a:t>
            </a:r>
            <a:r>
              <a:rPr lang="en-CA" sz="2400" dirty="0" err="1"/>
              <a:t>résidentielles</a:t>
            </a:r>
            <a:r>
              <a:rPr lang="en-CA" sz="2400" dirty="0"/>
              <a:t>/</a:t>
            </a:r>
            <a:r>
              <a:rPr lang="en-CA" sz="2400" dirty="0" err="1"/>
              <a:t>génocide</a:t>
            </a:r>
            <a:r>
              <a:rPr lang="en-CA" sz="2400" dirty="0"/>
              <a:t> </a:t>
            </a:r>
            <a:r>
              <a:rPr lang="en-CA" sz="2400" dirty="0" err="1"/>
              <a:t>culturel</a:t>
            </a:r>
            <a:endParaRPr lang="en-CA" dirty="0"/>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45</a:t>
            </a:fld>
            <a:endParaRPr lang="en-CA" dirty="0"/>
          </a:p>
        </p:txBody>
      </p:sp>
    </p:spTree>
    <p:extLst>
      <p:ext uri="{BB962C8B-B14F-4D97-AF65-F5344CB8AC3E}">
        <p14:creationId xmlns:p14="http://schemas.microsoft.com/office/powerpoint/2010/main" val="39398957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Intergénérationnel</a:t>
            </a:r>
            <a:r>
              <a:rPr lang="en-CA" dirty="0"/>
              <a:t>?</a:t>
            </a:r>
          </a:p>
        </p:txBody>
      </p:sp>
      <p:sp>
        <p:nvSpPr>
          <p:cNvPr id="3" name="Content Placeholder 2"/>
          <p:cNvSpPr>
            <a:spLocks noGrp="1"/>
          </p:cNvSpPr>
          <p:nvPr>
            <p:ph idx="1"/>
          </p:nvPr>
        </p:nvSpPr>
        <p:spPr/>
        <p:txBody>
          <a:bodyPr/>
          <a:lstStyle/>
          <a:p>
            <a:r>
              <a:rPr lang="en-CA" sz="2500" dirty="0"/>
              <a:t>Angle </a:t>
            </a:r>
            <a:r>
              <a:rPr lang="en-CA" sz="2500" dirty="0" err="1"/>
              <a:t>intersectionnel</a:t>
            </a:r>
            <a:r>
              <a:rPr lang="en-CA" sz="2500" dirty="0"/>
              <a:t>– variations au </a:t>
            </a:r>
            <a:r>
              <a:rPr lang="en-CA" sz="2500" dirty="0" err="1"/>
              <a:t>coeur</a:t>
            </a:r>
            <a:r>
              <a:rPr lang="en-CA" sz="2500" dirty="0"/>
              <a:t> de la population </a:t>
            </a:r>
            <a:r>
              <a:rPr lang="en-CA" sz="2500" dirty="0" err="1"/>
              <a:t>aînée</a:t>
            </a:r>
            <a:endParaRPr lang="en-CA" sz="2500" dirty="0"/>
          </a:p>
          <a:p>
            <a:r>
              <a:rPr lang="en-CA" sz="2500" dirty="0"/>
              <a:t>Les cultures </a:t>
            </a:r>
            <a:r>
              <a:rPr lang="en-CA" sz="2500" dirty="0" err="1"/>
              <a:t>occidentales</a:t>
            </a:r>
            <a:r>
              <a:rPr lang="en-CA" sz="2500" dirty="0"/>
              <a:t> </a:t>
            </a:r>
            <a:r>
              <a:rPr lang="en-CA" sz="2500" dirty="0" err="1"/>
              <a:t>isolent</a:t>
            </a:r>
            <a:r>
              <a:rPr lang="en-CA" sz="2500" dirty="0"/>
              <a:t> et </a:t>
            </a:r>
            <a:r>
              <a:rPr lang="en-CA" sz="2500" dirty="0" err="1"/>
              <a:t>empêchent</a:t>
            </a:r>
            <a:r>
              <a:rPr lang="en-CA" sz="2500" dirty="0"/>
              <a:t> les connections entre </a:t>
            </a:r>
            <a:r>
              <a:rPr lang="en-CA" sz="2500" dirty="0" err="1"/>
              <a:t>générations</a:t>
            </a:r>
            <a:r>
              <a:rPr lang="en-CA" sz="2500" dirty="0"/>
              <a:t>; different </a:t>
            </a:r>
            <a:r>
              <a:rPr lang="en-CA" sz="2500" dirty="0" err="1"/>
              <a:t>dans</a:t>
            </a:r>
            <a:r>
              <a:rPr lang="en-CA" sz="2500" dirty="0"/>
              <a:t> les cultures </a:t>
            </a:r>
            <a:r>
              <a:rPr lang="en-CA" sz="2500" dirty="0" err="1"/>
              <a:t>d’extreme</a:t>
            </a:r>
            <a:r>
              <a:rPr lang="en-CA" sz="2500" dirty="0"/>
              <a:t> Orient </a:t>
            </a:r>
            <a:r>
              <a:rPr lang="en-CA" sz="2500" dirty="0" err="1"/>
              <a:t>ou</a:t>
            </a:r>
            <a:r>
              <a:rPr lang="en-CA" sz="2500" dirty="0"/>
              <a:t> les Premières Nations</a:t>
            </a:r>
          </a:p>
          <a:p>
            <a:r>
              <a:rPr lang="en-CA" sz="2500" dirty="0" err="1"/>
              <a:t>Intergénérationnel</a:t>
            </a:r>
            <a:r>
              <a:rPr lang="en-CA" sz="2500" dirty="0"/>
              <a:t> = </a:t>
            </a:r>
            <a:r>
              <a:rPr lang="en-CA" sz="2500" dirty="0" err="1"/>
              <a:t>ainés</a:t>
            </a:r>
            <a:r>
              <a:rPr lang="en-CA" sz="2500" dirty="0"/>
              <a:t>, </a:t>
            </a:r>
            <a:r>
              <a:rPr lang="en-CA" sz="2500" dirty="0" err="1"/>
              <a:t>jeunes</a:t>
            </a:r>
            <a:r>
              <a:rPr lang="en-CA" sz="2500" dirty="0"/>
              <a:t> </a:t>
            </a:r>
            <a:r>
              <a:rPr lang="en-CA" sz="2500" dirty="0" err="1"/>
              <a:t>adultes</a:t>
            </a:r>
            <a:r>
              <a:rPr lang="en-CA" sz="2500" dirty="0"/>
              <a:t>, enfants et adolescents </a:t>
            </a:r>
          </a:p>
          <a:p>
            <a:r>
              <a:rPr lang="en-CA" sz="2500" dirty="0"/>
              <a:t>Nous </a:t>
            </a:r>
            <a:r>
              <a:rPr lang="en-CA" sz="2500" dirty="0" err="1"/>
              <a:t>avons</a:t>
            </a:r>
            <a:r>
              <a:rPr lang="en-CA" sz="2500" dirty="0"/>
              <a:t> </a:t>
            </a:r>
            <a:r>
              <a:rPr lang="en-CA" sz="2500" dirty="0" err="1"/>
              <a:t>tant</a:t>
            </a:r>
            <a:r>
              <a:rPr lang="en-CA" sz="2500" dirty="0"/>
              <a:t> </a:t>
            </a:r>
            <a:r>
              <a:rPr lang="en-CA" sz="2500" dirty="0" err="1"/>
              <a:t>appris</a:t>
            </a:r>
            <a:r>
              <a:rPr lang="en-CA" sz="2500" dirty="0"/>
              <a:t> des </a:t>
            </a:r>
            <a:r>
              <a:rPr lang="en-CA" sz="2500" dirty="0" err="1"/>
              <a:t>jeunes</a:t>
            </a:r>
            <a:r>
              <a:rPr lang="en-CA" sz="2500" dirty="0"/>
              <a:t> LGBTQ2+ (Crimson Dance, Youth Advocates Network, </a:t>
            </a:r>
            <a:r>
              <a:rPr lang="en-CA" sz="2500" dirty="0" err="1"/>
              <a:t>étudiants</a:t>
            </a:r>
            <a:r>
              <a:rPr lang="en-CA" sz="2500" dirty="0"/>
              <a:t> VIU, </a:t>
            </a:r>
            <a:r>
              <a:rPr lang="en-CA" sz="2500" dirty="0" err="1"/>
              <a:t>lycéens</a:t>
            </a:r>
            <a:r>
              <a:rPr lang="en-CA" sz="2500" dirty="0"/>
              <a:t>, </a:t>
            </a:r>
            <a:r>
              <a:rPr lang="en-CA" sz="2500" dirty="0" err="1"/>
              <a:t>Transcare</a:t>
            </a:r>
            <a:r>
              <a:rPr lang="en-CA" sz="2500" dirty="0"/>
              <a:t>)</a:t>
            </a:r>
          </a:p>
          <a:p>
            <a:endParaRPr lang="en-CA" sz="2800" dirty="0"/>
          </a:p>
          <a:p>
            <a:endParaRPr lang="en-CA" dirty="0"/>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46</a:t>
            </a:fld>
            <a:endParaRPr lang="en-CA" dirty="0"/>
          </a:p>
        </p:txBody>
      </p:sp>
    </p:spTree>
    <p:extLst>
      <p:ext uri="{BB962C8B-B14F-4D97-AF65-F5344CB8AC3E}">
        <p14:creationId xmlns:p14="http://schemas.microsoft.com/office/powerpoint/2010/main" val="22341137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17538"/>
            <a:ext cx="7419975" cy="1006326"/>
          </a:xfrm>
        </p:spPr>
        <p:txBody>
          <a:bodyPr/>
          <a:lstStyle/>
          <a:p>
            <a:r>
              <a:rPr lang="en-CA" dirty="0" err="1"/>
              <a:t>Intersectionalité</a:t>
            </a:r>
            <a:endParaRPr lang="en-CA" dirty="0"/>
          </a:p>
        </p:txBody>
      </p:sp>
      <p:sp>
        <p:nvSpPr>
          <p:cNvPr id="3" name="Content Placeholder 2"/>
          <p:cNvSpPr>
            <a:spLocks noGrp="1"/>
          </p:cNvSpPr>
          <p:nvPr>
            <p:ph idx="1"/>
          </p:nvPr>
        </p:nvSpPr>
        <p:spPr>
          <a:xfrm>
            <a:off x="1171575" y="1916832"/>
            <a:ext cx="7772400" cy="4114800"/>
          </a:xfrm>
        </p:spPr>
        <p:txBody>
          <a:bodyPr/>
          <a:lstStyle/>
          <a:p>
            <a:pPr marL="0" indent="0">
              <a:buNone/>
            </a:pPr>
            <a:r>
              <a:rPr lang="en-CA" sz="2000" dirty="0"/>
              <a:t>Concept qui </a:t>
            </a:r>
            <a:r>
              <a:rPr lang="en-CA" sz="2000" dirty="0" err="1"/>
              <a:t>établit</a:t>
            </a:r>
            <a:r>
              <a:rPr lang="en-CA" sz="2000" dirty="0"/>
              <a:t> que le </a:t>
            </a:r>
            <a:r>
              <a:rPr lang="en-CA" sz="2000" dirty="0" err="1"/>
              <a:t>êtres</a:t>
            </a:r>
            <a:r>
              <a:rPr lang="en-CA" sz="2000" dirty="0"/>
              <a:t> </a:t>
            </a:r>
            <a:r>
              <a:rPr lang="en-CA" sz="2000" dirty="0" err="1"/>
              <a:t>humains</a:t>
            </a:r>
            <a:r>
              <a:rPr lang="en-CA" sz="2000" dirty="0"/>
              <a:t> </a:t>
            </a:r>
            <a:r>
              <a:rPr lang="en-CA" sz="2000" dirty="0" err="1"/>
              <a:t>sont</a:t>
            </a:r>
            <a:r>
              <a:rPr lang="en-CA" sz="2000" dirty="0"/>
              <a:t> </a:t>
            </a:r>
            <a:r>
              <a:rPr lang="en-CA" sz="2000" dirty="0" err="1"/>
              <a:t>influencés</a:t>
            </a:r>
            <a:r>
              <a:rPr lang="en-CA" sz="2000" dirty="0"/>
              <a:t> par </a:t>
            </a:r>
            <a:r>
              <a:rPr lang="en-CA" sz="2000" dirty="0" err="1"/>
              <a:t>l’intéraction</a:t>
            </a:r>
            <a:r>
              <a:rPr lang="en-CA" sz="2000" dirty="0"/>
              <a:t> de </a:t>
            </a:r>
            <a:r>
              <a:rPr lang="en-CA" sz="2000" dirty="0" err="1"/>
              <a:t>leurs</a:t>
            </a:r>
            <a:r>
              <a:rPr lang="en-CA" sz="2000" dirty="0"/>
              <a:t> </a:t>
            </a:r>
            <a:r>
              <a:rPr lang="en-CA" sz="2000" dirty="0" err="1"/>
              <a:t>différentes</a:t>
            </a:r>
            <a:r>
              <a:rPr lang="en-CA" sz="2000" dirty="0"/>
              <a:t> positions </a:t>
            </a:r>
            <a:r>
              <a:rPr lang="en-CA" sz="2000" dirty="0" err="1"/>
              <a:t>sociales</a:t>
            </a:r>
            <a:br>
              <a:rPr lang="en-CA" sz="2000" dirty="0"/>
            </a:br>
            <a:r>
              <a:rPr lang="en-CA" sz="2000" dirty="0"/>
              <a:t>(race/</a:t>
            </a:r>
            <a:r>
              <a:rPr lang="en-CA" sz="2000" dirty="0" err="1"/>
              <a:t>ethnicité</a:t>
            </a:r>
            <a:r>
              <a:rPr lang="en-CA" sz="2000" dirty="0"/>
              <a:t>, </a:t>
            </a:r>
            <a:r>
              <a:rPr lang="en-CA" sz="2000" dirty="0" err="1"/>
              <a:t>identité</a:t>
            </a:r>
            <a:r>
              <a:rPr lang="en-CA" sz="2000" dirty="0"/>
              <a:t> </a:t>
            </a:r>
            <a:r>
              <a:rPr lang="en-CA" sz="2000" dirty="0" err="1"/>
              <a:t>autochtone</a:t>
            </a:r>
            <a:r>
              <a:rPr lang="en-CA" sz="2000" dirty="0"/>
              <a:t>, genre, </a:t>
            </a:r>
            <a:r>
              <a:rPr lang="en-CA" sz="2000" dirty="0" err="1"/>
              <a:t>classe</a:t>
            </a:r>
            <a:r>
              <a:rPr lang="en-CA" sz="2000" dirty="0"/>
              <a:t>, </a:t>
            </a:r>
            <a:r>
              <a:rPr lang="en-CA" sz="2000" dirty="0" err="1"/>
              <a:t>sexualité</a:t>
            </a:r>
            <a:r>
              <a:rPr lang="en-CA" sz="2000" dirty="0"/>
              <a:t>, </a:t>
            </a:r>
            <a:r>
              <a:rPr lang="en-CA" sz="2000" dirty="0" err="1"/>
              <a:t>geographie</a:t>
            </a:r>
            <a:r>
              <a:rPr lang="en-CA" sz="2000" dirty="0"/>
              <a:t>, </a:t>
            </a:r>
            <a:r>
              <a:rPr lang="en-CA" sz="2000" dirty="0" err="1"/>
              <a:t>âge</a:t>
            </a:r>
            <a:r>
              <a:rPr lang="en-CA" sz="2000" dirty="0"/>
              <a:t>, handicap/</a:t>
            </a:r>
            <a:r>
              <a:rPr lang="en-CA" sz="2000" dirty="0" err="1"/>
              <a:t>capacité</a:t>
            </a:r>
            <a:r>
              <a:rPr lang="en-CA" sz="2000" dirty="0"/>
              <a:t>, </a:t>
            </a:r>
            <a:r>
              <a:rPr lang="en-CA" sz="2000" dirty="0" err="1"/>
              <a:t>statut</a:t>
            </a:r>
            <a:r>
              <a:rPr lang="en-CA" sz="2000" dirty="0"/>
              <a:t> </a:t>
            </a:r>
            <a:r>
              <a:rPr lang="en-CA" sz="2000" dirty="0" err="1"/>
              <a:t>migratoire</a:t>
            </a:r>
            <a:r>
              <a:rPr lang="en-CA" sz="2000" dirty="0"/>
              <a:t>, religion). </a:t>
            </a:r>
            <a:r>
              <a:rPr lang="en-CA" sz="2000" dirty="0" err="1"/>
              <a:t>Ces</a:t>
            </a:r>
            <a:r>
              <a:rPr lang="en-CA" sz="2000" dirty="0"/>
              <a:t> </a:t>
            </a:r>
            <a:r>
              <a:rPr lang="en-CA" sz="2000" dirty="0" err="1"/>
              <a:t>intéractions</a:t>
            </a:r>
            <a:r>
              <a:rPr lang="en-CA" sz="2000" dirty="0"/>
              <a:t> se </a:t>
            </a:r>
            <a:r>
              <a:rPr lang="en-CA" sz="2000" dirty="0" err="1"/>
              <a:t>déroulent</a:t>
            </a:r>
            <a:r>
              <a:rPr lang="en-CA" sz="2000" dirty="0"/>
              <a:t> </a:t>
            </a:r>
            <a:r>
              <a:rPr lang="en-CA" sz="2000" dirty="0" err="1"/>
              <a:t>dans</a:t>
            </a:r>
            <a:r>
              <a:rPr lang="en-CA" sz="2000" dirty="0"/>
              <a:t> le context</a:t>
            </a:r>
            <a:r>
              <a:rPr lang="fr-CA" sz="2000" dirty="0"/>
              <a:t>e de structures et de systèmes de pouvoir (lois, politiques, gouvernements, autre unions politiques et économiques, institutions religieuses, média). Différentes formes de privilège et d’oppression interdépendants, influencés par le colonialisme, l’impérialisme, le racisme, l’homophobie, la </a:t>
            </a:r>
            <a:r>
              <a:rPr lang="fr-CA" sz="2000" dirty="0" err="1"/>
              <a:t>discrimation</a:t>
            </a:r>
            <a:r>
              <a:rPr lang="fr-CA" sz="2000" dirty="0"/>
              <a:t> physique et le </a:t>
            </a:r>
            <a:r>
              <a:rPr lang="fr-CA" sz="2000" dirty="0" err="1"/>
              <a:t>patriar</a:t>
            </a:r>
            <a:r>
              <a:rPr lang="en-CA" sz="2000" dirty="0"/>
              <a:t>cat.</a:t>
            </a:r>
          </a:p>
          <a:p>
            <a:pPr marL="0" indent="0">
              <a:buNone/>
            </a:pPr>
            <a:endParaRPr lang="en-CA" dirty="0"/>
          </a:p>
        </p:txBody>
      </p:sp>
      <p:sp>
        <p:nvSpPr>
          <p:cNvPr id="4" name="Date Placeholder 3"/>
          <p:cNvSpPr>
            <a:spLocks noGrp="1"/>
          </p:cNvSpPr>
          <p:nvPr>
            <p:ph type="dt" sz="half" idx="10"/>
          </p:nvPr>
        </p:nvSpPr>
        <p:spPr/>
        <p:txBody>
          <a:bodyPr/>
          <a:lstStyle/>
          <a:p>
            <a:pPr>
              <a:defRPr/>
            </a:pPr>
            <a:r>
              <a:rPr lang="en-US" dirty="0"/>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47</a:t>
            </a:fld>
            <a:endParaRPr lang="en-CA" dirty="0"/>
          </a:p>
        </p:txBody>
      </p:sp>
    </p:spTree>
    <p:extLst>
      <p:ext uri="{BB962C8B-B14F-4D97-AF65-F5344CB8AC3E}">
        <p14:creationId xmlns:p14="http://schemas.microsoft.com/office/powerpoint/2010/main" val="39835777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30/05/2017</a:t>
            </a:r>
            <a:endParaRPr lang="en-CA" dirty="0"/>
          </a:p>
        </p:txBody>
      </p:sp>
      <p:sp>
        <p:nvSpPr>
          <p:cNvPr id="3" name="Slide Number Placeholder 2"/>
          <p:cNvSpPr>
            <a:spLocks noGrp="1"/>
          </p:cNvSpPr>
          <p:nvPr>
            <p:ph type="sldNum" sz="quarter" idx="12"/>
          </p:nvPr>
        </p:nvSpPr>
        <p:spPr/>
        <p:txBody>
          <a:bodyPr/>
          <a:lstStyle/>
          <a:p>
            <a:pPr>
              <a:defRPr/>
            </a:pPr>
            <a:fld id="{F552D683-B2C5-440A-9EFC-54FDFD454A68}" type="slidenum">
              <a:rPr lang="en-CA" smtClean="0"/>
              <a:pPr>
                <a:defRPr/>
              </a:pPr>
              <a:t>48</a:t>
            </a:fld>
            <a:endParaRPr lang="en-CA" dirty="0"/>
          </a:p>
        </p:txBody>
      </p:sp>
      <p:pic>
        <p:nvPicPr>
          <p:cNvPr id="4" name="Picture 3"/>
          <p:cNvPicPr>
            <a:picLocks noChangeAspect="1"/>
          </p:cNvPicPr>
          <p:nvPr/>
        </p:nvPicPr>
        <p:blipFill>
          <a:blip r:embed="rId3"/>
          <a:stretch>
            <a:fillRect/>
          </a:stretch>
        </p:blipFill>
        <p:spPr>
          <a:xfrm>
            <a:off x="1570677" y="477926"/>
            <a:ext cx="6496399" cy="5874118"/>
          </a:xfrm>
          <a:prstGeom prst="rect">
            <a:avLst/>
          </a:prstGeom>
        </p:spPr>
      </p:pic>
      <p:sp>
        <p:nvSpPr>
          <p:cNvPr id="5" name="TextBox 4"/>
          <p:cNvSpPr txBox="1"/>
          <p:nvPr/>
        </p:nvSpPr>
        <p:spPr>
          <a:xfrm>
            <a:off x="2836550" y="6435745"/>
            <a:ext cx="4176464" cy="338554"/>
          </a:xfrm>
          <a:prstGeom prst="rect">
            <a:avLst/>
          </a:prstGeom>
          <a:noFill/>
        </p:spPr>
        <p:txBody>
          <a:bodyPr wrap="square" rtlCol="0">
            <a:spAutoFit/>
          </a:bodyPr>
          <a:lstStyle/>
          <a:p>
            <a:pPr algn="ctr"/>
            <a:r>
              <a:rPr lang="en-CA" sz="1600" dirty="0"/>
              <a:t>CRIAW, 2009, p. 5</a:t>
            </a:r>
          </a:p>
        </p:txBody>
      </p:sp>
    </p:spTree>
    <p:extLst>
      <p:ext uri="{BB962C8B-B14F-4D97-AF65-F5344CB8AC3E}">
        <p14:creationId xmlns:p14="http://schemas.microsoft.com/office/powerpoint/2010/main" val="536237535"/>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Angle </a:t>
            </a:r>
            <a:r>
              <a:rPr lang="en-CA" dirty="0" err="1"/>
              <a:t>intersectionnel</a:t>
            </a:r>
            <a:r>
              <a:rPr lang="en-CA" dirty="0"/>
              <a:t> </a:t>
            </a:r>
            <a:r>
              <a:rPr lang="en-CA" dirty="0" err="1"/>
              <a:t>requis</a:t>
            </a:r>
            <a:br>
              <a:rPr lang="en-CA" dirty="0"/>
            </a:br>
            <a:r>
              <a:rPr lang="en-CA" sz="2400" dirty="0"/>
              <a:t>(</a:t>
            </a:r>
            <a:r>
              <a:rPr lang="en-CA" sz="2400" dirty="0" err="1"/>
              <a:t>Olena</a:t>
            </a:r>
            <a:r>
              <a:rPr lang="en-CA" sz="2400" dirty="0"/>
              <a:t> </a:t>
            </a:r>
            <a:r>
              <a:rPr lang="en-CA" sz="2400" dirty="0" err="1"/>
              <a:t>Hankivsky</a:t>
            </a:r>
            <a:r>
              <a:rPr lang="en-CA" sz="2400" dirty="0"/>
              <a:t>, Intersectionality 101, 2014)</a:t>
            </a:r>
          </a:p>
        </p:txBody>
      </p:sp>
      <p:sp>
        <p:nvSpPr>
          <p:cNvPr id="3" name="Content Placeholder 2"/>
          <p:cNvSpPr>
            <a:spLocks noGrp="1"/>
          </p:cNvSpPr>
          <p:nvPr>
            <p:ph idx="1"/>
          </p:nvPr>
        </p:nvSpPr>
        <p:spPr>
          <a:xfrm>
            <a:off x="1171575" y="1844824"/>
            <a:ext cx="7772400" cy="4114800"/>
          </a:xfrm>
        </p:spPr>
        <p:txBody>
          <a:bodyPr/>
          <a:lstStyle/>
          <a:p>
            <a:r>
              <a:rPr lang="en-CA" sz="2000" dirty="0"/>
              <a:t>Nos vies </a:t>
            </a:r>
            <a:r>
              <a:rPr lang="en-CA" sz="2000" dirty="0" err="1"/>
              <a:t>sont</a:t>
            </a:r>
            <a:r>
              <a:rPr lang="en-CA" sz="2000" dirty="0"/>
              <a:t> </a:t>
            </a:r>
            <a:r>
              <a:rPr lang="en-CA" sz="2000" dirty="0" err="1"/>
              <a:t>multidimensionnelles</a:t>
            </a:r>
            <a:r>
              <a:rPr lang="en-CA" sz="2000" dirty="0"/>
              <a:t> et complexes. Nos </a:t>
            </a:r>
            <a:r>
              <a:rPr lang="en-CA" sz="2000" dirty="0" err="1"/>
              <a:t>réalités</a:t>
            </a:r>
            <a:r>
              <a:rPr lang="en-CA" sz="2000" dirty="0"/>
              <a:t> </a:t>
            </a:r>
            <a:r>
              <a:rPr lang="en-CA" sz="2000" dirty="0" err="1"/>
              <a:t>sont</a:t>
            </a:r>
            <a:r>
              <a:rPr lang="en-CA" sz="2000" dirty="0"/>
              <a:t> influences par </a:t>
            </a:r>
            <a:r>
              <a:rPr lang="en-CA" sz="2000" dirty="0" err="1"/>
              <a:t>différents</a:t>
            </a:r>
            <a:r>
              <a:rPr lang="en-CA" sz="2000" dirty="0"/>
              <a:t> </a:t>
            </a:r>
            <a:r>
              <a:rPr lang="en-CA" sz="2000" dirty="0" err="1"/>
              <a:t>facteurs</a:t>
            </a:r>
            <a:r>
              <a:rPr lang="en-CA" sz="2000" dirty="0"/>
              <a:t> </a:t>
            </a:r>
            <a:br>
              <a:rPr lang="en-CA" sz="2000" dirty="0"/>
            </a:br>
            <a:endParaRPr lang="en-CA" sz="2000" dirty="0"/>
          </a:p>
          <a:p>
            <a:r>
              <a:rPr lang="en-CA" sz="2000" dirty="0"/>
              <a:t>Les relations et </a:t>
            </a:r>
            <a:r>
              <a:rPr lang="en-CA" sz="2000" dirty="0" err="1"/>
              <a:t>dynamiques</a:t>
            </a:r>
            <a:r>
              <a:rPr lang="en-CA" sz="2000" dirty="0"/>
              <a:t> de </a:t>
            </a:r>
            <a:r>
              <a:rPr lang="en-CA" sz="2000" dirty="0" err="1"/>
              <a:t>pouvoir</a:t>
            </a:r>
            <a:r>
              <a:rPr lang="en-CA" sz="2000" dirty="0"/>
              <a:t> entre station </a:t>
            </a:r>
            <a:r>
              <a:rPr lang="en-CA" sz="2000" dirty="0" err="1"/>
              <a:t>sociale</a:t>
            </a:r>
            <a:r>
              <a:rPr lang="en-CA" sz="2000" dirty="0"/>
              <a:t> et </a:t>
            </a:r>
            <a:r>
              <a:rPr lang="en-CA" sz="2000" dirty="0" err="1"/>
              <a:t>processus</a:t>
            </a:r>
            <a:r>
              <a:rPr lang="en-CA" sz="2000" dirty="0"/>
              <a:t> (</a:t>
            </a:r>
            <a:r>
              <a:rPr lang="en-CA" sz="2000" dirty="0" err="1"/>
              <a:t>racisme</a:t>
            </a:r>
            <a:r>
              <a:rPr lang="en-CA" sz="2000" dirty="0"/>
              <a:t>, </a:t>
            </a:r>
            <a:r>
              <a:rPr lang="en-CA" sz="2000" dirty="0" err="1"/>
              <a:t>classisme</a:t>
            </a:r>
            <a:r>
              <a:rPr lang="en-CA" sz="2000" dirty="0"/>
              <a:t>, </a:t>
            </a:r>
            <a:r>
              <a:rPr lang="en-CA" sz="2000" dirty="0" err="1"/>
              <a:t>hétérosexisme</a:t>
            </a:r>
            <a:r>
              <a:rPr lang="en-CA" sz="2000" dirty="0"/>
              <a:t>, ageism, </a:t>
            </a:r>
            <a:r>
              <a:rPr lang="en-CA" sz="2000" dirty="0" err="1"/>
              <a:t>sexisme</a:t>
            </a:r>
            <a:r>
              <a:rPr lang="en-CA" sz="2000" dirty="0"/>
              <a:t>, discrimination par la </a:t>
            </a:r>
            <a:r>
              <a:rPr lang="en-CA" sz="2000" dirty="0" err="1"/>
              <a:t>capacité</a:t>
            </a:r>
            <a:r>
              <a:rPr lang="en-CA" sz="2000" dirty="0"/>
              <a:t>) </a:t>
            </a:r>
            <a:r>
              <a:rPr lang="en-CA" sz="2000" dirty="0" err="1"/>
              <a:t>sont</a:t>
            </a:r>
            <a:r>
              <a:rPr lang="en-CA" sz="2000" dirty="0"/>
              <a:t> </a:t>
            </a:r>
            <a:r>
              <a:rPr lang="en-CA" sz="2000" dirty="0" err="1"/>
              <a:t>inséparables</a:t>
            </a:r>
            <a:br>
              <a:rPr lang="en-CA" sz="2000" dirty="0"/>
            </a:br>
            <a:endParaRPr lang="en-CA" sz="2000" dirty="0"/>
          </a:p>
          <a:p>
            <a:r>
              <a:rPr lang="en-CA" sz="2000" dirty="0"/>
              <a:t>Il </a:t>
            </a:r>
            <a:r>
              <a:rPr lang="en-CA" sz="2000" dirty="0" err="1"/>
              <a:t>est</a:t>
            </a:r>
            <a:r>
              <a:rPr lang="en-CA" sz="2000" dirty="0"/>
              <a:t> possible </a:t>
            </a:r>
            <a:r>
              <a:rPr lang="en-CA" sz="2000" dirty="0" err="1"/>
              <a:t>d’éprouver</a:t>
            </a:r>
            <a:r>
              <a:rPr lang="en-CA" sz="2000" dirty="0"/>
              <a:t> privilege et oppression </a:t>
            </a:r>
            <a:r>
              <a:rPr lang="en-CA" sz="2000" dirty="0" err="1"/>
              <a:t>simultanément</a:t>
            </a:r>
            <a:r>
              <a:rPr lang="en-CA" sz="2000" dirty="0"/>
              <a:t>.</a:t>
            </a:r>
            <a:br>
              <a:rPr lang="en-CA" sz="2000" dirty="0"/>
            </a:br>
            <a:endParaRPr lang="en-CA" sz="2000" dirty="0"/>
          </a:p>
          <a:p>
            <a:r>
              <a:rPr lang="en-CA" sz="2000" dirty="0" err="1"/>
              <a:t>L’ntersectionalité</a:t>
            </a:r>
            <a:r>
              <a:rPr lang="en-CA" sz="2000" dirty="0"/>
              <a:t> </a:t>
            </a:r>
            <a:r>
              <a:rPr lang="en-CA" sz="2000" dirty="0" err="1"/>
              <a:t>est</a:t>
            </a:r>
            <a:r>
              <a:rPr lang="en-CA" sz="2000" dirty="0"/>
              <a:t> </a:t>
            </a:r>
            <a:r>
              <a:rPr lang="en-CA" sz="2000" dirty="0" err="1"/>
              <a:t>clairement</a:t>
            </a:r>
            <a:r>
              <a:rPr lang="en-CA" sz="2000" dirty="0"/>
              <a:t> </a:t>
            </a:r>
            <a:r>
              <a:rPr lang="en-CA" sz="2000" dirty="0" err="1"/>
              <a:t>orientée</a:t>
            </a:r>
            <a:r>
              <a:rPr lang="en-CA" sz="2000" dirty="0"/>
              <a:t> </a:t>
            </a:r>
            <a:r>
              <a:rPr lang="en-CA" sz="2000" dirty="0" err="1"/>
              <a:t>vers</a:t>
            </a:r>
            <a:r>
              <a:rPr lang="en-CA" sz="2000" dirty="0"/>
              <a:t> la transformation, la construction de coalitions </a:t>
            </a:r>
            <a:r>
              <a:rPr lang="en-CA" sz="2000" dirty="0" err="1"/>
              <a:t>parmi</a:t>
            </a:r>
            <a:r>
              <a:rPr lang="en-CA" sz="2000" dirty="0"/>
              <a:t> les </a:t>
            </a:r>
            <a:r>
              <a:rPr lang="en-CA" sz="2000" dirty="0" err="1"/>
              <a:t>différents</a:t>
            </a:r>
            <a:r>
              <a:rPr lang="en-CA" sz="2000" dirty="0"/>
              <a:t> groups pour </a:t>
            </a:r>
            <a:r>
              <a:rPr lang="en-CA" sz="2000" dirty="0" err="1"/>
              <a:t>atteindre</a:t>
            </a:r>
            <a:r>
              <a:rPr lang="en-CA" sz="2000" dirty="0"/>
              <a:t> la justice </a:t>
            </a:r>
            <a:r>
              <a:rPr lang="en-CA" sz="2000" dirty="0" err="1"/>
              <a:t>sociale</a:t>
            </a:r>
            <a:r>
              <a:rPr lang="en-CA" sz="2000" dirty="0"/>
              <a:t>.</a:t>
            </a:r>
          </a:p>
          <a:p>
            <a:endParaRPr lang="en-CA" dirty="0"/>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49</a:t>
            </a:fld>
            <a:endParaRPr lang="en-CA" dirty="0"/>
          </a:p>
        </p:txBody>
      </p:sp>
    </p:spTree>
    <p:extLst>
      <p:ext uri="{BB962C8B-B14F-4D97-AF65-F5344CB8AC3E}">
        <p14:creationId xmlns:p14="http://schemas.microsoft.com/office/powerpoint/2010/main" val="572254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Vos </a:t>
            </a:r>
            <a:r>
              <a:rPr lang="en-CA" dirty="0" err="1"/>
              <a:t>présentateurs</a:t>
            </a:r>
            <a:endParaRPr lang="en-CA" dirty="0"/>
          </a:p>
        </p:txBody>
      </p:sp>
      <p:sp>
        <p:nvSpPr>
          <p:cNvPr id="3" name="Content Placeholder 2"/>
          <p:cNvSpPr>
            <a:spLocks noGrp="1"/>
          </p:cNvSpPr>
          <p:nvPr>
            <p:ph idx="1"/>
          </p:nvPr>
        </p:nvSpPr>
        <p:spPr/>
        <p:txBody>
          <a:bodyPr/>
          <a:lstStyle/>
          <a:p>
            <a:r>
              <a:rPr lang="en-CA" dirty="0"/>
              <a:t>Jane Osborne</a:t>
            </a:r>
            <a:br>
              <a:rPr lang="en-CA" dirty="0"/>
            </a:br>
            <a:r>
              <a:rPr lang="en-CA" sz="1400" dirty="0">
                <a:hlinkClick r:id="rId2"/>
              </a:rPr>
              <a:t>jane_osborne@telus.net</a:t>
            </a:r>
            <a:endParaRPr lang="en-CA" sz="1400" dirty="0"/>
          </a:p>
          <a:p>
            <a:pPr marL="0" indent="0">
              <a:buNone/>
            </a:pPr>
            <a:br>
              <a:rPr lang="en-CA" sz="1400" dirty="0"/>
            </a:br>
            <a:r>
              <a:rPr lang="fr-FR" sz="1400" dirty="0"/>
              <a:t>Après une longue carrière dans la gestion de la technologie de l'information et le développement organisationnel (chez IBM, UBC, et à la mairie de Vancouver parmi d'autres), Jane a décidé d'explorer les joies du travail communautaire. Depuis 20 ans, Jane se concentre sur des initiatives locales et provinciales de justice sociale, à Vancouver Nord d'abord et plus récemment dans la région centre de l'île de Vancouver. Jane est actuellement mentor régional pour </a:t>
            </a:r>
            <a:r>
              <a:rPr lang="fr-FR" sz="1400" u="sng" dirty="0">
                <a:hlinkClick r:id="rId3"/>
              </a:rPr>
              <a:t>BC Association of </a:t>
            </a:r>
            <a:r>
              <a:rPr lang="fr-FR" sz="1400" u="sng" dirty="0" err="1">
                <a:hlinkClick r:id="rId3"/>
              </a:rPr>
              <a:t>Community</a:t>
            </a:r>
            <a:r>
              <a:rPr lang="fr-FR" sz="1400" u="sng" dirty="0">
                <a:hlinkClick r:id="rId3"/>
              </a:rPr>
              <a:t> </a:t>
            </a:r>
            <a:r>
              <a:rPr lang="fr-FR" sz="1400" u="sng" dirty="0" err="1">
                <a:hlinkClick r:id="rId3"/>
              </a:rPr>
              <a:t>Response</a:t>
            </a:r>
            <a:r>
              <a:rPr lang="fr-FR" sz="1400" u="sng" dirty="0">
                <a:hlinkClick r:id="rId3"/>
              </a:rPr>
              <a:t> Networks</a:t>
            </a:r>
            <a:r>
              <a:rPr lang="fr-FR" sz="1400" dirty="0"/>
              <a:t> sur l'île de Vancouver.</a:t>
            </a:r>
            <a:br>
              <a:rPr lang="fr-FR" sz="1400" dirty="0"/>
            </a:br>
            <a:br>
              <a:rPr lang="fr-FR" sz="1400" dirty="0"/>
            </a:br>
            <a:r>
              <a:rPr lang="fr-FR" sz="1400" dirty="0"/>
              <a:t>En mai 2016, Jane a reçu le prix </a:t>
            </a:r>
            <a:r>
              <a:rPr lang="fr-FR" sz="1400" i="1" dirty="0"/>
              <a:t>Elder Abuse - </a:t>
            </a:r>
            <a:r>
              <a:rPr lang="fr-FR" sz="1400" i="1" dirty="0" err="1"/>
              <a:t>Awareness</a:t>
            </a:r>
            <a:r>
              <a:rPr lang="fr-FR" sz="1400" i="1" dirty="0"/>
              <a:t> to Action</a:t>
            </a:r>
            <a:r>
              <a:rPr lang="fr-FR" sz="1400" dirty="0"/>
              <a:t> du centre de recherche en gérontologie de l'université Simon Fraser pour son travail de développement et de partenariat communautaire pour le changement social, l'amélioration des interventions coordonnées dans les cas de maltraitance et de négligence des ainés</a:t>
            </a:r>
            <a:br>
              <a:rPr lang="fr-FR" sz="1400" dirty="0"/>
            </a:br>
            <a:endParaRPr lang="en-CA" sz="1400" dirty="0"/>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5</a:t>
            </a:fld>
            <a:endParaRPr lang="en-C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3992" y="626822"/>
            <a:ext cx="1862808" cy="2002416"/>
          </a:xfrm>
          <a:prstGeom prst="rect">
            <a:avLst/>
          </a:prstGeom>
        </p:spPr>
      </p:pic>
    </p:spTree>
    <p:extLst>
      <p:ext uri="{BB962C8B-B14F-4D97-AF65-F5344CB8AC3E}">
        <p14:creationId xmlns:p14="http://schemas.microsoft.com/office/powerpoint/2010/main" val="15887665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Améliorations</a:t>
            </a:r>
            <a:r>
              <a:rPr lang="en-CA" dirty="0"/>
              <a:t> </a:t>
            </a:r>
            <a:r>
              <a:rPr lang="en-CA" dirty="0" err="1"/>
              <a:t>nécessaires</a:t>
            </a:r>
            <a:r>
              <a:rPr lang="en-CA" dirty="0"/>
              <a:t> pour le trousseau</a:t>
            </a:r>
          </a:p>
        </p:txBody>
      </p:sp>
      <p:sp>
        <p:nvSpPr>
          <p:cNvPr id="3" name="Content Placeholder 2"/>
          <p:cNvSpPr>
            <a:spLocks noGrp="1"/>
          </p:cNvSpPr>
          <p:nvPr>
            <p:ph idx="1"/>
          </p:nvPr>
        </p:nvSpPr>
        <p:spPr>
          <a:xfrm>
            <a:off x="1020778" y="1844824"/>
            <a:ext cx="7900367" cy="4479776"/>
          </a:xfrm>
        </p:spPr>
        <p:txBody>
          <a:bodyPr/>
          <a:lstStyle/>
          <a:p>
            <a:r>
              <a:rPr lang="en-CA" sz="2600" dirty="0" err="1"/>
              <a:t>Développer</a:t>
            </a:r>
            <a:r>
              <a:rPr lang="en-CA" sz="2600" dirty="0"/>
              <a:t> des </a:t>
            </a:r>
            <a:r>
              <a:rPr lang="en-CA" sz="2600" dirty="0" err="1"/>
              <a:t>modèles</a:t>
            </a:r>
            <a:r>
              <a:rPr lang="en-CA" sz="2600" dirty="0"/>
              <a:t> pour </a:t>
            </a:r>
            <a:r>
              <a:rPr lang="en-CA" sz="2600" dirty="0" err="1"/>
              <a:t>comprendre</a:t>
            </a:r>
            <a:r>
              <a:rPr lang="en-CA" sz="2600" dirty="0"/>
              <a:t> les experiences LGBTQ2+ sous </a:t>
            </a:r>
            <a:r>
              <a:rPr lang="en-CA" sz="2600" dirty="0" err="1"/>
              <a:t>l’angle</a:t>
            </a:r>
            <a:r>
              <a:rPr lang="en-CA" sz="2600" dirty="0"/>
              <a:t> </a:t>
            </a:r>
            <a:r>
              <a:rPr lang="en-CA" sz="2600" dirty="0" err="1"/>
              <a:t>intersectionnel</a:t>
            </a:r>
            <a:endParaRPr lang="en-CA" sz="2600" dirty="0"/>
          </a:p>
          <a:p>
            <a:r>
              <a:rPr lang="en-CA" sz="2600" dirty="0" err="1"/>
              <a:t>Développer</a:t>
            </a:r>
            <a:r>
              <a:rPr lang="en-CA" sz="2600" dirty="0"/>
              <a:t> des </a:t>
            </a:r>
            <a:r>
              <a:rPr lang="en-CA" sz="2600" dirty="0" err="1"/>
              <a:t>outils</a:t>
            </a:r>
            <a:r>
              <a:rPr lang="en-CA" sz="2600" dirty="0"/>
              <a:t> de </a:t>
            </a:r>
            <a:r>
              <a:rPr lang="en-CA" sz="2600" dirty="0" err="1"/>
              <a:t>guérison</a:t>
            </a:r>
            <a:r>
              <a:rPr lang="en-CA" sz="2600" dirty="0"/>
              <a:t> pour la </a:t>
            </a:r>
            <a:r>
              <a:rPr lang="en-CA" sz="2600" dirty="0" err="1"/>
              <a:t>communauté</a:t>
            </a:r>
            <a:r>
              <a:rPr lang="en-CA" sz="2600" dirty="0"/>
              <a:t> LGBTQ2+</a:t>
            </a:r>
          </a:p>
          <a:p>
            <a:pPr lvl="1"/>
            <a:r>
              <a:rPr lang="en-CA" sz="2200" dirty="0"/>
              <a:t>Formation </a:t>
            </a:r>
            <a:r>
              <a:rPr lang="en-CA" sz="2200" dirty="0" err="1"/>
              <a:t>sécurité</a:t>
            </a:r>
            <a:r>
              <a:rPr lang="en-CA" sz="2200" dirty="0"/>
              <a:t> </a:t>
            </a:r>
            <a:r>
              <a:rPr lang="en-CA" sz="2200" dirty="0" err="1"/>
              <a:t>culturelle</a:t>
            </a:r>
            <a:r>
              <a:rPr lang="en-CA" sz="2200" dirty="0"/>
              <a:t> </a:t>
            </a:r>
          </a:p>
          <a:p>
            <a:pPr lvl="2"/>
            <a:r>
              <a:rPr lang="en-CA" sz="1900" dirty="0" err="1"/>
              <a:t>Rajouter</a:t>
            </a:r>
            <a:r>
              <a:rPr lang="en-CA" sz="1900" dirty="0"/>
              <a:t> des </a:t>
            </a:r>
            <a:r>
              <a:rPr lang="en-CA" sz="1900" dirty="0" err="1"/>
              <a:t>exercices</a:t>
            </a:r>
            <a:r>
              <a:rPr lang="en-CA" sz="1900" dirty="0"/>
              <a:t> </a:t>
            </a:r>
            <a:r>
              <a:rPr lang="en-CA" sz="1900" dirty="0" err="1"/>
              <a:t>autour</a:t>
            </a:r>
            <a:r>
              <a:rPr lang="en-CA" sz="1900" dirty="0"/>
              <a:t> de la violence homophobe/</a:t>
            </a:r>
            <a:r>
              <a:rPr lang="en-CA" sz="1900" dirty="0" err="1"/>
              <a:t>basée</a:t>
            </a:r>
            <a:r>
              <a:rPr lang="en-CA" sz="1900" dirty="0"/>
              <a:t> sur le genre- pour </a:t>
            </a:r>
            <a:r>
              <a:rPr lang="en-CA" sz="1900" dirty="0" err="1"/>
              <a:t>vous</a:t>
            </a:r>
            <a:r>
              <a:rPr lang="en-CA" sz="1900" dirty="0"/>
              <a:t> </a:t>
            </a:r>
            <a:r>
              <a:rPr lang="en-CA" sz="1900" dirty="0" err="1"/>
              <a:t>situer</a:t>
            </a:r>
            <a:r>
              <a:rPr lang="en-CA" sz="1900" dirty="0"/>
              <a:t>, </a:t>
            </a:r>
            <a:r>
              <a:rPr lang="en-CA" sz="1900" dirty="0" err="1"/>
              <a:t>explorez</a:t>
            </a:r>
            <a:r>
              <a:rPr lang="en-CA" sz="1900" dirty="0"/>
              <a:t> le </a:t>
            </a:r>
            <a:r>
              <a:rPr lang="en-CA" sz="1900" dirty="0" err="1"/>
              <a:t>modèle</a:t>
            </a:r>
            <a:r>
              <a:rPr lang="en-CA" sz="1900" dirty="0"/>
              <a:t> ‘</a:t>
            </a:r>
            <a:r>
              <a:rPr lang="en-CA" sz="1900" dirty="0" err="1"/>
              <a:t>Genderbread</a:t>
            </a:r>
            <a:r>
              <a:rPr lang="en-CA" sz="1900" dirty="0"/>
              <a:t> Model’</a:t>
            </a:r>
          </a:p>
          <a:p>
            <a:pPr lvl="1"/>
            <a:r>
              <a:rPr lang="en-CA" sz="2200" dirty="0" err="1"/>
              <a:t>Approche</a:t>
            </a:r>
            <a:r>
              <a:rPr lang="en-CA" sz="2200" dirty="0"/>
              <a:t> </a:t>
            </a:r>
            <a:r>
              <a:rPr lang="en-CA" sz="2200" dirty="0" err="1"/>
              <a:t>intergénérationnelle</a:t>
            </a:r>
            <a:r>
              <a:rPr lang="en-CA" sz="2200" dirty="0"/>
              <a:t>  les </a:t>
            </a:r>
            <a:r>
              <a:rPr lang="en-CA" sz="2200" dirty="0" err="1"/>
              <a:t>jeunes</a:t>
            </a:r>
            <a:r>
              <a:rPr lang="en-CA" sz="2200" dirty="0"/>
              <a:t> </a:t>
            </a:r>
            <a:r>
              <a:rPr lang="en-CA" sz="2200" dirty="0" err="1"/>
              <a:t>apprennent</a:t>
            </a:r>
            <a:r>
              <a:rPr lang="en-CA" sz="2200" dirty="0"/>
              <a:t> des </a:t>
            </a:r>
            <a:r>
              <a:rPr lang="en-CA" sz="2200" dirty="0" err="1"/>
              <a:t>ainés</a:t>
            </a:r>
            <a:r>
              <a:rPr lang="en-CA" sz="2200" dirty="0"/>
              <a:t> et vice versa </a:t>
            </a:r>
          </a:p>
          <a:p>
            <a:r>
              <a:rPr lang="en-CA" sz="2600" dirty="0"/>
              <a:t>Addresser les differences entre Premières Nations de </a:t>
            </a:r>
            <a:r>
              <a:rPr lang="en-CA" sz="2600" dirty="0" err="1"/>
              <a:t>l’île</a:t>
            </a:r>
            <a:r>
              <a:rPr lang="en-CA" sz="2600" dirty="0"/>
              <a:t> et les </a:t>
            </a:r>
            <a:r>
              <a:rPr lang="en-CA" sz="2600" dirty="0" err="1"/>
              <a:t>groupes</a:t>
            </a:r>
            <a:r>
              <a:rPr lang="en-CA" sz="2600" dirty="0"/>
              <a:t> </a:t>
            </a:r>
            <a:r>
              <a:rPr lang="en-CA" sz="2600" dirty="0" err="1"/>
              <a:t>autochtones</a:t>
            </a:r>
            <a:r>
              <a:rPr lang="en-CA" sz="2600" dirty="0"/>
              <a:t> </a:t>
            </a:r>
            <a:r>
              <a:rPr lang="en-CA" sz="2600" dirty="0" err="1"/>
              <a:t>indigènes</a:t>
            </a:r>
            <a:endParaRPr lang="en-CA" sz="2400" dirty="0"/>
          </a:p>
          <a:p>
            <a:pPr marL="457200" lvl="1" indent="0">
              <a:buNone/>
            </a:pPr>
            <a:endParaRPr lang="en-CA" sz="2600" dirty="0"/>
          </a:p>
        </p:txBody>
      </p:sp>
      <p:sp>
        <p:nvSpPr>
          <p:cNvPr id="4" name="Date Placeholder 3"/>
          <p:cNvSpPr>
            <a:spLocks noGrp="1"/>
          </p:cNvSpPr>
          <p:nvPr>
            <p:ph type="dt" sz="half" idx="10"/>
          </p:nvPr>
        </p:nvSpPr>
        <p:spPr/>
        <p:txBody>
          <a:bodyPr/>
          <a:lstStyle/>
          <a:p>
            <a:pPr>
              <a:defRPr/>
            </a:pPr>
            <a:r>
              <a:rPr lang="en-US" dirty="0"/>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50</a:t>
            </a:fld>
            <a:endParaRPr lang="en-CA" dirty="0"/>
          </a:p>
        </p:txBody>
      </p:sp>
    </p:spTree>
    <p:extLst>
      <p:ext uri="{BB962C8B-B14F-4D97-AF65-F5344CB8AC3E}">
        <p14:creationId xmlns:p14="http://schemas.microsoft.com/office/powerpoint/2010/main" val="20946079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Où</a:t>
            </a:r>
            <a:r>
              <a:rPr lang="en-CA" dirty="0"/>
              <a:t> </a:t>
            </a:r>
            <a:r>
              <a:rPr lang="en-CA" dirty="0" err="1"/>
              <a:t>allons</a:t>
            </a:r>
            <a:r>
              <a:rPr lang="en-CA" dirty="0"/>
              <a:t> nous?</a:t>
            </a:r>
            <a:br>
              <a:rPr lang="en-CA" dirty="0"/>
            </a:br>
            <a:r>
              <a:rPr lang="en-CA" dirty="0" err="1"/>
              <a:t>Implémentation</a:t>
            </a:r>
            <a:r>
              <a:rPr lang="en-CA" dirty="0"/>
              <a:t> – 2017/18 </a:t>
            </a:r>
          </a:p>
        </p:txBody>
      </p:sp>
      <p:sp>
        <p:nvSpPr>
          <p:cNvPr id="3" name="Content Placeholder 2"/>
          <p:cNvSpPr>
            <a:spLocks noGrp="1"/>
          </p:cNvSpPr>
          <p:nvPr>
            <p:ph idx="1"/>
          </p:nvPr>
        </p:nvSpPr>
        <p:spPr>
          <a:xfrm>
            <a:off x="914400" y="2017713"/>
            <a:ext cx="8229600" cy="4114800"/>
          </a:xfrm>
        </p:spPr>
        <p:txBody>
          <a:bodyPr/>
          <a:lstStyle/>
          <a:p>
            <a:r>
              <a:rPr lang="en-CA" sz="2400" dirty="0"/>
              <a:t>Island Health – </a:t>
            </a:r>
            <a:r>
              <a:rPr lang="en-CA" sz="2400" dirty="0" err="1"/>
              <a:t>Geographie</a:t>
            </a:r>
            <a:r>
              <a:rPr lang="en-CA" sz="2400" dirty="0"/>
              <a:t> 2 &amp; 3 (Nanaimo/Cowichan) et </a:t>
            </a:r>
            <a:r>
              <a:rPr lang="en-CA" sz="2400" dirty="0" err="1"/>
              <a:t>Geographie</a:t>
            </a:r>
            <a:r>
              <a:rPr lang="en-CA" sz="2400" dirty="0"/>
              <a:t> 4 (Victoria)</a:t>
            </a:r>
          </a:p>
          <a:p>
            <a:pPr lvl="1"/>
            <a:r>
              <a:rPr lang="en-CA" sz="2400" dirty="0"/>
              <a:t>Expansion du programme sur </a:t>
            </a:r>
            <a:r>
              <a:rPr lang="en-CA" sz="2400" dirty="0" err="1"/>
              <a:t>l’île</a:t>
            </a:r>
            <a:r>
              <a:rPr lang="en-CA" sz="2400" dirty="0"/>
              <a:t> à </a:t>
            </a:r>
            <a:r>
              <a:rPr lang="en-CA" sz="2400" dirty="0" err="1"/>
              <a:t>tous</a:t>
            </a:r>
            <a:r>
              <a:rPr lang="en-CA" sz="2400" dirty="0"/>
              <a:t> les </a:t>
            </a:r>
            <a:r>
              <a:rPr lang="en-CA" sz="2400" dirty="0" err="1"/>
              <a:t>secteurs</a:t>
            </a:r>
            <a:r>
              <a:rPr lang="en-CA" sz="2400" dirty="0"/>
              <a:t> de </a:t>
            </a:r>
            <a:r>
              <a:rPr lang="en-CA" sz="2400" dirty="0" err="1"/>
              <a:t>nos</a:t>
            </a:r>
            <a:r>
              <a:rPr lang="en-CA" sz="2400" dirty="0"/>
              <a:t> </a:t>
            </a:r>
            <a:r>
              <a:rPr lang="en-CA" sz="2400" dirty="0" err="1"/>
              <a:t>communautés</a:t>
            </a:r>
            <a:r>
              <a:rPr lang="en-CA" sz="2400" dirty="0"/>
              <a:t> – public et </a:t>
            </a:r>
            <a:r>
              <a:rPr lang="en-CA" sz="2400" dirty="0" err="1"/>
              <a:t>privé</a:t>
            </a:r>
            <a:r>
              <a:rPr lang="en-CA" sz="2400" dirty="0"/>
              <a:t> </a:t>
            </a:r>
          </a:p>
          <a:p>
            <a:r>
              <a:rPr lang="en-CA" sz="2400" dirty="0" err="1"/>
              <a:t>Colombie</a:t>
            </a:r>
            <a:r>
              <a:rPr lang="en-CA" sz="2400" dirty="0"/>
              <a:t> </a:t>
            </a:r>
            <a:r>
              <a:rPr lang="en-CA" sz="2400" dirty="0" err="1"/>
              <a:t>Britannique</a:t>
            </a:r>
            <a:endParaRPr lang="en-CA" sz="2400" dirty="0"/>
          </a:p>
          <a:p>
            <a:pPr lvl="1"/>
            <a:r>
              <a:rPr lang="en-CA" sz="2400" dirty="0" err="1"/>
              <a:t>Lancement</a:t>
            </a:r>
            <a:r>
              <a:rPr lang="en-CA" sz="2400" dirty="0"/>
              <a:t> des </a:t>
            </a:r>
            <a:r>
              <a:rPr lang="en-CA" sz="2400" dirty="0" err="1"/>
              <a:t>matériels</a:t>
            </a:r>
            <a:r>
              <a:rPr lang="en-CA" sz="2400" dirty="0"/>
              <a:t> et programmes par les </a:t>
            </a:r>
            <a:r>
              <a:rPr lang="en-CA" sz="2400" dirty="0" err="1"/>
              <a:t>réseaux</a:t>
            </a:r>
            <a:r>
              <a:rPr lang="en-CA" sz="2400" dirty="0"/>
              <a:t> </a:t>
            </a:r>
            <a:r>
              <a:rPr lang="en-CA" sz="2400" dirty="0" err="1"/>
              <a:t>d’intervention</a:t>
            </a:r>
            <a:r>
              <a:rPr lang="en-CA" sz="2400" dirty="0"/>
              <a:t> </a:t>
            </a:r>
            <a:r>
              <a:rPr lang="en-CA" sz="2400" dirty="0" err="1"/>
              <a:t>communautaires</a:t>
            </a:r>
            <a:r>
              <a:rPr lang="en-CA" sz="2400" dirty="0"/>
              <a:t> à travers la province </a:t>
            </a:r>
          </a:p>
          <a:p>
            <a:pPr lvl="1"/>
            <a:r>
              <a:rPr lang="en-CA" sz="2400" dirty="0"/>
              <a:t>Encourager les </a:t>
            </a:r>
            <a:r>
              <a:rPr lang="en-CA" sz="2400" dirty="0" err="1"/>
              <a:t>communautés</a:t>
            </a:r>
            <a:r>
              <a:rPr lang="en-CA" sz="2400" dirty="0"/>
              <a:t> qui </a:t>
            </a:r>
            <a:r>
              <a:rPr lang="en-CA" sz="2400" dirty="0" err="1"/>
              <a:t>souhaitent</a:t>
            </a:r>
            <a:r>
              <a:rPr lang="en-CA" sz="2400" dirty="0"/>
              <a:t> </a:t>
            </a:r>
            <a:r>
              <a:rPr lang="en-CA" sz="2400" dirty="0" err="1"/>
              <a:t>créer</a:t>
            </a:r>
            <a:r>
              <a:rPr lang="en-CA" sz="2400" dirty="0"/>
              <a:t> des services “queer-friendly”</a:t>
            </a:r>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51</a:t>
            </a:fld>
            <a:endParaRPr lang="en-CA" dirty="0"/>
          </a:p>
        </p:txBody>
      </p:sp>
    </p:spTree>
    <p:extLst>
      <p:ext uri="{BB962C8B-B14F-4D97-AF65-F5344CB8AC3E}">
        <p14:creationId xmlns:p14="http://schemas.microsoft.com/office/powerpoint/2010/main" val="9886877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Contenu</a:t>
            </a:r>
            <a:r>
              <a:rPr lang="en-CA" dirty="0"/>
              <a:t> du trousseau de base</a:t>
            </a:r>
          </a:p>
        </p:txBody>
      </p:sp>
      <p:sp>
        <p:nvSpPr>
          <p:cNvPr id="3" name="Content Placeholder 2"/>
          <p:cNvSpPr>
            <a:spLocks noGrp="1"/>
          </p:cNvSpPr>
          <p:nvPr>
            <p:ph idx="1"/>
          </p:nvPr>
        </p:nvSpPr>
        <p:spPr/>
        <p:txBody>
          <a:bodyPr/>
          <a:lstStyle/>
          <a:p>
            <a:r>
              <a:rPr lang="en-CA" sz="2800" dirty="0"/>
              <a:t>Adaptable et </a:t>
            </a:r>
            <a:r>
              <a:rPr lang="en-CA" sz="2800" dirty="0" err="1"/>
              <a:t>en</a:t>
            </a:r>
            <a:r>
              <a:rPr lang="en-CA" sz="2800" dirty="0"/>
              <a:t> place (</a:t>
            </a:r>
            <a:r>
              <a:rPr lang="en-CA" sz="2800" dirty="0" err="1"/>
              <a:t>voir</a:t>
            </a:r>
            <a:r>
              <a:rPr lang="en-CA" sz="2800" dirty="0"/>
              <a:t> </a:t>
            </a:r>
            <a:r>
              <a:rPr lang="en-CA" sz="2800" dirty="0" err="1"/>
              <a:t>modèles</a:t>
            </a:r>
            <a:r>
              <a:rPr lang="en-CA" sz="2800" dirty="0"/>
              <a:t>)</a:t>
            </a:r>
          </a:p>
          <a:p>
            <a:pPr lvl="1"/>
            <a:r>
              <a:rPr lang="en-CA" sz="2400" dirty="0"/>
              <a:t>Brochures Seniors Aging OUT &amp; IH LGBTQ2s </a:t>
            </a:r>
          </a:p>
          <a:p>
            <a:pPr lvl="1"/>
            <a:r>
              <a:rPr lang="en-CA" sz="2400" dirty="0" err="1"/>
              <a:t>Affiches</a:t>
            </a:r>
            <a:r>
              <a:rPr lang="en-CA" sz="2400" dirty="0"/>
              <a:t> </a:t>
            </a:r>
            <a:r>
              <a:rPr lang="en-CA" sz="2400" dirty="0" err="1"/>
              <a:t>Ainés</a:t>
            </a:r>
            <a:r>
              <a:rPr lang="en-CA" sz="2400" dirty="0"/>
              <a:t> </a:t>
            </a:r>
            <a:r>
              <a:rPr lang="en-CA" sz="2400" dirty="0" err="1"/>
              <a:t>Gais</a:t>
            </a:r>
            <a:r>
              <a:rPr lang="en-CA" sz="2400" dirty="0"/>
              <a:t> et </a:t>
            </a:r>
            <a:r>
              <a:rPr lang="en-CA" sz="2400" dirty="0" err="1"/>
              <a:t>Ainées</a:t>
            </a:r>
            <a:r>
              <a:rPr lang="en-CA" sz="2400" dirty="0"/>
              <a:t> </a:t>
            </a:r>
            <a:r>
              <a:rPr lang="en-CA" sz="2400" dirty="0" err="1"/>
              <a:t>Lesbiennes</a:t>
            </a:r>
            <a:r>
              <a:rPr lang="en-CA" sz="2400" dirty="0"/>
              <a:t> </a:t>
            </a:r>
          </a:p>
          <a:p>
            <a:pPr lvl="1"/>
            <a:r>
              <a:rPr lang="en-CA" sz="2400" dirty="0" err="1"/>
              <a:t>Ajout</a:t>
            </a:r>
            <a:r>
              <a:rPr lang="en-CA" sz="2400" dirty="0"/>
              <a:t> </a:t>
            </a:r>
            <a:r>
              <a:rPr lang="en-CA" sz="2400" dirty="0" err="1"/>
              <a:t>d’autres</a:t>
            </a:r>
            <a:r>
              <a:rPr lang="en-CA" sz="2400" dirty="0"/>
              <a:t> </a:t>
            </a:r>
            <a:r>
              <a:rPr lang="en-CA" sz="2400" dirty="0" err="1"/>
              <a:t>affiches</a:t>
            </a:r>
            <a:r>
              <a:rPr lang="en-CA" sz="2400" dirty="0"/>
              <a:t> </a:t>
            </a:r>
          </a:p>
          <a:p>
            <a:r>
              <a:rPr lang="en-CA" sz="2800" dirty="0"/>
              <a:t>Projections Gen Silent </a:t>
            </a:r>
          </a:p>
          <a:p>
            <a:pPr lvl="1"/>
            <a:r>
              <a:rPr lang="en-CA" sz="2400" dirty="0"/>
              <a:t>Film </a:t>
            </a:r>
            <a:r>
              <a:rPr lang="en-CA" sz="2400" dirty="0" err="1"/>
              <a:t>disponible</a:t>
            </a:r>
            <a:r>
              <a:rPr lang="en-CA" sz="2400" dirty="0"/>
              <a:t>, aides à la discussion à </a:t>
            </a:r>
            <a:r>
              <a:rPr lang="en-CA" sz="2400" dirty="0" err="1"/>
              <a:t>venir</a:t>
            </a:r>
            <a:endParaRPr lang="en-CA" sz="2400" dirty="0"/>
          </a:p>
          <a:p>
            <a:r>
              <a:rPr lang="en-CA" sz="2800" dirty="0" err="1"/>
              <a:t>Présentation</a:t>
            </a:r>
            <a:r>
              <a:rPr lang="en-CA" sz="2800" dirty="0"/>
              <a:t> PowerPoint &amp; Aide à la Discussion (</a:t>
            </a:r>
            <a:r>
              <a:rPr lang="en-CA" sz="2800" dirty="0" err="1"/>
              <a:t>en</a:t>
            </a:r>
            <a:r>
              <a:rPr lang="en-CA" sz="2800" dirty="0"/>
              <a:t> </a:t>
            </a:r>
            <a:r>
              <a:rPr lang="en-CA" sz="2800" dirty="0" err="1"/>
              <a:t>développement</a:t>
            </a:r>
            <a:r>
              <a:rPr lang="en-CA" sz="2800" dirty="0"/>
              <a:t>)</a:t>
            </a:r>
            <a:endParaRPr lang="en-CA" sz="2400" dirty="0"/>
          </a:p>
          <a:p>
            <a:r>
              <a:rPr lang="en-CA" sz="2800" dirty="0" err="1"/>
              <a:t>Présentation</a:t>
            </a:r>
            <a:r>
              <a:rPr lang="en-CA" sz="2800" dirty="0"/>
              <a:t> de la formation INR (</a:t>
            </a:r>
            <a:r>
              <a:rPr lang="en-CA" sz="2800" dirty="0" err="1"/>
              <a:t>en</a:t>
            </a:r>
            <a:r>
              <a:rPr lang="en-CA" sz="2800" dirty="0"/>
              <a:t> discussion)</a:t>
            </a:r>
            <a:endParaRPr lang="en-CA" sz="2400" dirty="0"/>
          </a:p>
          <a:p>
            <a:pPr lvl="1"/>
            <a:endParaRPr lang="en-CA" sz="2400" dirty="0"/>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52</a:t>
            </a:fld>
            <a:endParaRPr lang="en-CA" dirty="0"/>
          </a:p>
        </p:txBody>
      </p:sp>
    </p:spTree>
    <p:extLst>
      <p:ext uri="{BB962C8B-B14F-4D97-AF65-F5344CB8AC3E}">
        <p14:creationId xmlns:p14="http://schemas.microsoft.com/office/powerpoint/2010/main" val="2789118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Contenu</a:t>
            </a:r>
            <a:r>
              <a:rPr lang="en-CA" dirty="0"/>
              <a:t> du trousseau </a:t>
            </a:r>
            <a:r>
              <a:rPr lang="en-CA" dirty="0" err="1"/>
              <a:t>amélioré</a:t>
            </a:r>
            <a:endParaRPr lang="en-CA" dirty="0"/>
          </a:p>
        </p:txBody>
      </p:sp>
      <p:sp>
        <p:nvSpPr>
          <p:cNvPr id="3" name="Content Placeholder 2"/>
          <p:cNvSpPr>
            <a:spLocks noGrp="1"/>
          </p:cNvSpPr>
          <p:nvPr>
            <p:ph idx="1"/>
          </p:nvPr>
        </p:nvSpPr>
        <p:spPr/>
        <p:txBody>
          <a:bodyPr/>
          <a:lstStyle/>
          <a:p>
            <a:r>
              <a:rPr lang="en-CA" sz="2200" dirty="0"/>
              <a:t>Conclusions de Recherche (</a:t>
            </a:r>
            <a:r>
              <a:rPr lang="en-CA" sz="2200" dirty="0" err="1"/>
              <a:t>sondage</a:t>
            </a:r>
            <a:r>
              <a:rPr lang="en-CA" sz="2200" dirty="0"/>
              <a:t>/</a:t>
            </a:r>
            <a:r>
              <a:rPr lang="en-CA" sz="2200" dirty="0" err="1"/>
              <a:t>entrevues</a:t>
            </a:r>
            <a:r>
              <a:rPr lang="en-CA" sz="2200" dirty="0"/>
              <a:t>) </a:t>
            </a:r>
          </a:p>
          <a:p>
            <a:pPr lvl="1"/>
            <a:r>
              <a:rPr lang="en-CA" sz="2200" dirty="0"/>
              <a:t>Seniors Aging OUT &amp; </a:t>
            </a:r>
            <a:r>
              <a:rPr lang="en-CA" sz="2200" dirty="0" err="1"/>
              <a:t>recherche</a:t>
            </a:r>
            <a:r>
              <a:rPr lang="en-CA" sz="2200" dirty="0"/>
              <a:t> de Robert </a:t>
            </a:r>
            <a:r>
              <a:rPr lang="en-CA" sz="2200" dirty="0" err="1"/>
              <a:t>Beringer</a:t>
            </a:r>
            <a:r>
              <a:rPr lang="en-CA" sz="2200" dirty="0"/>
              <a:t> </a:t>
            </a:r>
          </a:p>
          <a:p>
            <a:r>
              <a:rPr lang="en-CA" sz="2200" dirty="0"/>
              <a:t>Grandes </a:t>
            </a:r>
            <a:r>
              <a:rPr lang="en-CA" sz="2200" dirty="0" err="1"/>
              <a:t>lignes</a:t>
            </a:r>
            <a:r>
              <a:rPr lang="en-CA" sz="2200" dirty="0"/>
              <a:t> de formation LGBTQ2+ (</a:t>
            </a:r>
            <a:r>
              <a:rPr lang="en-CA" sz="2200" dirty="0" err="1"/>
              <a:t>en</a:t>
            </a:r>
            <a:r>
              <a:rPr lang="en-CA" sz="2200" dirty="0"/>
              <a:t> </a:t>
            </a:r>
            <a:r>
              <a:rPr lang="en-CA" sz="2200" dirty="0" err="1"/>
              <a:t>cours</a:t>
            </a:r>
            <a:r>
              <a:rPr lang="en-CA" sz="2200" dirty="0"/>
              <a:t>):</a:t>
            </a:r>
          </a:p>
          <a:p>
            <a:pPr lvl="1"/>
            <a:r>
              <a:rPr lang="en-CA" sz="2200" dirty="0"/>
              <a:t>Island Health: Formation LGBTQ2s </a:t>
            </a:r>
          </a:p>
          <a:p>
            <a:pPr lvl="1"/>
            <a:r>
              <a:rPr lang="en-CA" sz="2200" dirty="0"/>
              <a:t>Seniors Aging OUT: Formation pour </a:t>
            </a:r>
            <a:r>
              <a:rPr lang="en-CA" sz="2200" dirty="0" err="1"/>
              <a:t>employés</a:t>
            </a:r>
            <a:r>
              <a:rPr lang="en-CA" sz="2200" dirty="0"/>
              <a:t> et </a:t>
            </a:r>
            <a:r>
              <a:rPr lang="en-CA" sz="2200" dirty="0" err="1"/>
              <a:t>bénévoles</a:t>
            </a:r>
            <a:r>
              <a:rPr lang="en-CA" sz="2200" dirty="0"/>
              <a:t> des </a:t>
            </a:r>
            <a:r>
              <a:rPr lang="en-CA" sz="2200" dirty="0" err="1"/>
              <a:t>agences</a:t>
            </a:r>
            <a:r>
              <a:rPr lang="en-CA" sz="2200" dirty="0"/>
              <a:t> </a:t>
            </a:r>
          </a:p>
          <a:p>
            <a:r>
              <a:rPr lang="en-CA" sz="2200" dirty="0"/>
              <a:t>Grandes </a:t>
            </a:r>
            <a:r>
              <a:rPr lang="en-CA" sz="2200" dirty="0" err="1"/>
              <a:t>lignes</a:t>
            </a:r>
            <a:r>
              <a:rPr lang="en-CA" sz="2200" dirty="0"/>
              <a:t> de formation à la </a:t>
            </a:r>
            <a:r>
              <a:rPr lang="en-CA" sz="2200" dirty="0" err="1"/>
              <a:t>sécurité</a:t>
            </a:r>
            <a:r>
              <a:rPr lang="en-CA" sz="2200" dirty="0"/>
              <a:t> </a:t>
            </a:r>
            <a:r>
              <a:rPr lang="en-CA" sz="2200" dirty="0" err="1"/>
              <a:t>culturelle</a:t>
            </a:r>
            <a:r>
              <a:rPr lang="en-CA" sz="2200" dirty="0"/>
              <a:t> (début 2018)</a:t>
            </a:r>
          </a:p>
          <a:p>
            <a:pPr lvl="1"/>
            <a:r>
              <a:rPr lang="en-CA" sz="2200" dirty="0" err="1"/>
              <a:t>Partnerariat</a:t>
            </a:r>
            <a:r>
              <a:rPr lang="en-CA" sz="2200" dirty="0"/>
              <a:t> entre IH, </a:t>
            </a:r>
            <a:r>
              <a:rPr lang="en-CA" sz="2200" dirty="0" err="1"/>
              <a:t>formateurs</a:t>
            </a:r>
            <a:r>
              <a:rPr lang="en-CA" sz="2200" dirty="0"/>
              <a:t> à la </a:t>
            </a:r>
            <a:r>
              <a:rPr lang="en-CA" sz="2200" dirty="0" err="1"/>
              <a:t>sécurité</a:t>
            </a:r>
            <a:r>
              <a:rPr lang="en-CA" sz="2200" dirty="0"/>
              <a:t> </a:t>
            </a:r>
            <a:r>
              <a:rPr lang="en-CA" sz="2200" dirty="0" err="1"/>
              <a:t>culturelle</a:t>
            </a:r>
            <a:r>
              <a:rPr lang="en-CA" sz="2200" dirty="0"/>
              <a:t> (IH &amp; MCFD) et le </a:t>
            </a:r>
            <a:r>
              <a:rPr lang="en-CA" sz="2200" dirty="0" err="1"/>
              <a:t>projet</a:t>
            </a:r>
            <a:r>
              <a:rPr lang="en-CA" sz="2200" dirty="0"/>
              <a:t> Seniors Aging OUT</a:t>
            </a:r>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53</a:t>
            </a:fld>
            <a:endParaRPr lang="en-CA" dirty="0"/>
          </a:p>
        </p:txBody>
      </p:sp>
    </p:spTree>
    <p:extLst>
      <p:ext uri="{BB962C8B-B14F-4D97-AF65-F5344CB8AC3E}">
        <p14:creationId xmlns:p14="http://schemas.microsoft.com/office/powerpoint/2010/main" val="15028793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54</a:t>
            </a:fld>
            <a:endParaRPr lang="en-CA"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4000" y="620688"/>
            <a:ext cx="7232770" cy="5509172"/>
          </a:xfrm>
          <a:prstGeom prst="rect">
            <a:avLst/>
          </a:prstGeom>
        </p:spPr>
      </p:pic>
    </p:spTree>
    <p:extLst>
      <p:ext uri="{BB962C8B-B14F-4D97-AF65-F5344CB8AC3E}">
        <p14:creationId xmlns:p14="http://schemas.microsoft.com/office/powerpoint/2010/main" val="14447783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400"/>
              <a:t>30/05/2017</a:t>
            </a:r>
            <a:endParaRPr lang="en-CA" sz="1400" dirty="0"/>
          </a:p>
        </p:txBody>
      </p:sp>
      <p:sp>
        <p:nvSpPr>
          <p:cNvPr id="378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26E18473-9726-47DB-9925-263FDEA944BF}" type="slidenum">
              <a:rPr lang="en-CA" sz="1400" smtClean="0"/>
              <a:pPr eaLnBrk="1" hangingPunct="1"/>
              <a:t>55</a:t>
            </a:fld>
            <a:endParaRPr lang="en-CA" sz="1400" dirty="0"/>
          </a:p>
        </p:txBody>
      </p:sp>
      <p:sp>
        <p:nvSpPr>
          <p:cNvPr id="37892" name="Rectangle 2"/>
          <p:cNvSpPr>
            <a:spLocks noGrp="1" noChangeArrowheads="1"/>
          </p:cNvSpPr>
          <p:nvPr>
            <p:ph type="title"/>
          </p:nvPr>
        </p:nvSpPr>
        <p:spPr/>
        <p:txBody>
          <a:bodyPr/>
          <a:lstStyle/>
          <a:p>
            <a:pPr eaLnBrk="1" hangingPunct="1"/>
            <a:r>
              <a:rPr lang="en-US" dirty="0"/>
              <a:t>Questions / Discussion</a:t>
            </a:r>
            <a:endParaRPr lang="en-CA" dirty="0"/>
          </a:p>
        </p:txBody>
      </p:sp>
      <p:sp>
        <p:nvSpPr>
          <p:cNvPr id="37893" name="Rectangle 3"/>
          <p:cNvSpPr>
            <a:spLocks noGrp="1" noChangeArrowheads="1"/>
          </p:cNvSpPr>
          <p:nvPr>
            <p:ph type="body" idx="1"/>
          </p:nvPr>
        </p:nvSpPr>
        <p:spPr>
          <a:xfrm>
            <a:off x="1331640" y="2017713"/>
            <a:ext cx="7272808" cy="4114800"/>
          </a:xfrm>
        </p:spPr>
        <p:txBody>
          <a:bodyPr/>
          <a:lstStyle/>
          <a:p>
            <a:pPr algn="ctr" eaLnBrk="1" hangingPunct="1">
              <a:buNone/>
            </a:pPr>
            <a:r>
              <a:rPr lang="en-US" sz="3600" dirty="0"/>
              <a:t>?</a:t>
            </a:r>
          </a:p>
          <a:p>
            <a:pPr algn="ctr" eaLnBrk="1" hangingPunct="1">
              <a:buFont typeface="Wingdings" pitchFamily="2" charset="2"/>
              <a:buNone/>
            </a:pPr>
            <a:r>
              <a:rPr lang="en-US" sz="2800" dirty="0"/>
              <a:t>O</a:t>
            </a:r>
            <a:r>
              <a:rPr lang="en-CA" sz="2800" dirty="0"/>
              <a:t>ù </a:t>
            </a:r>
            <a:r>
              <a:rPr lang="en-CA" sz="2800" dirty="0" err="1"/>
              <a:t>en</a:t>
            </a:r>
            <a:r>
              <a:rPr lang="en-CA" sz="2800" dirty="0"/>
              <a:t> </a:t>
            </a:r>
            <a:r>
              <a:rPr lang="en-CA" sz="2800" dirty="0" err="1"/>
              <a:t>est</a:t>
            </a:r>
            <a:r>
              <a:rPr lang="en-CA" sz="2800" dirty="0"/>
              <a:t> </a:t>
            </a:r>
            <a:r>
              <a:rPr lang="en-CA" sz="2800" dirty="0" err="1"/>
              <a:t>votre</a:t>
            </a:r>
            <a:r>
              <a:rPr lang="en-CA" sz="2800" dirty="0"/>
              <a:t> </a:t>
            </a:r>
            <a:r>
              <a:rPr lang="en-CA" sz="2800" dirty="0" err="1"/>
              <a:t>région</a:t>
            </a:r>
            <a:r>
              <a:rPr lang="en-CA" sz="2800" dirty="0"/>
              <a:t> </a:t>
            </a:r>
            <a:r>
              <a:rPr lang="en-CA" sz="2800" dirty="0" err="1"/>
              <a:t>ou</a:t>
            </a:r>
            <a:r>
              <a:rPr lang="en-CA" sz="2800" dirty="0"/>
              <a:t> </a:t>
            </a:r>
            <a:r>
              <a:rPr lang="en-CA" sz="2800" dirty="0" err="1"/>
              <a:t>votre</a:t>
            </a:r>
            <a:r>
              <a:rPr lang="en-CA" sz="2800" dirty="0"/>
              <a:t> </a:t>
            </a:r>
            <a:r>
              <a:rPr lang="en-CA" sz="2800" dirty="0" err="1"/>
              <a:t>communauté</a:t>
            </a:r>
            <a:r>
              <a:rPr lang="en-US" sz="2800" dirty="0"/>
              <a:t>? </a:t>
            </a:r>
          </a:p>
          <a:p>
            <a:pPr algn="ctr" eaLnBrk="1" hangingPunct="1">
              <a:buFont typeface="Wingdings" pitchFamily="2" charset="2"/>
              <a:buNone/>
            </a:pPr>
            <a:r>
              <a:rPr lang="en-US" sz="2800" dirty="0" err="1"/>
              <a:t>Quelles</a:t>
            </a:r>
            <a:r>
              <a:rPr lang="en-US" sz="2800" dirty="0"/>
              <a:t> </a:t>
            </a:r>
            <a:r>
              <a:rPr lang="en-US" sz="2800" dirty="0" err="1"/>
              <a:t>sont</a:t>
            </a:r>
            <a:r>
              <a:rPr lang="en-US" sz="2800" dirty="0"/>
              <a:t> </a:t>
            </a:r>
            <a:r>
              <a:rPr lang="en-US" sz="2800" dirty="0" err="1"/>
              <a:t>ses</a:t>
            </a:r>
            <a:r>
              <a:rPr lang="en-US" sz="2800" dirty="0"/>
              <a:t> </a:t>
            </a:r>
            <a:r>
              <a:rPr lang="en-US" sz="2800" dirty="0" err="1"/>
              <a:t>lacunes</a:t>
            </a:r>
            <a:r>
              <a:rPr lang="en-US" sz="2800" dirty="0"/>
              <a:t>? Les </a:t>
            </a:r>
            <a:r>
              <a:rPr lang="en-US" sz="2800" dirty="0" err="1"/>
              <a:t>défis</a:t>
            </a:r>
            <a:r>
              <a:rPr lang="en-US" sz="2800" dirty="0"/>
              <a:t>?</a:t>
            </a:r>
          </a:p>
          <a:p>
            <a:pPr algn="ctr" eaLnBrk="1" hangingPunct="1">
              <a:buFont typeface="Wingdings" pitchFamily="2" charset="2"/>
              <a:buNone/>
            </a:pPr>
            <a:r>
              <a:rPr lang="en-US" sz="2800" dirty="0"/>
              <a:t>Comment </a:t>
            </a:r>
            <a:r>
              <a:rPr lang="en-US" sz="2800" dirty="0" err="1"/>
              <a:t>pouvons</a:t>
            </a:r>
            <a:r>
              <a:rPr lang="en-US" sz="2800" dirty="0"/>
              <a:t>-nous </a:t>
            </a:r>
            <a:r>
              <a:rPr lang="en-US" sz="2800" dirty="0" err="1"/>
              <a:t>travailler</a:t>
            </a:r>
            <a:r>
              <a:rPr lang="en-US" sz="2800" dirty="0"/>
              <a:t> ensemble par le </a:t>
            </a:r>
            <a:r>
              <a:rPr lang="en-US" sz="2800" dirty="0" err="1"/>
              <a:t>biais</a:t>
            </a:r>
            <a:r>
              <a:rPr lang="en-US" sz="2800" dirty="0"/>
              <a:t> des </a:t>
            </a:r>
            <a:r>
              <a:rPr lang="en-US" sz="2800" dirty="0" err="1"/>
              <a:t>réseaux</a:t>
            </a:r>
            <a:r>
              <a:rPr lang="en-US" sz="2800" dirty="0"/>
              <a:t> de </a:t>
            </a:r>
            <a:r>
              <a:rPr lang="en-US" sz="2800" dirty="0" err="1"/>
              <a:t>réponse</a:t>
            </a:r>
            <a:r>
              <a:rPr lang="en-US" sz="2800" dirty="0"/>
              <a:t> </a:t>
            </a:r>
            <a:r>
              <a:rPr lang="en-US" sz="2800" dirty="0" err="1"/>
              <a:t>communautaires</a:t>
            </a:r>
            <a:r>
              <a:rPr lang="en-US" sz="2800" dirty="0"/>
              <a:t>? </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Merci!</a:t>
            </a:r>
          </a:p>
        </p:txBody>
      </p:sp>
      <p:sp>
        <p:nvSpPr>
          <p:cNvPr id="3" name="Content Placeholder 2"/>
          <p:cNvSpPr>
            <a:spLocks noGrp="1"/>
          </p:cNvSpPr>
          <p:nvPr>
            <p:ph idx="1"/>
          </p:nvPr>
        </p:nvSpPr>
        <p:spPr/>
        <p:txBody>
          <a:bodyPr/>
          <a:lstStyle/>
          <a:p>
            <a:pPr marL="0" indent="0" algn="ctr">
              <a:buNone/>
            </a:pPr>
            <a:r>
              <a:rPr lang="fr-CA" sz="1600" dirty="0"/>
              <a:t>Prenez un instant pour répondre à une brève évaluation de ce webinaire. Cliquez sur le lien ou copiez-­collez le dans votre navigateur:</a:t>
            </a:r>
            <a:br>
              <a:rPr lang="fr-CA" sz="1600" dirty="0"/>
            </a:br>
            <a:r>
              <a:rPr lang="en-CA" sz="1600" dirty="0">
                <a:solidFill>
                  <a:srgbClr val="003399"/>
                </a:solidFill>
                <a:ea typeface="Calibri" panose="020F0502020204030204" pitchFamily="34" charset="0"/>
                <a:cs typeface="Lucida Sans Unicode" panose="020B0602030504020204" pitchFamily="34" charset="0"/>
                <a:hlinkClick r:id="rId2"/>
              </a:rPr>
              <a:t>https://goo.gl/forms/5VWv7c7I7gbKPqG02</a:t>
            </a:r>
            <a:endParaRPr lang="fr-CA" sz="1600" dirty="0"/>
          </a:p>
          <a:p>
            <a:pPr marL="0" indent="0" algn="ctr">
              <a:buNone/>
            </a:pPr>
            <a:br>
              <a:rPr lang="fr-CA" sz="1600" dirty="0"/>
            </a:br>
            <a:r>
              <a:rPr lang="fr-CA" sz="1600" dirty="0"/>
              <a:t>Date limite : le 14 juin 2017</a:t>
            </a:r>
            <a:br>
              <a:rPr lang="fr-CA" sz="1600" dirty="0"/>
            </a:br>
            <a:endParaRPr lang="fr-CA" sz="1600" b="1" dirty="0">
              <a:solidFill>
                <a:srgbClr val="7030A0"/>
              </a:solidFill>
            </a:endParaRPr>
          </a:p>
          <a:p>
            <a:pPr marL="0" indent="0" algn="ctr">
              <a:buNone/>
            </a:pPr>
            <a:r>
              <a:rPr lang="fr-CA" sz="1600" b="1" dirty="0"/>
              <a:t>Restez en contact:</a:t>
            </a:r>
            <a:br>
              <a:rPr lang="fr-CA" sz="1600" dirty="0"/>
            </a:br>
            <a:r>
              <a:rPr lang="fr-CA" sz="1600" dirty="0"/>
              <a:t>Par courriel: </a:t>
            </a:r>
            <a:r>
              <a:rPr lang="fr-CA" sz="1600" dirty="0">
                <a:hlinkClick r:id="rId3"/>
              </a:rPr>
              <a:t>benedictes.cnpea@gmail.com</a:t>
            </a:r>
            <a:br>
              <a:rPr lang="fr-CA" sz="1600" dirty="0"/>
            </a:br>
            <a:r>
              <a:rPr lang="fr-CA" sz="1600" dirty="0"/>
              <a:t>sur Twitter: @</a:t>
            </a:r>
            <a:r>
              <a:rPr lang="fr-CA" sz="1600" dirty="0" err="1"/>
              <a:t>cnpea</a:t>
            </a:r>
            <a:r>
              <a:rPr lang="fr-CA" sz="1600" dirty="0"/>
              <a:t> ou @</a:t>
            </a:r>
            <a:r>
              <a:rPr lang="fr-CA" sz="1600" dirty="0" err="1"/>
              <a:t>rcpmta</a:t>
            </a:r>
            <a:r>
              <a:rPr lang="fr-CA" sz="1600" dirty="0"/>
              <a:t> (en français)</a:t>
            </a:r>
            <a:br>
              <a:rPr lang="fr-CA" sz="1600" dirty="0"/>
            </a:br>
            <a:r>
              <a:rPr lang="fr-CA" sz="1600" dirty="0"/>
              <a:t>sur Facebook: </a:t>
            </a:r>
            <a:r>
              <a:rPr lang="fr-CA" sz="1600" dirty="0">
                <a:hlinkClick r:id="rId4"/>
              </a:rPr>
              <a:t>www.facebook.com/cnpea</a:t>
            </a:r>
            <a:br>
              <a:rPr lang="fr-CA" sz="1600" dirty="0">
                <a:ea typeface="Calibri" panose="020F0502020204030204" pitchFamily="34" charset="0"/>
                <a:cs typeface="Lucida Sans Unicode" panose="020B0602030504020204" pitchFamily="34" charset="0"/>
              </a:rPr>
            </a:br>
            <a:br>
              <a:rPr lang="fr-CA" sz="1600" dirty="0">
                <a:ea typeface="Calibri" panose="020F0502020204030204" pitchFamily="34" charset="0"/>
                <a:cs typeface="Lucida Sans Unicode" panose="020B0602030504020204" pitchFamily="34" charset="0"/>
              </a:rPr>
            </a:br>
            <a:br>
              <a:rPr lang="en-CA" sz="1600" u="sng" dirty="0">
                <a:solidFill>
                  <a:srgbClr val="0563C1"/>
                </a:solidFill>
                <a:ea typeface="Calibri" panose="020F0502020204030204" pitchFamily="34" charset="0"/>
                <a:cs typeface="Lucida Sans Unicode" panose="020B0602030504020204" pitchFamily="34" charset="0"/>
              </a:rPr>
            </a:br>
            <a:r>
              <a:rPr lang="en-CA" sz="1600" u="sng" dirty="0" err="1">
                <a:solidFill>
                  <a:srgbClr val="0563C1"/>
                </a:solidFill>
                <a:ea typeface="Calibri" panose="020F0502020204030204" pitchFamily="34" charset="0"/>
                <a:cs typeface="Lucida Sans Unicode" panose="020B0602030504020204" pitchFamily="34" charset="0"/>
              </a:rPr>
              <a:t>N’oubliez</a:t>
            </a:r>
            <a:r>
              <a:rPr lang="en-CA" sz="1600" u="sng" dirty="0">
                <a:solidFill>
                  <a:srgbClr val="0563C1"/>
                </a:solidFill>
                <a:ea typeface="Calibri" panose="020F0502020204030204" pitchFamily="34" charset="0"/>
                <a:cs typeface="Lucida Sans Unicode" panose="020B0602030504020204" pitchFamily="34" charset="0"/>
              </a:rPr>
              <a:t> pas de tagger #</a:t>
            </a:r>
            <a:r>
              <a:rPr lang="en-CA" sz="1600" u="sng" dirty="0" err="1">
                <a:solidFill>
                  <a:srgbClr val="0563C1"/>
                </a:solidFill>
                <a:ea typeface="Calibri" panose="020F0502020204030204" pitchFamily="34" charset="0"/>
                <a:cs typeface="Lucida Sans Unicode" panose="020B0602030504020204" pitchFamily="34" charset="0"/>
              </a:rPr>
              <a:t>IGDayCA</a:t>
            </a:r>
            <a:r>
              <a:rPr lang="en-CA" sz="1600" u="sng" dirty="0">
                <a:solidFill>
                  <a:srgbClr val="0563C1"/>
                </a:solidFill>
                <a:ea typeface="Calibri" panose="020F0502020204030204" pitchFamily="34" charset="0"/>
                <a:cs typeface="Lucida Sans Unicode" panose="020B0602030504020204" pitchFamily="34" charset="0"/>
              </a:rPr>
              <a:t> et #WEAAD2017</a:t>
            </a:r>
            <a:br>
              <a:rPr lang="en-CA" sz="1600" u="sng" dirty="0">
                <a:solidFill>
                  <a:srgbClr val="0563C1"/>
                </a:solidFill>
                <a:ea typeface="Calibri" panose="020F0502020204030204" pitchFamily="34" charset="0"/>
                <a:cs typeface="Lucida Sans Unicode" panose="020B0602030504020204" pitchFamily="34" charset="0"/>
              </a:rPr>
            </a:br>
            <a:endParaRPr lang="en-CA" dirty="0"/>
          </a:p>
        </p:txBody>
      </p:sp>
      <p:sp>
        <p:nvSpPr>
          <p:cNvPr id="4" name="Date Placeholder 3"/>
          <p:cNvSpPr>
            <a:spLocks noGrp="1"/>
          </p:cNvSpPr>
          <p:nvPr>
            <p:ph type="dt" sz="half" idx="10"/>
          </p:nvPr>
        </p:nvSpPr>
        <p:spPr>
          <a:xfrm>
            <a:off x="611560" y="5999957"/>
            <a:ext cx="1905000" cy="457200"/>
          </a:xfrm>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56</a:t>
            </a:fld>
            <a:endParaRPr lang="en-CA" dirty="0"/>
          </a:p>
        </p:txBody>
      </p:sp>
    </p:spTree>
    <p:extLst>
      <p:ext uri="{BB962C8B-B14F-4D97-AF65-F5344CB8AC3E}">
        <p14:creationId xmlns:p14="http://schemas.microsoft.com/office/powerpoint/2010/main" val="1748063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Vos </a:t>
            </a:r>
            <a:r>
              <a:rPr lang="en-CA" dirty="0" err="1"/>
              <a:t>présentateurs</a:t>
            </a:r>
            <a:endParaRPr lang="en-CA" dirty="0"/>
          </a:p>
        </p:txBody>
      </p:sp>
      <p:sp>
        <p:nvSpPr>
          <p:cNvPr id="3" name="Content Placeholder 2"/>
          <p:cNvSpPr>
            <a:spLocks noGrp="1"/>
          </p:cNvSpPr>
          <p:nvPr>
            <p:ph idx="1"/>
          </p:nvPr>
        </p:nvSpPr>
        <p:spPr/>
        <p:txBody>
          <a:bodyPr/>
          <a:lstStyle/>
          <a:p>
            <a:endParaRPr lang="en-CA" sz="1400" b="1" dirty="0"/>
          </a:p>
          <a:p>
            <a:r>
              <a:rPr lang="en-CA" dirty="0"/>
              <a:t>Ross Jenkins</a:t>
            </a:r>
            <a:br>
              <a:rPr lang="en-CA" dirty="0"/>
            </a:br>
            <a:r>
              <a:rPr lang="en-CA" sz="1400" dirty="0">
                <a:hlinkClick r:id="rId2"/>
              </a:rPr>
              <a:t>ross.jenkins.inclusions@gmail.com</a:t>
            </a:r>
            <a:br>
              <a:rPr lang="en-CA" sz="1400" dirty="0"/>
            </a:br>
            <a:br>
              <a:rPr lang="en-CA" sz="1400" b="1" dirty="0"/>
            </a:br>
            <a:r>
              <a:rPr lang="fr-FR" sz="1400" dirty="0"/>
              <a:t>Ross Jenkins travaille avec la communauté neuro-diverse et avec les personnes ayant un retard développemental depuis le début des années 90. Après plusieurs années en tant que travailleur de soutien communautaire, Ross a réalisé que les individus avec lesquels ils travaillait ne recevaient pas l'éducation sexuelle tels que leurs pairs neuro-typiques. En 2015 Ross a passé une certification offerte par Options for </a:t>
            </a:r>
            <a:r>
              <a:rPr lang="fr-FR" sz="1400" dirty="0" err="1"/>
              <a:t>Sexual</a:t>
            </a:r>
            <a:r>
              <a:rPr lang="fr-FR" sz="1400" dirty="0"/>
              <a:t> Health British Columbia pour devenir éducateur en santé sexuelle, dans l'optique de partager les informations pour la santé sexuelle avec les plus vulnérables. En 2016 Ross a entendu parler du travail effectué par Jane Osborne avec </a:t>
            </a:r>
            <a:r>
              <a:rPr lang="fr-FR" sz="1400" dirty="0" err="1"/>
              <a:t>BCCRNs</a:t>
            </a:r>
            <a:r>
              <a:rPr lang="fr-FR" sz="1400" dirty="0"/>
              <a:t> et Seniors </a:t>
            </a:r>
            <a:r>
              <a:rPr lang="fr-FR" sz="1400" dirty="0" err="1"/>
              <a:t>Aging</a:t>
            </a:r>
            <a:r>
              <a:rPr lang="fr-FR" sz="1400" dirty="0"/>
              <a:t> Out. L'expérience professionnelle de Ross avec les jeunes adultes et les populations diverses est cruciale au projet pour créer un environnement sûr et ouvert pour les adultes LGBTQ2+ qui s'</a:t>
            </a:r>
            <a:r>
              <a:rPr lang="fr-FR" sz="1400" dirty="0" err="1"/>
              <a:t>installenten</a:t>
            </a:r>
            <a:r>
              <a:rPr lang="fr-FR" sz="1400" dirty="0"/>
              <a:t> résidences services ou qui commencent à nécessiter des services de soutien à domicile.</a:t>
            </a:r>
            <a:endParaRPr lang="en-CA" dirty="0"/>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6</a:t>
            </a:fld>
            <a:endParaRPr lang="en-CA"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3971" y="404664"/>
            <a:ext cx="2240657" cy="1851209"/>
          </a:xfrm>
          <a:prstGeom prst="rect">
            <a:avLst/>
          </a:prstGeom>
        </p:spPr>
      </p:pic>
    </p:spTree>
    <p:extLst>
      <p:ext uri="{BB962C8B-B14F-4D97-AF65-F5344CB8AC3E}">
        <p14:creationId xmlns:p14="http://schemas.microsoft.com/office/powerpoint/2010/main" val="200254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400"/>
              <a:t>30/05/2017</a:t>
            </a:r>
            <a:endParaRPr lang="en-CA" sz="1400" dirty="0"/>
          </a:p>
        </p:txBody>
      </p:sp>
      <p:sp>
        <p:nvSpPr>
          <p:cNvPr id="61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7F6201DE-63FD-42CD-AEE7-66308C828CDF}" type="slidenum">
              <a:rPr lang="en-CA" sz="1400" smtClean="0"/>
              <a:pPr eaLnBrk="1" hangingPunct="1"/>
              <a:t>7</a:t>
            </a:fld>
            <a:endParaRPr lang="en-CA" sz="1400" dirty="0"/>
          </a:p>
        </p:txBody>
      </p:sp>
      <p:sp>
        <p:nvSpPr>
          <p:cNvPr id="6148" name="Rectangle 1026"/>
          <p:cNvSpPr>
            <a:spLocks noGrp="1" noChangeArrowheads="1"/>
          </p:cNvSpPr>
          <p:nvPr>
            <p:ph type="title"/>
          </p:nvPr>
        </p:nvSpPr>
        <p:spPr/>
        <p:txBody>
          <a:bodyPr/>
          <a:lstStyle/>
          <a:p>
            <a:pPr eaLnBrk="1" hangingPunct="1"/>
            <a:r>
              <a:rPr lang="en-US" dirty="0"/>
              <a:t>Agenda</a:t>
            </a:r>
            <a:endParaRPr lang="en-CA" dirty="0"/>
          </a:p>
        </p:txBody>
      </p:sp>
      <p:sp>
        <p:nvSpPr>
          <p:cNvPr id="57347" name="Rectangle 1027"/>
          <p:cNvSpPr>
            <a:spLocks noGrp="1" noChangeArrowheads="1"/>
          </p:cNvSpPr>
          <p:nvPr>
            <p:ph type="body" idx="1"/>
          </p:nvPr>
        </p:nvSpPr>
        <p:spPr>
          <a:xfrm>
            <a:off x="922020" y="1760538"/>
            <a:ext cx="7814642" cy="4339431"/>
          </a:xfrm>
        </p:spPr>
        <p:txBody>
          <a:bodyPr/>
          <a:lstStyle/>
          <a:p>
            <a:pPr marL="361950" indent="-361950" eaLnBrk="1" hangingPunct="1">
              <a:buFont typeface="+mj-lt"/>
              <a:buAutoNum type="arabicPeriod"/>
              <a:defRPr/>
            </a:pPr>
            <a:r>
              <a:rPr lang="en-CA" sz="2400" dirty="0" err="1"/>
              <a:t>Quel</a:t>
            </a:r>
            <a:r>
              <a:rPr lang="en-CA" sz="2400" dirty="0"/>
              <a:t> </a:t>
            </a:r>
            <a:r>
              <a:rPr lang="en-CA" sz="2400" dirty="0" err="1"/>
              <a:t>est</a:t>
            </a:r>
            <a:r>
              <a:rPr lang="en-CA" sz="2400" dirty="0"/>
              <a:t> le </a:t>
            </a:r>
            <a:r>
              <a:rPr lang="en-CA" sz="2400" dirty="0" err="1"/>
              <a:t>problème</a:t>
            </a:r>
            <a:r>
              <a:rPr lang="en-CA" sz="2400" dirty="0"/>
              <a:t>? </a:t>
            </a:r>
            <a:r>
              <a:rPr lang="en-CA" sz="2400" dirty="0" err="1"/>
              <a:t>Pourquoi</a:t>
            </a:r>
            <a:r>
              <a:rPr lang="en-CA" sz="2400" dirty="0"/>
              <a:t> </a:t>
            </a:r>
            <a:r>
              <a:rPr lang="en-CA" sz="2400" dirty="0" err="1"/>
              <a:t>maintenant</a:t>
            </a:r>
            <a:r>
              <a:rPr lang="en-CA" sz="2400" dirty="0"/>
              <a:t>?</a:t>
            </a:r>
          </a:p>
          <a:p>
            <a:pPr marL="361950" indent="-361950" eaLnBrk="1" hangingPunct="1">
              <a:buFont typeface="+mj-lt"/>
              <a:buAutoNum type="arabicPeriod"/>
              <a:defRPr/>
            </a:pPr>
            <a:r>
              <a:rPr lang="en-CA" sz="2400" dirty="0" err="1"/>
              <a:t>Qu’avons</a:t>
            </a:r>
            <a:r>
              <a:rPr lang="en-CA" sz="2400" dirty="0"/>
              <a:t> nous fait?  </a:t>
            </a:r>
            <a:r>
              <a:rPr lang="en-CA" sz="2400" dirty="0" err="1"/>
              <a:t>Où</a:t>
            </a:r>
            <a:r>
              <a:rPr lang="en-CA" sz="2400" dirty="0"/>
              <a:t> </a:t>
            </a:r>
            <a:r>
              <a:rPr lang="en-CA" sz="2400" dirty="0" err="1"/>
              <a:t>en</a:t>
            </a:r>
            <a:r>
              <a:rPr lang="en-CA" sz="2400" dirty="0"/>
              <a:t> </a:t>
            </a:r>
            <a:r>
              <a:rPr lang="en-CA" sz="2400" dirty="0" err="1"/>
              <a:t>sommes</a:t>
            </a:r>
            <a:r>
              <a:rPr lang="en-CA" sz="2400" dirty="0"/>
              <a:t> nous? </a:t>
            </a:r>
            <a:r>
              <a:rPr lang="en-CA" sz="2400" dirty="0" err="1"/>
              <a:t>Où</a:t>
            </a:r>
            <a:r>
              <a:rPr lang="en-CA" sz="2400" dirty="0"/>
              <a:t> </a:t>
            </a:r>
            <a:r>
              <a:rPr lang="en-CA" sz="2400" dirty="0" err="1"/>
              <a:t>allons</a:t>
            </a:r>
            <a:r>
              <a:rPr lang="en-CA" sz="2400" dirty="0"/>
              <a:t> nous?</a:t>
            </a:r>
          </a:p>
          <a:p>
            <a:pPr marL="914400" lvl="1" indent="-514350" eaLnBrk="1" hangingPunct="1">
              <a:buFont typeface="+mj-lt"/>
              <a:buAutoNum type="alphaLcParenR"/>
              <a:defRPr/>
            </a:pPr>
            <a:r>
              <a:rPr lang="en-CA" sz="2400" dirty="0"/>
              <a:t>Initiative de formation Island Health (</a:t>
            </a:r>
            <a:r>
              <a:rPr lang="en-CA" sz="2400" dirty="0" err="1"/>
              <a:t>Régie</a:t>
            </a:r>
            <a:r>
              <a:rPr lang="en-CA" sz="2400" dirty="0"/>
              <a:t> santé de </a:t>
            </a:r>
            <a:r>
              <a:rPr lang="en-CA" sz="2400" dirty="0" err="1"/>
              <a:t>l’île</a:t>
            </a:r>
            <a:r>
              <a:rPr lang="en-CA" sz="2400" dirty="0"/>
              <a:t> de Vancouver)– Nicole Tremblay</a:t>
            </a:r>
          </a:p>
          <a:p>
            <a:pPr marL="914400" lvl="1" indent="-514350" eaLnBrk="1" hangingPunct="1">
              <a:buFont typeface="+mj-lt"/>
              <a:buAutoNum type="alphaLcParenR"/>
              <a:defRPr/>
            </a:pPr>
            <a:r>
              <a:rPr lang="en-CA" sz="2400" dirty="0" err="1"/>
              <a:t>Projet</a:t>
            </a:r>
            <a:r>
              <a:rPr lang="en-CA" sz="2400" dirty="0"/>
              <a:t> </a:t>
            </a:r>
            <a:r>
              <a:rPr lang="en-CA" sz="2400" dirty="0" err="1"/>
              <a:t>communautaire</a:t>
            </a:r>
            <a:r>
              <a:rPr lang="en-CA" sz="2400" dirty="0"/>
              <a:t> BCCRNs - </a:t>
            </a:r>
            <a:r>
              <a:rPr lang="en-CA" sz="2400" dirty="0" err="1"/>
              <a:t>Résultats</a:t>
            </a:r>
            <a:r>
              <a:rPr lang="en-CA" sz="2400" dirty="0"/>
              <a:t> (</a:t>
            </a:r>
            <a:r>
              <a:rPr lang="en-CA" sz="2400" dirty="0" err="1"/>
              <a:t>une</a:t>
            </a:r>
            <a:r>
              <a:rPr lang="en-CA" sz="2400" dirty="0"/>
              <a:t> </a:t>
            </a:r>
            <a:r>
              <a:rPr lang="en-CA" sz="2400" dirty="0" err="1"/>
              <a:t>sélection</a:t>
            </a:r>
            <a:r>
              <a:rPr lang="en-CA" sz="2400" dirty="0"/>
              <a:t>)?</a:t>
            </a:r>
          </a:p>
          <a:p>
            <a:pPr marL="361950" indent="-361950" eaLnBrk="1" hangingPunct="1">
              <a:buFont typeface="+mj-lt"/>
              <a:buAutoNum type="arabicPeriod"/>
              <a:defRPr/>
            </a:pPr>
            <a:r>
              <a:rPr lang="en-CA" sz="2400" dirty="0" err="1"/>
              <a:t>Pourquoi</a:t>
            </a:r>
            <a:r>
              <a:rPr lang="en-CA" sz="2400" dirty="0"/>
              <a:t> </a:t>
            </a:r>
            <a:r>
              <a:rPr lang="en-CA" sz="2400" dirty="0" err="1"/>
              <a:t>l’approche</a:t>
            </a:r>
            <a:r>
              <a:rPr lang="en-CA" sz="2400" dirty="0"/>
              <a:t> </a:t>
            </a:r>
            <a:r>
              <a:rPr lang="en-CA" sz="2400" dirty="0" err="1"/>
              <a:t>intergénérationnelle</a:t>
            </a:r>
            <a:r>
              <a:rPr lang="en-CA" sz="2400" dirty="0"/>
              <a:t>? </a:t>
            </a:r>
            <a:r>
              <a:rPr lang="en-CA" sz="2400" dirty="0" err="1"/>
              <a:t>Pourquoi</a:t>
            </a:r>
            <a:r>
              <a:rPr lang="en-CA" sz="2400" dirty="0"/>
              <a:t> </a:t>
            </a:r>
            <a:r>
              <a:rPr lang="en-CA" sz="2400" dirty="0" err="1"/>
              <a:t>l’intersectionalité</a:t>
            </a:r>
            <a:r>
              <a:rPr lang="en-CA" sz="2400" dirty="0"/>
              <a:t> </a:t>
            </a:r>
            <a:r>
              <a:rPr lang="en-CA" sz="2400" dirty="0" err="1"/>
              <a:t>est-elle</a:t>
            </a:r>
            <a:r>
              <a:rPr lang="en-CA" sz="2400" dirty="0"/>
              <a:t> </a:t>
            </a:r>
            <a:r>
              <a:rPr lang="en-CA" sz="2400" dirty="0" err="1"/>
              <a:t>importante</a:t>
            </a:r>
            <a:r>
              <a:rPr lang="en-CA" sz="2400"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8</a:t>
            </a:fld>
            <a:endParaRPr lang="en-CA"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1052736"/>
            <a:ext cx="6814089" cy="4790315"/>
          </a:xfrm>
          <a:prstGeom prst="rect">
            <a:avLst/>
          </a:prstGeom>
        </p:spPr>
      </p:pic>
    </p:spTree>
    <p:extLst>
      <p:ext uri="{BB962C8B-B14F-4D97-AF65-F5344CB8AC3E}">
        <p14:creationId xmlns:p14="http://schemas.microsoft.com/office/powerpoint/2010/main" val="1200504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Quel</a:t>
            </a:r>
            <a:r>
              <a:rPr lang="en-CA" dirty="0"/>
              <a:t> </a:t>
            </a:r>
            <a:r>
              <a:rPr lang="en-CA" dirty="0" err="1"/>
              <a:t>est</a:t>
            </a:r>
            <a:r>
              <a:rPr lang="en-CA" dirty="0"/>
              <a:t> le </a:t>
            </a:r>
            <a:r>
              <a:rPr lang="en-CA" dirty="0" err="1"/>
              <a:t>problème</a:t>
            </a:r>
            <a:r>
              <a:rPr lang="en-CA" dirty="0"/>
              <a:t>?</a:t>
            </a:r>
          </a:p>
        </p:txBody>
      </p:sp>
      <p:sp>
        <p:nvSpPr>
          <p:cNvPr id="3" name="Content Placeholder 2"/>
          <p:cNvSpPr>
            <a:spLocks noGrp="1"/>
          </p:cNvSpPr>
          <p:nvPr>
            <p:ph idx="1"/>
          </p:nvPr>
        </p:nvSpPr>
        <p:spPr/>
        <p:txBody>
          <a:bodyPr/>
          <a:lstStyle/>
          <a:p>
            <a:r>
              <a:rPr lang="en-CA" dirty="0">
                <a:hlinkClick r:id="rId3"/>
              </a:rPr>
              <a:t>https://www.youtube.com/watch?v=fV3O8qz6Y5g</a:t>
            </a:r>
            <a:endParaRPr lang="en-CA" dirty="0"/>
          </a:p>
          <a:p>
            <a:r>
              <a:rPr lang="en-CA" b="1" dirty="0" err="1">
                <a:solidFill>
                  <a:srgbClr val="7030A0"/>
                </a:solidFill>
              </a:rPr>
              <a:t>L’histoire</a:t>
            </a:r>
            <a:r>
              <a:rPr lang="en-CA" b="1" dirty="0">
                <a:solidFill>
                  <a:srgbClr val="7030A0"/>
                </a:solidFill>
              </a:rPr>
              <a:t> de Vera &amp; </a:t>
            </a:r>
            <a:r>
              <a:rPr lang="en-CA" b="1" dirty="0" err="1">
                <a:solidFill>
                  <a:srgbClr val="7030A0"/>
                </a:solidFill>
              </a:rPr>
              <a:t>Zayda</a:t>
            </a:r>
            <a:endParaRPr lang="en-CA" dirty="0"/>
          </a:p>
        </p:txBody>
      </p:sp>
      <p:sp>
        <p:nvSpPr>
          <p:cNvPr id="4" name="Date Placeholder 3"/>
          <p:cNvSpPr>
            <a:spLocks noGrp="1"/>
          </p:cNvSpPr>
          <p:nvPr>
            <p:ph type="dt" sz="half" idx="10"/>
          </p:nvPr>
        </p:nvSpPr>
        <p:spPr/>
        <p:txBody>
          <a:bodyPr/>
          <a:lstStyle/>
          <a:p>
            <a:pPr>
              <a:defRPr/>
            </a:pPr>
            <a:r>
              <a:rPr lang="en-US"/>
              <a:t>30/05/2017</a:t>
            </a:r>
            <a:endParaRPr lang="en-CA" dirty="0"/>
          </a:p>
        </p:txBody>
      </p:sp>
      <p:sp>
        <p:nvSpPr>
          <p:cNvPr id="5" name="Slide Number Placeholder 4"/>
          <p:cNvSpPr>
            <a:spLocks noGrp="1"/>
          </p:cNvSpPr>
          <p:nvPr>
            <p:ph type="sldNum" sz="quarter" idx="12"/>
          </p:nvPr>
        </p:nvSpPr>
        <p:spPr/>
        <p:txBody>
          <a:bodyPr/>
          <a:lstStyle/>
          <a:p>
            <a:pPr>
              <a:defRPr/>
            </a:pPr>
            <a:fld id="{3B25F6F1-02E6-4302-84D1-3277B86589A1}" type="slidenum">
              <a:rPr lang="en-CA" smtClean="0"/>
              <a:pPr>
                <a:defRPr/>
              </a:pPr>
              <a:t>9</a:t>
            </a:fld>
            <a:endParaRPr lang="en-CA" dirty="0"/>
          </a:p>
        </p:txBody>
      </p:sp>
    </p:spTree>
    <p:extLst>
      <p:ext uri="{BB962C8B-B14F-4D97-AF65-F5344CB8AC3E}">
        <p14:creationId xmlns:p14="http://schemas.microsoft.com/office/powerpoint/2010/main" val="3580436347"/>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themeOverride>
</file>

<file path=docProps/app.xml><?xml version="1.0" encoding="utf-8"?>
<Properties xmlns="http://schemas.openxmlformats.org/officeDocument/2006/extended-properties" xmlns:vt="http://schemas.openxmlformats.org/officeDocument/2006/docPropsVTypes">
  <Template/>
  <TotalTime>9245</TotalTime>
  <Words>2493</Words>
  <Application>Microsoft Office PowerPoint</Application>
  <PresentationFormat>On-screen Show (4:3)</PresentationFormat>
  <Paragraphs>433</Paragraphs>
  <Slides>56</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Calibri</vt:lpstr>
      <vt:lpstr>Lucida Sans Unicode</vt:lpstr>
      <vt:lpstr>Tahoma</vt:lpstr>
      <vt:lpstr>Times New Roman</vt:lpstr>
      <vt:lpstr>Wingdings</vt:lpstr>
      <vt:lpstr>Blends</vt:lpstr>
      <vt:lpstr>Webinaire Seniors Aging OUT: La communauté et les professionnels de la santé collaborent pour des communautés plus sûres pour les ainés LGBTQ2+ </vt:lpstr>
      <vt:lpstr>Quelques conseils</vt:lpstr>
      <vt:lpstr>Comment participer</vt:lpstr>
      <vt:lpstr>Problème technique?</vt:lpstr>
      <vt:lpstr>Vos présentateurs</vt:lpstr>
      <vt:lpstr>Vos présentateurs</vt:lpstr>
      <vt:lpstr>Agenda</vt:lpstr>
      <vt:lpstr>PowerPoint Presentation</vt:lpstr>
      <vt:lpstr>Quel est le problème?</vt:lpstr>
      <vt:lpstr>PowerPoint Presentation</vt:lpstr>
      <vt:lpstr>Que signifie LGBTQ2+?</vt:lpstr>
      <vt:lpstr>PowerPoint Presentation</vt:lpstr>
      <vt:lpstr>Qu’avons-nous fait? Discussion ouverte à Victoria</vt:lpstr>
      <vt:lpstr>Quatre raisons de parler de cela aujourd’hui</vt:lpstr>
      <vt:lpstr>Démographie …</vt:lpstr>
      <vt:lpstr>Pourquoi est-ce important?</vt:lpstr>
      <vt:lpstr>Qu’avons nous fait? Initiative Island Health</vt:lpstr>
      <vt:lpstr>Où en sommes nous? Initiative Island Health</vt:lpstr>
      <vt:lpstr>Où en sommes nous? Initiative Island Health</vt:lpstr>
      <vt:lpstr>PowerPoint Presentation</vt:lpstr>
      <vt:lpstr>Qu’avons nous fait? Initiative BCCRNs </vt:lpstr>
      <vt:lpstr>Qu’avons nous fait? Création de l’équipe</vt:lpstr>
      <vt:lpstr>Qu’avons nous fait? Établir buts &amp; priorités</vt:lpstr>
      <vt:lpstr>Qu’avons nous fait? Créer un plan de travail</vt:lpstr>
      <vt:lpstr>PowerPoint Presentation</vt:lpstr>
      <vt:lpstr>Que faisons nous? Seniors Aging OUT Phase 2</vt:lpstr>
      <vt:lpstr>Que faisons nous? (suite) Seniors Aging OUT Phase 2</vt:lpstr>
      <vt:lpstr>Que faisons nous? (suite) Seniors Aging OUT Phase 2</vt:lpstr>
      <vt:lpstr>Où allons nous? Bâtir des partenariats locaux</vt:lpstr>
      <vt:lpstr>Où allons nous? Avril à Juin 2017</vt:lpstr>
      <vt:lpstr>PowerPoint Presentation</vt:lpstr>
      <vt:lpstr>Origin - Longwood:  Résultats de la réunion du 4 avril</vt:lpstr>
      <vt:lpstr>Où allons nous? Avril à Juin 2017 (suite)</vt:lpstr>
      <vt:lpstr>Où allons nous? Avril à Juin 2017 (suite)</vt:lpstr>
      <vt:lpstr>PowerPoint Presentation</vt:lpstr>
      <vt:lpstr>L’histoire de HawkOwl</vt:lpstr>
      <vt:lpstr>L’histoire de HawkOwl</vt:lpstr>
      <vt:lpstr>INR/Ce n’est pas correct pour les ainés  LGBTQ2+: Nécessité de les intégrer à cette approche</vt:lpstr>
      <vt:lpstr>   LGBTQ2+ INR: Créer des ateliers qui garantissent la sécurité culturelle</vt:lpstr>
      <vt:lpstr>LGBTQ2+ INR: Créer des ateliers qui garantissent la sécurité culturelle</vt:lpstr>
      <vt:lpstr>PowerPoint Presentation</vt:lpstr>
      <vt:lpstr>Quelques conclusions</vt:lpstr>
      <vt:lpstr>Sécurité culturelle dans le contexte bi-spirituel et LBGT</vt:lpstr>
      <vt:lpstr>PowerPoint Presentation</vt:lpstr>
      <vt:lpstr>Traumatisme et sécurité niveau collectif vs individuel</vt:lpstr>
      <vt:lpstr>Intergénérationnel?</vt:lpstr>
      <vt:lpstr>Intersectionalité</vt:lpstr>
      <vt:lpstr>PowerPoint Presentation</vt:lpstr>
      <vt:lpstr>Angle intersectionnel requis (Olena Hankivsky, Intersectionality 101, 2014)</vt:lpstr>
      <vt:lpstr>Améliorations nécessaires pour le trousseau</vt:lpstr>
      <vt:lpstr>Où allons nous? Implémentation – 2017/18 </vt:lpstr>
      <vt:lpstr>Contenu du trousseau de base</vt:lpstr>
      <vt:lpstr>Contenu du trousseau amélioré</vt:lpstr>
      <vt:lpstr>PowerPoint Presentation</vt:lpstr>
      <vt:lpstr>Questions / Discussion</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Osborne</dc:creator>
  <cp:lastModifiedBy>Benedicte Schoepflin</cp:lastModifiedBy>
  <cp:revision>369</cp:revision>
  <cp:lastPrinted>2017-04-12T23:46:20Z</cp:lastPrinted>
  <dcterms:created xsi:type="dcterms:W3CDTF">1601-01-01T00:00:00Z</dcterms:created>
  <dcterms:modified xsi:type="dcterms:W3CDTF">2017-05-29T22:28:00Z</dcterms:modified>
</cp:coreProperties>
</file>