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8"/>
  </p:notesMasterIdLst>
  <p:handoutMasterIdLst>
    <p:handoutMasterId r:id="rId59"/>
  </p:handoutMasterIdLst>
  <p:sldIdLst>
    <p:sldId id="256" r:id="rId2"/>
    <p:sldId id="475" r:id="rId3"/>
    <p:sldId id="476" r:id="rId4"/>
    <p:sldId id="477" r:id="rId5"/>
    <p:sldId id="478" r:id="rId6"/>
    <p:sldId id="479" r:id="rId7"/>
    <p:sldId id="290" r:id="rId8"/>
    <p:sldId id="433" r:id="rId9"/>
    <p:sldId id="405" r:id="rId10"/>
    <p:sldId id="434" r:id="rId11"/>
    <p:sldId id="427" r:id="rId12"/>
    <p:sldId id="435" r:id="rId13"/>
    <p:sldId id="406" r:id="rId14"/>
    <p:sldId id="417" r:id="rId15"/>
    <p:sldId id="429" r:id="rId16"/>
    <p:sldId id="420" r:id="rId17"/>
    <p:sldId id="407" r:id="rId18"/>
    <p:sldId id="425" r:id="rId19"/>
    <p:sldId id="424" r:id="rId20"/>
    <p:sldId id="415" r:id="rId21"/>
    <p:sldId id="408" r:id="rId22"/>
    <p:sldId id="474" r:id="rId23"/>
    <p:sldId id="426" r:id="rId24"/>
    <p:sldId id="428" r:id="rId25"/>
    <p:sldId id="411" r:id="rId26"/>
    <p:sldId id="430" r:id="rId27"/>
    <p:sldId id="431" r:id="rId28"/>
    <p:sldId id="432" r:id="rId29"/>
    <p:sldId id="441" r:id="rId30"/>
    <p:sldId id="459" r:id="rId31"/>
    <p:sldId id="460" r:id="rId32"/>
    <p:sldId id="453" r:id="rId33"/>
    <p:sldId id="442" r:id="rId34"/>
    <p:sldId id="443" r:id="rId35"/>
    <p:sldId id="464" r:id="rId36"/>
    <p:sldId id="465" r:id="rId37"/>
    <p:sldId id="466" r:id="rId38"/>
    <p:sldId id="452" r:id="rId39"/>
    <p:sldId id="444" r:id="rId40"/>
    <p:sldId id="445" r:id="rId41"/>
    <p:sldId id="450" r:id="rId42"/>
    <p:sldId id="446" r:id="rId43"/>
    <p:sldId id="456" r:id="rId44"/>
    <p:sldId id="468" r:id="rId45"/>
    <p:sldId id="467" r:id="rId46"/>
    <p:sldId id="473" r:id="rId47"/>
    <p:sldId id="469" r:id="rId48"/>
    <p:sldId id="471" r:id="rId49"/>
    <p:sldId id="472" r:id="rId50"/>
    <p:sldId id="462" r:id="rId51"/>
    <p:sldId id="463" r:id="rId52"/>
    <p:sldId id="440" r:id="rId53"/>
    <p:sldId id="448" r:id="rId54"/>
    <p:sldId id="436" r:id="rId55"/>
    <p:sldId id="269" r:id="rId56"/>
    <p:sldId id="480" r:id="rId57"/>
  </p:sldIdLst>
  <p:sldSz cx="9144000" cy="6858000" type="screen4x3"/>
  <p:notesSz cx="7010400" cy="9296400"/>
  <p:defaultTextStyle>
    <a:defPPr>
      <a:defRPr lang="en-CA"/>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33CC"/>
    <a:srgbClr val="F7FFFD"/>
    <a:srgbClr val="993366"/>
    <a:srgbClr val="0066CC"/>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64" autoAdjust="0"/>
    <p:restoredTop sz="83024" autoAdjust="0"/>
  </p:normalViewPr>
  <p:slideViewPr>
    <p:cSldViewPr>
      <p:cViewPr varScale="1">
        <p:scale>
          <a:sx n="95" d="100"/>
          <a:sy n="95" d="100"/>
        </p:scale>
        <p:origin x="16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96"/>
    </p:cViewPr>
  </p:sorterViewPr>
  <p:notesViewPr>
    <p:cSldViewPr>
      <p:cViewPr varScale="1">
        <p:scale>
          <a:sx n="51" d="100"/>
          <a:sy n="51" d="100"/>
        </p:scale>
        <p:origin x="2668" y="2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3038145"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defTabSz="932517" eaLnBrk="0" hangingPunct="0">
              <a:defRPr sz="1300">
                <a:latin typeface="Times New Roman" charset="0"/>
              </a:defRPr>
            </a:lvl1pPr>
          </a:lstStyle>
          <a:p>
            <a:pPr>
              <a:defRPr/>
            </a:pPr>
            <a:endParaRPr lang="en-CA" dirty="0"/>
          </a:p>
        </p:txBody>
      </p:sp>
      <p:sp>
        <p:nvSpPr>
          <p:cNvPr id="15363" name="Rectangle 3"/>
          <p:cNvSpPr>
            <a:spLocks noGrp="1" noChangeArrowheads="1"/>
          </p:cNvSpPr>
          <p:nvPr>
            <p:ph type="dt" sz="quarter" idx="1"/>
          </p:nvPr>
        </p:nvSpPr>
        <p:spPr bwMode="auto">
          <a:xfrm>
            <a:off x="3972257" y="1"/>
            <a:ext cx="3038144"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algn="r" defTabSz="932517" eaLnBrk="0" hangingPunct="0">
              <a:defRPr sz="1300">
                <a:latin typeface="Times New Roman" charset="0"/>
              </a:defRPr>
            </a:lvl1pPr>
          </a:lstStyle>
          <a:p>
            <a:pPr>
              <a:defRPr/>
            </a:pPr>
            <a:endParaRPr lang="en-CA" dirty="0"/>
          </a:p>
        </p:txBody>
      </p:sp>
      <p:sp>
        <p:nvSpPr>
          <p:cNvPr id="15364" name="Rectangle 4"/>
          <p:cNvSpPr>
            <a:spLocks noGrp="1" noChangeArrowheads="1"/>
          </p:cNvSpPr>
          <p:nvPr>
            <p:ph type="ftr" sz="quarter" idx="2"/>
          </p:nvPr>
        </p:nvSpPr>
        <p:spPr bwMode="auto">
          <a:xfrm>
            <a:off x="0" y="8832195"/>
            <a:ext cx="3038145"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defTabSz="932517" eaLnBrk="0" hangingPunct="0">
              <a:defRPr sz="1300">
                <a:latin typeface="Times New Roman" charset="0"/>
              </a:defRPr>
            </a:lvl1pPr>
          </a:lstStyle>
          <a:p>
            <a:pPr>
              <a:defRPr/>
            </a:pPr>
            <a:r>
              <a:rPr lang="en-CA" dirty="0"/>
              <a:t>LGBTQ2+ Seniors Aging OUT</a:t>
            </a:r>
          </a:p>
        </p:txBody>
      </p:sp>
      <p:sp>
        <p:nvSpPr>
          <p:cNvPr id="15365" name="Rectangle 5"/>
          <p:cNvSpPr>
            <a:spLocks noGrp="1" noChangeArrowheads="1"/>
          </p:cNvSpPr>
          <p:nvPr>
            <p:ph type="sldNum" sz="quarter" idx="3"/>
          </p:nvPr>
        </p:nvSpPr>
        <p:spPr bwMode="auto">
          <a:xfrm>
            <a:off x="3972257" y="8832195"/>
            <a:ext cx="3038144"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algn="r" defTabSz="932517" eaLnBrk="0" hangingPunct="0">
              <a:defRPr sz="1300">
                <a:latin typeface="Times New Roman" charset="0"/>
              </a:defRPr>
            </a:lvl1pPr>
          </a:lstStyle>
          <a:p>
            <a:pPr>
              <a:defRPr/>
            </a:pPr>
            <a:fld id="{6DA5796F-7DCE-47A7-AEA9-411E0016E8E8}" type="slidenum">
              <a:rPr lang="en-CA"/>
              <a:pPr>
                <a:defRPr/>
              </a:pPr>
              <a:t>‹#›</a:t>
            </a:fld>
            <a:endParaRPr lang="en-CA" dirty="0"/>
          </a:p>
        </p:txBody>
      </p:sp>
    </p:spTree>
    <p:extLst>
      <p:ext uri="{BB962C8B-B14F-4D97-AF65-F5344CB8AC3E}">
        <p14:creationId xmlns:p14="http://schemas.microsoft.com/office/powerpoint/2010/main" val="229418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038145"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defTabSz="932517" eaLnBrk="0" hangingPunct="0">
              <a:defRPr sz="1300">
                <a:latin typeface="Times New Roman" charset="0"/>
              </a:defRPr>
            </a:lvl1pPr>
          </a:lstStyle>
          <a:p>
            <a:pPr>
              <a:defRPr/>
            </a:pPr>
            <a:endParaRPr lang="en-CA" dirty="0"/>
          </a:p>
        </p:txBody>
      </p:sp>
      <p:sp>
        <p:nvSpPr>
          <p:cNvPr id="17411" name="Rectangle 3"/>
          <p:cNvSpPr>
            <a:spLocks noGrp="1" noChangeArrowheads="1"/>
          </p:cNvSpPr>
          <p:nvPr>
            <p:ph type="dt" idx="1"/>
          </p:nvPr>
        </p:nvSpPr>
        <p:spPr bwMode="auto">
          <a:xfrm>
            <a:off x="3972257" y="1"/>
            <a:ext cx="3038144"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algn="r" defTabSz="932517" eaLnBrk="0" hangingPunct="0">
              <a:defRPr sz="1300">
                <a:latin typeface="Times New Roman" charset="0"/>
              </a:defRPr>
            </a:lvl1pPr>
          </a:lstStyle>
          <a:p>
            <a:pPr>
              <a:defRPr/>
            </a:pPr>
            <a:endParaRPr lang="en-CA" dirty="0"/>
          </a:p>
        </p:txBody>
      </p:sp>
      <p:sp>
        <p:nvSpPr>
          <p:cNvPr id="399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34112" y="4416099"/>
            <a:ext cx="5142177" cy="4182457"/>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7414" name="Rectangle 6"/>
          <p:cNvSpPr>
            <a:spLocks noGrp="1" noChangeArrowheads="1"/>
          </p:cNvSpPr>
          <p:nvPr>
            <p:ph type="ftr" sz="quarter" idx="4"/>
          </p:nvPr>
        </p:nvSpPr>
        <p:spPr bwMode="auto">
          <a:xfrm>
            <a:off x="0" y="8832195"/>
            <a:ext cx="3038145"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defTabSz="932517" eaLnBrk="0" hangingPunct="0">
              <a:defRPr sz="1300">
                <a:latin typeface="Times New Roman" charset="0"/>
              </a:defRPr>
            </a:lvl1pPr>
          </a:lstStyle>
          <a:p>
            <a:pPr>
              <a:defRPr/>
            </a:pPr>
            <a:endParaRPr lang="en-CA" dirty="0"/>
          </a:p>
        </p:txBody>
      </p:sp>
      <p:sp>
        <p:nvSpPr>
          <p:cNvPr id="17415" name="Rectangle 7"/>
          <p:cNvSpPr>
            <a:spLocks noGrp="1" noChangeArrowheads="1"/>
          </p:cNvSpPr>
          <p:nvPr>
            <p:ph type="sldNum" sz="quarter" idx="5"/>
          </p:nvPr>
        </p:nvSpPr>
        <p:spPr bwMode="auto">
          <a:xfrm>
            <a:off x="3972257" y="8832195"/>
            <a:ext cx="3038144"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algn="r" defTabSz="932517" eaLnBrk="0" hangingPunct="0">
              <a:defRPr sz="1300">
                <a:latin typeface="Times New Roman" charset="0"/>
              </a:defRPr>
            </a:lvl1pPr>
          </a:lstStyle>
          <a:p>
            <a:pPr>
              <a:defRPr/>
            </a:pPr>
            <a:fld id="{B1FA61AF-8272-45EE-8848-21791D981F0B}" type="slidenum">
              <a:rPr lang="en-CA"/>
              <a:pPr>
                <a:defRPr/>
              </a:pPr>
              <a:t>‹#›</a:t>
            </a:fld>
            <a:endParaRPr lang="en-CA" dirty="0"/>
          </a:p>
        </p:txBody>
      </p:sp>
    </p:spTree>
    <p:extLst>
      <p:ext uri="{BB962C8B-B14F-4D97-AF65-F5344CB8AC3E}">
        <p14:creationId xmlns:p14="http://schemas.microsoft.com/office/powerpoint/2010/main" val="149883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pitchFamily="18" charset="0"/>
            </a:endParaRPr>
          </a:p>
        </p:txBody>
      </p:sp>
      <p:sp>
        <p:nvSpPr>
          <p:cNvPr id="409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87" eaLnBrk="0" hangingPunct="0">
              <a:defRPr sz="2300">
                <a:solidFill>
                  <a:schemeClr val="tx1"/>
                </a:solidFill>
                <a:latin typeface="Tahoma" pitchFamily="34" charset="0"/>
              </a:defRPr>
            </a:lvl1pPr>
            <a:lvl2pPr marL="716130" indent="-275434" defTabSz="931887" eaLnBrk="0" hangingPunct="0">
              <a:defRPr sz="2300">
                <a:solidFill>
                  <a:schemeClr val="tx1"/>
                </a:solidFill>
                <a:latin typeface="Tahoma" pitchFamily="34" charset="0"/>
              </a:defRPr>
            </a:lvl2pPr>
            <a:lvl3pPr marL="1101738" indent="-220348" defTabSz="931887" eaLnBrk="0" hangingPunct="0">
              <a:defRPr sz="2300">
                <a:solidFill>
                  <a:schemeClr val="tx1"/>
                </a:solidFill>
                <a:latin typeface="Tahoma" pitchFamily="34" charset="0"/>
              </a:defRPr>
            </a:lvl3pPr>
            <a:lvl4pPr marL="1542433" indent="-220348" defTabSz="931887" eaLnBrk="0" hangingPunct="0">
              <a:defRPr sz="2300">
                <a:solidFill>
                  <a:schemeClr val="tx1"/>
                </a:solidFill>
                <a:latin typeface="Tahoma" pitchFamily="34" charset="0"/>
              </a:defRPr>
            </a:lvl4pPr>
            <a:lvl5pPr marL="1983128" indent="-220348" defTabSz="931887" eaLnBrk="0" hangingPunct="0">
              <a:defRPr sz="2300">
                <a:solidFill>
                  <a:schemeClr val="tx1"/>
                </a:solidFill>
                <a:latin typeface="Tahoma" pitchFamily="34" charset="0"/>
              </a:defRPr>
            </a:lvl5pPr>
            <a:lvl6pPr marL="2423823" indent="-220348" defTabSz="931887" eaLnBrk="0" fontAlgn="base" hangingPunct="0">
              <a:spcBef>
                <a:spcPct val="0"/>
              </a:spcBef>
              <a:spcAft>
                <a:spcPct val="0"/>
              </a:spcAft>
              <a:defRPr sz="2300">
                <a:solidFill>
                  <a:schemeClr val="tx1"/>
                </a:solidFill>
                <a:latin typeface="Tahoma" pitchFamily="34" charset="0"/>
              </a:defRPr>
            </a:lvl6pPr>
            <a:lvl7pPr marL="2864518" indent="-220348" defTabSz="931887" eaLnBrk="0" fontAlgn="base" hangingPunct="0">
              <a:spcBef>
                <a:spcPct val="0"/>
              </a:spcBef>
              <a:spcAft>
                <a:spcPct val="0"/>
              </a:spcAft>
              <a:defRPr sz="2300">
                <a:solidFill>
                  <a:schemeClr val="tx1"/>
                </a:solidFill>
                <a:latin typeface="Tahoma" pitchFamily="34" charset="0"/>
              </a:defRPr>
            </a:lvl7pPr>
            <a:lvl8pPr marL="3305213" indent="-220348" defTabSz="931887" eaLnBrk="0" fontAlgn="base" hangingPunct="0">
              <a:spcBef>
                <a:spcPct val="0"/>
              </a:spcBef>
              <a:spcAft>
                <a:spcPct val="0"/>
              </a:spcAft>
              <a:defRPr sz="2300">
                <a:solidFill>
                  <a:schemeClr val="tx1"/>
                </a:solidFill>
                <a:latin typeface="Tahoma" pitchFamily="34" charset="0"/>
              </a:defRPr>
            </a:lvl8pPr>
            <a:lvl9pPr marL="3745908" indent="-220348" defTabSz="931887" eaLnBrk="0" fontAlgn="base" hangingPunct="0">
              <a:spcBef>
                <a:spcPct val="0"/>
              </a:spcBef>
              <a:spcAft>
                <a:spcPct val="0"/>
              </a:spcAft>
              <a:defRPr sz="2300">
                <a:solidFill>
                  <a:schemeClr val="tx1"/>
                </a:solidFill>
                <a:latin typeface="Tahoma" pitchFamily="34" charset="0"/>
              </a:defRPr>
            </a:lvl9pPr>
          </a:lstStyle>
          <a:p>
            <a:fld id="{D339AFE1-6E45-45A3-9094-A17837FDD1B8}" type="slidenum">
              <a:rPr lang="en-CA" sz="1300">
                <a:latin typeface="Times New Roman" pitchFamily="18" charset="0"/>
              </a:rPr>
              <a:pPr/>
              <a:t>1</a:t>
            </a:fld>
            <a:endParaRPr lang="en-CA" sz="1300" dirty="0">
              <a:latin typeface="Times New Roman" pitchFamily="18" charset="0"/>
            </a:endParaRPr>
          </a:p>
        </p:txBody>
      </p:sp>
    </p:spTree>
    <p:extLst>
      <p:ext uri="{BB962C8B-B14F-4D97-AF65-F5344CB8AC3E}">
        <p14:creationId xmlns:p14="http://schemas.microsoft.com/office/powerpoint/2010/main" val="425614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17</a:t>
            </a:fld>
            <a:endParaRPr lang="en-CA" dirty="0"/>
          </a:p>
        </p:txBody>
      </p:sp>
    </p:spTree>
    <p:extLst>
      <p:ext uri="{BB962C8B-B14F-4D97-AF65-F5344CB8AC3E}">
        <p14:creationId xmlns:p14="http://schemas.microsoft.com/office/powerpoint/2010/main" val="260672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18</a:t>
            </a:fld>
            <a:endParaRPr lang="en-CA" dirty="0"/>
          </a:p>
        </p:txBody>
      </p:sp>
    </p:spTree>
    <p:extLst>
      <p:ext uri="{BB962C8B-B14F-4D97-AF65-F5344CB8AC3E}">
        <p14:creationId xmlns:p14="http://schemas.microsoft.com/office/powerpoint/2010/main" val="53348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19</a:t>
            </a:fld>
            <a:endParaRPr lang="en-CA" dirty="0"/>
          </a:p>
        </p:txBody>
      </p:sp>
    </p:spTree>
    <p:extLst>
      <p:ext uri="{BB962C8B-B14F-4D97-AF65-F5344CB8AC3E}">
        <p14:creationId xmlns:p14="http://schemas.microsoft.com/office/powerpoint/2010/main" val="259403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20</a:t>
            </a:fld>
            <a:endParaRPr lang="en-CA" dirty="0"/>
          </a:p>
        </p:txBody>
      </p:sp>
    </p:spTree>
    <p:extLst>
      <p:ext uri="{BB962C8B-B14F-4D97-AF65-F5344CB8AC3E}">
        <p14:creationId xmlns:p14="http://schemas.microsoft.com/office/powerpoint/2010/main" val="327048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21</a:t>
            </a:fld>
            <a:endParaRPr lang="en-CA" dirty="0"/>
          </a:p>
        </p:txBody>
      </p:sp>
    </p:spTree>
    <p:extLst>
      <p:ext uri="{BB962C8B-B14F-4D97-AF65-F5344CB8AC3E}">
        <p14:creationId xmlns:p14="http://schemas.microsoft.com/office/powerpoint/2010/main" val="162990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22</a:t>
            </a:fld>
            <a:endParaRPr lang="en-CA" dirty="0"/>
          </a:p>
        </p:txBody>
      </p:sp>
    </p:spTree>
    <p:extLst>
      <p:ext uri="{BB962C8B-B14F-4D97-AF65-F5344CB8AC3E}">
        <p14:creationId xmlns:p14="http://schemas.microsoft.com/office/powerpoint/2010/main" val="18255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23</a:t>
            </a:fld>
            <a:endParaRPr lang="en-CA" dirty="0"/>
          </a:p>
        </p:txBody>
      </p:sp>
    </p:spTree>
    <p:extLst>
      <p:ext uri="{BB962C8B-B14F-4D97-AF65-F5344CB8AC3E}">
        <p14:creationId xmlns:p14="http://schemas.microsoft.com/office/powerpoint/2010/main" val="279721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24</a:t>
            </a:fld>
            <a:endParaRPr lang="en-CA" dirty="0"/>
          </a:p>
        </p:txBody>
      </p:sp>
    </p:spTree>
    <p:extLst>
      <p:ext uri="{BB962C8B-B14F-4D97-AF65-F5344CB8AC3E}">
        <p14:creationId xmlns:p14="http://schemas.microsoft.com/office/powerpoint/2010/main" val="276821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25</a:t>
            </a:fld>
            <a:endParaRPr lang="en-CA" dirty="0"/>
          </a:p>
        </p:txBody>
      </p:sp>
    </p:spTree>
    <p:extLst>
      <p:ext uri="{BB962C8B-B14F-4D97-AF65-F5344CB8AC3E}">
        <p14:creationId xmlns:p14="http://schemas.microsoft.com/office/powerpoint/2010/main" val="290574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27</a:t>
            </a:fld>
            <a:endParaRPr lang="en-CA" dirty="0"/>
          </a:p>
        </p:txBody>
      </p:sp>
    </p:spTree>
    <p:extLst>
      <p:ext uri="{BB962C8B-B14F-4D97-AF65-F5344CB8AC3E}">
        <p14:creationId xmlns:p14="http://schemas.microsoft.com/office/powerpoint/2010/main" val="234172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a:latin typeface="Times New Roman" pitchFamily="18" charset="0"/>
              </a:rPr>
              <a:t>Jane to introduce the presentation – small personal anecdote to explain</a:t>
            </a:r>
            <a:r>
              <a:rPr lang="en-US" baseline="0" dirty="0">
                <a:latin typeface="Times New Roman" pitchFamily="18" charset="0"/>
              </a:rPr>
              <a:t> how the collaboration began</a:t>
            </a:r>
            <a:endParaRPr lang="en-US" dirty="0">
              <a:latin typeface="Times New Roman" pitchFamily="18" charset="0"/>
            </a:endParaRPr>
          </a:p>
        </p:txBody>
      </p:sp>
      <p:sp>
        <p:nvSpPr>
          <p:cNvPr id="440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87" eaLnBrk="0" hangingPunct="0">
              <a:defRPr sz="2300">
                <a:solidFill>
                  <a:schemeClr val="tx1"/>
                </a:solidFill>
                <a:latin typeface="Tahoma" pitchFamily="34" charset="0"/>
              </a:defRPr>
            </a:lvl1pPr>
            <a:lvl2pPr marL="716130" indent="-275434" defTabSz="931887" eaLnBrk="0" hangingPunct="0">
              <a:defRPr sz="2300">
                <a:solidFill>
                  <a:schemeClr val="tx1"/>
                </a:solidFill>
                <a:latin typeface="Tahoma" pitchFamily="34" charset="0"/>
              </a:defRPr>
            </a:lvl2pPr>
            <a:lvl3pPr marL="1101738" indent="-220348" defTabSz="931887" eaLnBrk="0" hangingPunct="0">
              <a:defRPr sz="2300">
                <a:solidFill>
                  <a:schemeClr val="tx1"/>
                </a:solidFill>
                <a:latin typeface="Tahoma" pitchFamily="34" charset="0"/>
              </a:defRPr>
            </a:lvl3pPr>
            <a:lvl4pPr marL="1542433" indent="-220348" defTabSz="931887" eaLnBrk="0" hangingPunct="0">
              <a:defRPr sz="2300">
                <a:solidFill>
                  <a:schemeClr val="tx1"/>
                </a:solidFill>
                <a:latin typeface="Tahoma" pitchFamily="34" charset="0"/>
              </a:defRPr>
            </a:lvl4pPr>
            <a:lvl5pPr marL="1983128" indent="-220348" defTabSz="931887" eaLnBrk="0" hangingPunct="0">
              <a:defRPr sz="2300">
                <a:solidFill>
                  <a:schemeClr val="tx1"/>
                </a:solidFill>
                <a:latin typeface="Tahoma" pitchFamily="34" charset="0"/>
              </a:defRPr>
            </a:lvl5pPr>
            <a:lvl6pPr marL="2423823" indent="-220348" defTabSz="931887" eaLnBrk="0" fontAlgn="base" hangingPunct="0">
              <a:spcBef>
                <a:spcPct val="0"/>
              </a:spcBef>
              <a:spcAft>
                <a:spcPct val="0"/>
              </a:spcAft>
              <a:defRPr sz="2300">
                <a:solidFill>
                  <a:schemeClr val="tx1"/>
                </a:solidFill>
                <a:latin typeface="Tahoma" pitchFamily="34" charset="0"/>
              </a:defRPr>
            </a:lvl6pPr>
            <a:lvl7pPr marL="2864518" indent="-220348" defTabSz="931887" eaLnBrk="0" fontAlgn="base" hangingPunct="0">
              <a:spcBef>
                <a:spcPct val="0"/>
              </a:spcBef>
              <a:spcAft>
                <a:spcPct val="0"/>
              </a:spcAft>
              <a:defRPr sz="2300">
                <a:solidFill>
                  <a:schemeClr val="tx1"/>
                </a:solidFill>
                <a:latin typeface="Tahoma" pitchFamily="34" charset="0"/>
              </a:defRPr>
            </a:lvl7pPr>
            <a:lvl8pPr marL="3305213" indent="-220348" defTabSz="931887" eaLnBrk="0" fontAlgn="base" hangingPunct="0">
              <a:spcBef>
                <a:spcPct val="0"/>
              </a:spcBef>
              <a:spcAft>
                <a:spcPct val="0"/>
              </a:spcAft>
              <a:defRPr sz="2300">
                <a:solidFill>
                  <a:schemeClr val="tx1"/>
                </a:solidFill>
                <a:latin typeface="Tahoma" pitchFamily="34" charset="0"/>
              </a:defRPr>
            </a:lvl8pPr>
            <a:lvl9pPr marL="3745908" indent="-220348" defTabSz="931887" eaLnBrk="0" fontAlgn="base" hangingPunct="0">
              <a:spcBef>
                <a:spcPct val="0"/>
              </a:spcBef>
              <a:spcAft>
                <a:spcPct val="0"/>
              </a:spcAft>
              <a:defRPr sz="2300">
                <a:solidFill>
                  <a:schemeClr val="tx1"/>
                </a:solidFill>
                <a:latin typeface="Tahoma" pitchFamily="34" charset="0"/>
              </a:defRPr>
            </a:lvl9pPr>
          </a:lstStyle>
          <a:p>
            <a:fld id="{F125BA23-93D8-4FB4-B4BF-2C19B7557124}" type="slidenum">
              <a:rPr lang="en-CA" sz="1300">
                <a:latin typeface="Times New Roman" pitchFamily="18" charset="0"/>
              </a:rPr>
              <a:pPr/>
              <a:t>7</a:t>
            </a:fld>
            <a:endParaRPr lang="en-CA" sz="1300" dirty="0">
              <a:latin typeface="Times New Roman" pitchFamily="18" charset="0"/>
            </a:endParaRPr>
          </a:p>
        </p:txBody>
      </p:sp>
    </p:spTree>
    <p:extLst>
      <p:ext uri="{BB962C8B-B14F-4D97-AF65-F5344CB8AC3E}">
        <p14:creationId xmlns:p14="http://schemas.microsoft.com/office/powerpoint/2010/main" val="396822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28</a:t>
            </a:fld>
            <a:endParaRPr lang="en-CA" dirty="0"/>
          </a:p>
        </p:txBody>
      </p:sp>
    </p:spTree>
    <p:extLst>
      <p:ext uri="{BB962C8B-B14F-4D97-AF65-F5344CB8AC3E}">
        <p14:creationId xmlns:p14="http://schemas.microsoft.com/office/powerpoint/2010/main" val="425502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31</a:t>
            </a:fld>
            <a:endParaRPr lang="en-CA" dirty="0"/>
          </a:p>
        </p:txBody>
      </p:sp>
    </p:spTree>
    <p:extLst>
      <p:ext uri="{BB962C8B-B14F-4D97-AF65-F5344CB8AC3E}">
        <p14:creationId xmlns:p14="http://schemas.microsoft.com/office/powerpoint/2010/main" val="2453580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37</a:t>
            </a:fld>
            <a:endParaRPr lang="en-CA" dirty="0"/>
          </a:p>
        </p:txBody>
      </p:sp>
    </p:spTree>
    <p:extLst>
      <p:ext uri="{BB962C8B-B14F-4D97-AF65-F5344CB8AC3E}">
        <p14:creationId xmlns:p14="http://schemas.microsoft.com/office/powerpoint/2010/main" val="3186779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38</a:t>
            </a:fld>
            <a:endParaRPr lang="en-CA" dirty="0"/>
          </a:p>
        </p:txBody>
      </p:sp>
    </p:spTree>
    <p:extLst>
      <p:ext uri="{BB962C8B-B14F-4D97-AF65-F5344CB8AC3E}">
        <p14:creationId xmlns:p14="http://schemas.microsoft.com/office/powerpoint/2010/main" val="1816547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43</a:t>
            </a:fld>
            <a:endParaRPr lang="en-CA" dirty="0"/>
          </a:p>
        </p:txBody>
      </p:sp>
    </p:spTree>
    <p:extLst>
      <p:ext uri="{BB962C8B-B14F-4D97-AF65-F5344CB8AC3E}">
        <p14:creationId xmlns:p14="http://schemas.microsoft.com/office/powerpoint/2010/main" val="1910517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44</a:t>
            </a:fld>
            <a:endParaRPr lang="en-CA" dirty="0"/>
          </a:p>
        </p:txBody>
      </p:sp>
    </p:spTree>
    <p:extLst>
      <p:ext uri="{BB962C8B-B14F-4D97-AF65-F5344CB8AC3E}">
        <p14:creationId xmlns:p14="http://schemas.microsoft.com/office/powerpoint/2010/main" val="1415237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49</a:t>
            </a:fld>
            <a:endParaRPr lang="en-CA" dirty="0"/>
          </a:p>
        </p:txBody>
      </p:sp>
    </p:spTree>
    <p:extLst>
      <p:ext uri="{BB962C8B-B14F-4D97-AF65-F5344CB8AC3E}">
        <p14:creationId xmlns:p14="http://schemas.microsoft.com/office/powerpoint/2010/main" val="1200764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51</a:t>
            </a:fld>
            <a:endParaRPr lang="en-CA" dirty="0"/>
          </a:p>
        </p:txBody>
      </p:sp>
    </p:spTree>
    <p:extLst>
      <p:ext uri="{BB962C8B-B14F-4D97-AF65-F5344CB8AC3E}">
        <p14:creationId xmlns:p14="http://schemas.microsoft.com/office/powerpoint/2010/main" val="959812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54</a:t>
            </a:fld>
            <a:endParaRPr lang="en-CA" dirty="0"/>
          </a:p>
        </p:txBody>
      </p:sp>
    </p:spTree>
    <p:extLst>
      <p:ext uri="{BB962C8B-B14F-4D97-AF65-F5344CB8AC3E}">
        <p14:creationId xmlns:p14="http://schemas.microsoft.com/office/powerpoint/2010/main" val="663895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pitchFamily="18" charset="0"/>
            </a:endParaRPr>
          </a:p>
        </p:txBody>
      </p:sp>
      <p:sp>
        <p:nvSpPr>
          <p:cNvPr id="757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87" eaLnBrk="0" hangingPunct="0">
              <a:defRPr sz="2300">
                <a:solidFill>
                  <a:schemeClr val="tx1"/>
                </a:solidFill>
                <a:latin typeface="Tahoma" pitchFamily="34" charset="0"/>
              </a:defRPr>
            </a:lvl1pPr>
            <a:lvl2pPr marL="716130" indent="-275434" defTabSz="931887" eaLnBrk="0" hangingPunct="0">
              <a:defRPr sz="2300">
                <a:solidFill>
                  <a:schemeClr val="tx1"/>
                </a:solidFill>
                <a:latin typeface="Tahoma" pitchFamily="34" charset="0"/>
              </a:defRPr>
            </a:lvl2pPr>
            <a:lvl3pPr marL="1101738" indent="-220348" defTabSz="931887" eaLnBrk="0" hangingPunct="0">
              <a:defRPr sz="2300">
                <a:solidFill>
                  <a:schemeClr val="tx1"/>
                </a:solidFill>
                <a:latin typeface="Tahoma" pitchFamily="34" charset="0"/>
              </a:defRPr>
            </a:lvl3pPr>
            <a:lvl4pPr marL="1542433" indent="-220348" defTabSz="931887" eaLnBrk="0" hangingPunct="0">
              <a:defRPr sz="2300">
                <a:solidFill>
                  <a:schemeClr val="tx1"/>
                </a:solidFill>
                <a:latin typeface="Tahoma" pitchFamily="34" charset="0"/>
              </a:defRPr>
            </a:lvl4pPr>
            <a:lvl5pPr marL="1983128" indent="-220348" defTabSz="931887" eaLnBrk="0" hangingPunct="0">
              <a:defRPr sz="2300">
                <a:solidFill>
                  <a:schemeClr val="tx1"/>
                </a:solidFill>
                <a:latin typeface="Tahoma" pitchFamily="34" charset="0"/>
              </a:defRPr>
            </a:lvl5pPr>
            <a:lvl6pPr marL="2423823" indent="-220348" defTabSz="931887" eaLnBrk="0" fontAlgn="base" hangingPunct="0">
              <a:spcBef>
                <a:spcPct val="0"/>
              </a:spcBef>
              <a:spcAft>
                <a:spcPct val="0"/>
              </a:spcAft>
              <a:defRPr sz="2300">
                <a:solidFill>
                  <a:schemeClr val="tx1"/>
                </a:solidFill>
                <a:latin typeface="Tahoma" pitchFamily="34" charset="0"/>
              </a:defRPr>
            </a:lvl6pPr>
            <a:lvl7pPr marL="2864518" indent="-220348" defTabSz="931887" eaLnBrk="0" fontAlgn="base" hangingPunct="0">
              <a:spcBef>
                <a:spcPct val="0"/>
              </a:spcBef>
              <a:spcAft>
                <a:spcPct val="0"/>
              </a:spcAft>
              <a:defRPr sz="2300">
                <a:solidFill>
                  <a:schemeClr val="tx1"/>
                </a:solidFill>
                <a:latin typeface="Tahoma" pitchFamily="34" charset="0"/>
              </a:defRPr>
            </a:lvl7pPr>
            <a:lvl8pPr marL="3305213" indent="-220348" defTabSz="931887" eaLnBrk="0" fontAlgn="base" hangingPunct="0">
              <a:spcBef>
                <a:spcPct val="0"/>
              </a:spcBef>
              <a:spcAft>
                <a:spcPct val="0"/>
              </a:spcAft>
              <a:defRPr sz="2300">
                <a:solidFill>
                  <a:schemeClr val="tx1"/>
                </a:solidFill>
                <a:latin typeface="Tahoma" pitchFamily="34" charset="0"/>
              </a:defRPr>
            </a:lvl8pPr>
            <a:lvl9pPr marL="3745908" indent="-220348" defTabSz="931887" eaLnBrk="0" fontAlgn="base" hangingPunct="0">
              <a:spcBef>
                <a:spcPct val="0"/>
              </a:spcBef>
              <a:spcAft>
                <a:spcPct val="0"/>
              </a:spcAft>
              <a:defRPr sz="2300">
                <a:solidFill>
                  <a:schemeClr val="tx1"/>
                </a:solidFill>
                <a:latin typeface="Tahoma" pitchFamily="34" charset="0"/>
              </a:defRPr>
            </a:lvl9pPr>
          </a:lstStyle>
          <a:p>
            <a:fld id="{529995F2-8EA6-44EA-8780-C2C9EADB4D26}" type="slidenum">
              <a:rPr lang="en-CA" sz="1300">
                <a:latin typeface="Times New Roman" pitchFamily="18" charset="0"/>
              </a:rPr>
              <a:pPr/>
              <a:t>55</a:t>
            </a:fld>
            <a:endParaRPr lang="en-CA" sz="1300" dirty="0">
              <a:latin typeface="Times New Roman" pitchFamily="18" charset="0"/>
            </a:endParaRPr>
          </a:p>
        </p:txBody>
      </p:sp>
    </p:spTree>
    <p:extLst>
      <p:ext uri="{BB962C8B-B14F-4D97-AF65-F5344CB8AC3E}">
        <p14:creationId xmlns:p14="http://schemas.microsoft.com/office/powerpoint/2010/main" val="154807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 to explain the issue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9</a:t>
            </a:fld>
            <a:endParaRPr lang="en-CA" dirty="0"/>
          </a:p>
        </p:txBody>
      </p:sp>
    </p:spTree>
    <p:extLst>
      <p:ext uri="{BB962C8B-B14F-4D97-AF65-F5344CB8AC3E}">
        <p14:creationId xmlns:p14="http://schemas.microsoft.com/office/powerpoint/2010/main" val="113009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10</a:t>
            </a:fld>
            <a:endParaRPr lang="en-CA" dirty="0"/>
          </a:p>
        </p:txBody>
      </p:sp>
    </p:spTree>
    <p:extLst>
      <p:ext uri="{BB962C8B-B14F-4D97-AF65-F5344CB8AC3E}">
        <p14:creationId xmlns:p14="http://schemas.microsoft.com/office/powerpoint/2010/main" val="128595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11</a:t>
            </a:fld>
            <a:endParaRPr lang="en-CA" dirty="0"/>
          </a:p>
        </p:txBody>
      </p:sp>
    </p:spTree>
    <p:extLst>
      <p:ext uri="{BB962C8B-B14F-4D97-AF65-F5344CB8AC3E}">
        <p14:creationId xmlns:p14="http://schemas.microsoft.com/office/powerpoint/2010/main" val="91614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12</a:t>
            </a:fld>
            <a:endParaRPr lang="en-CA" dirty="0"/>
          </a:p>
        </p:txBody>
      </p:sp>
    </p:spTree>
    <p:extLst>
      <p:ext uri="{BB962C8B-B14F-4D97-AF65-F5344CB8AC3E}">
        <p14:creationId xmlns:p14="http://schemas.microsoft.com/office/powerpoint/2010/main" val="19347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13</a:t>
            </a:fld>
            <a:endParaRPr lang="en-CA" dirty="0"/>
          </a:p>
        </p:txBody>
      </p:sp>
    </p:spTree>
    <p:extLst>
      <p:ext uri="{BB962C8B-B14F-4D97-AF65-F5344CB8AC3E}">
        <p14:creationId xmlns:p14="http://schemas.microsoft.com/office/powerpoint/2010/main" val="36678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14</a:t>
            </a:fld>
            <a:endParaRPr lang="en-CA" dirty="0"/>
          </a:p>
        </p:txBody>
      </p:sp>
    </p:spTree>
    <p:extLst>
      <p:ext uri="{BB962C8B-B14F-4D97-AF65-F5344CB8AC3E}">
        <p14:creationId xmlns:p14="http://schemas.microsoft.com/office/powerpoint/2010/main" val="66128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16</a:t>
            </a:fld>
            <a:endParaRPr lang="en-CA" dirty="0"/>
          </a:p>
        </p:txBody>
      </p:sp>
    </p:spTree>
    <p:extLst>
      <p:ext uri="{BB962C8B-B14F-4D97-AF65-F5344CB8AC3E}">
        <p14:creationId xmlns:p14="http://schemas.microsoft.com/office/powerpoint/2010/main" val="395245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5"/>
          <p:cNvSpPr>
            <a:spLocks noChangeArrowheads="1"/>
          </p:cNvSpPr>
          <p:nvPr/>
        </p:nvSpPr>
        <p:spPr bwMode="auto">
          <a:xfrm flipV="1">
            <a:off x="450850" y="32861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CA" dirty="0"/>
          </a:p>
        </p:txBody>
      </p:sp>
      <p:sp>
        <p:nvSpPr>
          <p:cNvPr id="36876" name="Rectangle 1036"/>
          <p:cNvSpPr>
            <a:spLocks noGrp="1" noChangeArrowheads="1"/>
          </p:cNvSpPr>
          <p:nvPr>
            <p:ph type="ctrTitle"/>
          </p:nvPr>
        </p:nvSpPr>
        <p:spPr>
          <a:xfrm>
            <a:off x="990600" y="1828800"/>
            <a:ext cx="7772400" cy="1143000"/>
          </a:xfrm>
        </p:spPr>
        <p:txBody>
          <a:bodyPr/>
          <a:lstStyle>
            <a:lvl1pPr>
              <a:defRPr/>
            </a:lvl1pPr>
          </a:lstStyle>
          <a:p>
            <a:r>
              <a:rPr lang="en-CA"/>
              <a:t>Click to edit Master title style</a:t>
            </a:r>
          </a:p>
        </p:txBody>
      </p:sp>
      <p:sp>
        <p:nvSpPr>
          <p:cNvPr id="36877"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CA"/>
              <a:t>Click to edit Master subtitle style</a:t>
            </a:r>
          </a:p>
        </p:txBody>
      </p:sp>
      <p:sp>
        <p:nvSpPr>
          <p:cNvPr id="5" name="Rectangle 1038"/>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r>
              <a:rPr lang="en-US"/>
              <a:t>30/05/2017</a:t>
            </a:r>
            <a:endParaRPr lang="en-CA" dirty="0"/>
          </a:p>
        </p:txBody>
      </p:sp>
      <p:sp>
        <p:nvSpPr>
          <p:cNvPr id="6" name="Rectangle 1039"/>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CA" dirty="0"/>
          </a:p>
        </p:txBody>
      </p:sp>
      <p:sp>
        <p:nvSpPr>
          <p:cNvPr id="7" name="Rectangle 1040"/>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4A5F99-20E3-4FFB-B1E7-E3A060536EE4}" type="slidenum">
              <a:rPr lang="en-CA"/>
              <a:pPr>
                <a:defRPr/>
              </a:pPr>
              <a:t>‹#›</a:t>
            </a:fld>
            <a:endParaRPr lang="en-CA" dirty="0"/>
          </a:p>
        </p:txBody>
      </p:sp>
    </p:spTree>
    <p:extLst>
      <p:ext uri="{BB962C8B-B14F-4D97-AF65-F5344CB8AC3E}">
        <p14:creationId xmlns:p14="http://schemas.microsoft.com/office/powerpoint/2010/main" val="91120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1A802D25-89CF-4225-BB0B-96262331C30F}" type="slidenum">
              <a:rPr lang="en-CA"/>
              <a:pPr>
                <a:defRPr/>
              </a:pPr>
              <a:t>‹#›</a:t>
            </a:fld>
            <a:endParaRPr lang="en-CA" dirty="0"/>
          </a:p>
        </p:txBody>
      </p:sp>
    </p:spTree>
    <p:extLst>
      <p:ext uri="{BB962C8B-B14F-4D97-AF65-F5344CB8AC3E}">
        <p14:creationId xmlns:p14="http://schemas.microsoft.com/office/powerpoint/2010/main" val="305868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1988" y="617538"/>
            <a:ext cx="1943100" cy="55149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182688" y="617538"/>
            <a:ext cx="5676900"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F26F0B16-17C8-4DD7-B8C8-9C6D35CAADC1}" type="slidenum">
              <a:rPr lang="en-CA"/>
              <a:pPr>
                <a:defRPr/>
              </a:pPr>
              <a:t>‹#›</a:t>
            </a:fld>
            <a:endParaRPr lang="en-CA" dirty="0"/>
          </a:p>
        </p:txBody>
      </p:sp>
    </p:spTree>
    <p:extLst>
      <p:ext uri="{BB962C8B-B14F-4D97-AF65-F5344CB8AC3E}">
        <p14:creationId xmlns:p14="http://schemas.microsoft.com/office/powerpoint/2010/main" val="157180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3B25F6F1-02E6-4302-84D1-3277B86589A1}" type="slidenum">
              <a:rPr lang="en-CA"/>
              <a:pPr>
                <a:defRPr/>
              </a:pPr>
              <a:t>‹#›</a:t>
            </a:fld>
            <a:endParaRPr lang="en-CA" dirty="0"/>
          </a:p>
        </p:txBody>
      </p:sp>
      <p:pic>
        <p:nvPicPr>
          <p:cNvPr id="7" name="Content Placeholder 5"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rot="5400000">
            <a:off x="4451594" y="6159524"/>
            <a:ext cx="705901" cy="7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60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67DBAA4C-0B66-46A2-A0B5-7FA50AC4E421}" type="slidenum">
              <a:rPr lang="en-CA"/>
              <a:pPr>
                <a:defRPr/>
              </a:pPr>
              <a:t>‹#›</a:t>
            </a:fld>
            <a:endParaRPr lang="en-CA" dirty="0"/>
          </a:p>
        </p:txBody>
      </p:sp>
    </p:spTree>
    <p:extLst>
      <p:ext uri="{BB962C8B-B14F-4D97-AF65-F5344CB8AC3E}">
        <p14:creationId xmlns:p14="http://schemas.microsoft.com/office/powerpoint/2010/main" val="92924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13"/>
          <p:cNvSpPr>
            <a:spLocks noGrp="1" noChangeArrowheads="1"/>
          </p:cNvSpPr>
          <p:nvPr>
            <p:ph type="sldNum" sz="quarter" idx="12"/>
          </p:nvPr>
        </p:nvSpPr>
        <p:spPr>
          <a:ln/>
        </p:spPr>
        <p:txBody>
          <a:bodyPr/>
          <a:lstStyle>
            <a:lvl1pPr>
              <a:defRPr/>
            </a:lvl1pPr>
          </a:lstStyle>
          <a:p>
            <a:pPr>
              <a:defRPr/>
            </a:pPr>
            <a:fld id="{E6D3A661-613C-4AA0-A613-7B79D06CC972}" type="slidenum">
              <a:rPr lang="en-CA"/>
              <a:pPr>
                <a:defRPr/>
              </a:pPr>
              <a:t>‹#›</a:t>
            </a:fld>
            <a:endParaRPr lang="en-CA" dirty="0"/>
          </a:p>
        </p:txBody>
      </p:sp>
    </p:spTree>
    <p:extLst>
      <p:ext uri="{BB962C8B-B14F-4D97-AF65-F5344CB8AC3E}">
        <p14:creationId xmlns:p14="http://schemas.microsoft.com/office/powerpoint/2010/main" val="121522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13"/>
          <p:cNvSpPr>
            <a:spLocks noGrp="1" noChangeArrowheads="1"/>
          </p:cNvSpPr>
          <p:nvPr>
            <p:ph type="sldNum" sz="quarter" idx="12"/>
          </p:nvPr>
        </p:nvSpPr>
        <p:spPr>
          <a:ln/>
        </p:spPr>
        <p:txBody>
          <a:bodyPr/>
          <a:lstStyle>
            <a:lvl1pPr>
              <a:defRPr/>
            </a:lvl1pPr>
          </a:lstStyle>
          <a:p>
            <a:pPr>
              <a:defRPr/>
            </a:pPr>
            <a:fld id="{C53A30F7-6405-441D-8619-0D8687FF3898}" type="slidenum">
              <a:rPr lang="en-CA"/>
              <a:pPr>
                <a:defRPr/>
              </a:pPr>
              <a:t>‹#›</a:t>
            </a:fld>
            <a:endParaRPr lang="en-CA" dirty="0"/>
          </a:p>
        </p:txBody>
      </p:sp>
    </p:spTree>
    <p:extLst>
      <p:ext uri="{BB962C8B-B14F-4D97-AF65-F5344CB8AC3E}">
        <p14:creationId xmlns:p14="http://schemas.microsoft.com/office/powerpoint/2010/main" val="17694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13"/>
          <p:cNvSpPr>
            <a:spLocks noGrp="1" noChangeArrowheads="1"/>
          </p:cNvSpPr>
          <p:nvPr>
            <p:ph type="sldNum" sz="quarter" idx="12"/>
          </p:nvPr>
        </p:nvSpPr>
        <p:spPr>
          <a:ln/>
        </p:spPr>
        <p:txBody>
          <a:bodyPr/>
          <a:lstStyle>
            <a:lvl1pPr>
              <a:defRPr/>
            </a:lvl1pPr>
          </a:lstStyle>
          <a:p>
            <a:pPr>
              <a:defRPr/>
            </a:pPr>
            <a:fld id="{E58C45E1-36F0-45DE-B813-AC6458C28AED}" type="slidenum">
              <a:rPr lang="en-CA"/>
              <a:pPr>
                <a:defRPr/>
              </a:pPr>
              <a:t>‹#›</a:t>
            </a:fld>
            <a:endParaRPr lang="en-CA" dirty="0"/>
          </a:p>
        </p:txBody>
      </p:sp>
    </p:spTree>
    <p:extLst>
      <p:ext uri="{BB962C8B-B14F-4D97-AF65-F5344CB8AC3E}">
        <p14:creationId xmlns:p14="http://schemas.microsoft.com/office/powerpoint/2010/main" val="242435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13"/>
          <p:cNvSpPr>
            <a:spLocks noGrp="1" noChangeArrowheads="1"/>
          </p:cNvSpPr>
          <p:nvPr>
            <p:ph type="sldNum" sz="quarter" idx="12"/>
          </p:nvPr>
        </p:nvSpPr>
        <p:spPr>
          <a:ln/>
        </p:spPr>
        <p:txBody>
          <a:bodyPr/>
          <a:lstStyle>
            <a:lvl1pPr>
              <a:defRPr/>
            </a:lvl1pPr>
          </a:lstStyle>
          <a:p>
            <a:pPr>
              <a:defRPr/>
            </a:pPr>
            <a:fld id="{F552D683-B2C5-440A-9EFC-54FDFD454A68}" type="slidenum">
              <a:rPr lang="en-CA"/>
              <a:pPr>
                <a:defRPr/>
              </a:pPr>
              <a:t>‹#›</a:t>
            </a:fld>
            <a:endParaRPr lang="en-CA" dirty="0"/>
          </a:p>
        </p:txBody>
      </p:sp>
    </p:spTree>
    <p:extLst>
      <p:ext uri="{BB962C8B-B14F-4D97-AF65-F5344CB8AC3E}">
        <p14:creationId xmlns:p14="http://schemas.microsoft.com/office/powerpoint/2010/main" val="381074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13"/>
          <p:cNvSpPr>
            <a:spLocks noGrp="1" noChangeArrowheads="1"/>
          </p:cNvSpPr>
          <p:nvPr>
            <p:ph type="sldNum" sz="quarter" idx="12"/>
          </p:nvPr>
        </p:nvSpPr>
        <p:spPr>
          <a:ln/>
        </p:spPr>
        <p:txBody>
          <a:bodyPr/>
          <a:lstStyle>
            <a:lvl1pPr>
              <a:defRPr/>
            </a:lvl1pPr>
          </a:lstStyle>
          <a:p>
            <a:pPr>
              <a:defRPr/>
            </a:pPr>
            <a:fld id="{403CFF2F-E677-4179-9A14-8217B94C7328}" type="slidenum">
              <a:rPr lang="en-CA"/>
              <a:pPr>
                <a:defRPr/>
              </a:pPr>
              <a:t>‹#›</a:t>
            </a:fld>
            <a:endParaRPr lang="en-CA" dirty="0"/>
          </a:p>
        </p:txBody>
      </p:sp>
    </p:spTree>
    <p:extLst>
      <p:ext uri="{BB962C8B-B14F-4D97-AF65-F5344CB8AC3E}">
        <p14:creationId xmlns:p14="http://schemas.microsoft.com/office/powerpoint/2010/main" val="305767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13"/>
          <p:cNvSpPr>
            <a:spLocks noGrp="1" noChangeArrowheads="1"/>
          </p:cNvSpPr>
          <p:nvPr>
            <p:ph type="sldNum" sz="quarter" idx="12"/>
          </p:nvPr>
        </p:nvSpPr>
        <p:spPr>
          <a:ln/>
        </p:spPr>
        <p:txBody>
          <a:bodyPr/>
          <a:lstStyle>
            <a:lvl1pPr>
              <a:defRPr/>
            </a:lvl1pPr>
          </a:lstStyle>
          <a:p>
            <a:pPr>
              <a:defRPr/>
            </a:pPr>
            <a:fld id="{0FDF21A7-73EE-4C8A-9455-F22B3E0183A2}" type="slidenum">
              <a:rPr lang="en-CA"/>
              <a:pPr>
                <a:defRPr/>
              </a:pPr>
              <a:t>‹#›</a:t>
            </a:fld>
            <a:endParaRPr lang="en-CA" dirty="0"/>
          </a:p>
        </p:txBody>
      </p:sp>
    </p:spTree>
    <p:extLst>
      <p:ext uri="{BB962C8B-B14F-4D97-AF65-F5344CB8AC3E}">
        <p14:creationId xmlns:p14="http://schemas.microsoft.com/office/powerpoint/2010/main" val="326972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8" name="Rectangle 8"/>
          <p:cNvSpPr>
            <a:spLocks noChangeArrowheads="1"/>
          </p:cNvSpPr>
          <p:nvPr/>
        </p:nvSpPr>
        <p:spPr bwMode="gray">
          <a:xfrm>
            <a:off x="714375" y="178593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dirty="0"/>
          </a:p>
        </p:txBody>
      </p:sp>
      <p:sp>
        <p:nvSpPr>
          <p:cNvPr id="1027" name="Rectangle 9"/>
          <p:cNvSpPr>
            <a:spLocks noGrp="1" noChangeArrowheads="1"/>
          </p:cNvSpPr>
          <p:nvPr>
            <p:ph type="title"/>
          </p:nvPr>
        </p:nvSpPr>
        <p:spPr bwMode="auto">
          <a:xfrm>
            <a:off x="1524000" y="617538"/>
            <a:ext cx="7419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2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3585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r>
              <a:rPr lang="en-US"/>
              <a:t>30/05/2017</a:t>
            </a:r>
            <a:endParaRPr lang="en-CA" dirty="0"/>
          </a:p>
        </p:txBody>
      </p:sp>
      <p:sp>
        <p:nvSpPr>
          <p:cNvPr id="3585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CA" dirty="0"/>
          </a:p>
        </p:txBody>
      </p:sp>
      <p:sp>
        <p:nvSpPr>
          <p:cNvPr id="3585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8958A7CE-8BBF-4EE7-8B8B-E324FCCA62F7}" type="slidenum">
              <a:rPr lang="en-CA"/>
              <a:pPr>
                <a:defRPr/>
              </a:pPr>
              <a:t>‹#›</a:t>
            </a:fld>
            <a:endParaRPr lang="en-CA" dirty="0"/>
          </a:p>
        </p:txBody>
      </p:sp>
      <p:pic>
        <p:nvPicPr>
          <p:cNvPr id="1032" name="Picture 9" descr="BCACRN Logo - no taglin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4313" y="571500"/>
            <a:ext cx="137953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p:txStyles>
    <p:titleStyle>
      <a:lvl1pPr algn="l" rtl="0" eaLnBrk="0" fontAlgn="base" hangingPunct="0">
        <a:spcBef>
          <a:spcPct val="0"/>
        </a:spcBef>
        <a:spcAft>
          <a:spcPct val="0"/>
        </a:spcAft>
        <a:defRPr sz="4400">
          <a:solidFill>
            <a:srgbClr val="003399"/>
          </a:solidFill>
          <a:latin typeface="+mj-lt"/>
          <a:ea typeface="+mj-ea"/>
          <a:cs typeface="+mj-cs"/>
        </a:defRPr>
      </a:lvl1pPr>
      <a:lvl2pPr algn="l" rtl="0" eaLnBrk="0" fontAlgn="base" hangingPunct="0">
        <a:spcBef>
          <a:spcPct val="0"/>
        </a:spcBef>
        <a:spcAft>
          <a:spcPct val="0"/>
        </a:spcAft>
        <a:defRPr sz="4400">
          <a:solidFill>
            <a:srgbClr val="003399"/>
          </a:solidFill>
          <a:latin typeface="Tahoma" pitchFamily="34" charset="0"/>
        </a:defRPr>
      </a:lvl2pPr>
      <a:lvl3pPr algn="l" rtl="0" eaLnBrk="0" fontAlgn="base" hangingPunct="0">
        <a:spcBef>
          <a:spcPct val="0"/>
        </a:spcBef>
        <a:spcAft>
          <a:spcPct val="0"/>
        </a:spcAft>
        <a:defRPr sz="4400">
          <a:solidFill>
            <a:srgbClr val="003399"/>
          </a:solidFill>
          <a:latin typeface="Tahoma" pitchFamily="34" charset="0"/>
        </a:defRPr>
      </a:lvl3pPr>
      <a:lvl4pPr algn="l" rtl="0" eaLnBrk="0" fontAlgn="base" hangingPunct="0">
        <a:spcBef>
          <a:spcPct val="0"/>
        </a:spcBef>
        <a:spcAft>
          <a:spcPct val="0"/>
        </a:spcAft>
        <a:defRPr sz="4400">
          <a:solidFill>
            <a:srgbClr val="003399"/>
          </a:solidFill>
          <a:latin typeface="Tahoma" pitchFamily="34" charset="0"/>
        </a:defRPr>
      </a:lvl4pPr>
      <a:lvl5pPr algn="l" rtl="0" eaLnBrk="0" fontAlgn="base" hangingPunct="0">
        <a:spcBef>
          <a:spcPct val="0"/>
        </a:spcBef>
        <a:spcAft>
          <a:spcPct val="0"/>
        </a:spcAft>
        <a:defRPr sz="4400">
          <a:solidFill>
            <a:srgbClr val="003399"/>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2060"/>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2060"/>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fu.ca/lgbteol.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enedictes.cnpea@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enedictes.cnpea@gmail.com" TargetMode="External"/><Relationship Id="rId2" Type="http://schemas.openxmlformats.org/officeDocument/2006/relationships/hyperlink" Target="https://cnpea.ca/en/about-cnpea/cnpea-webinars/719-webinar-for-intergenerational-day-2017"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npea.ca/bccrns.ca" TargetMode="External"/><Relationship Id="rId2" Type="http://schemas.openxmlformats.org/officeDocument/2006/relationships/hyperlink" Target="mailto:jane.osborne@bccrns.ca"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benedictes.cnpea@gmail.com" TargetMode="External"/><Relationship Id="rId2" Type="http://schemas.openxmlformats.org/officeDocument/2006/relationships/hyperlink" Target="https://goo.gl/forms/5VWv7c7I7gbKPqG0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ross.jenkins.inclusions@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V3O8qz6Y5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038"/>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a:solidFill>
                  <a:schemeClr val="bg2"/>
                </a:solidFill>
              </a:rPr>
              <a:t>30/05/2017</a:t>
            </a:r>
            <a:endParaRPr lang="en-CA" sz="1400" dirty="0">
              <a:solidFill>
                <a:schemeClr val="bg2"/>
              </a:solidFill>
            </a:endParaRPr>
          </a:p>
        </p:txBody>
      </p:sp>
      <p:sp>
        <p:nvSpPr>
          <p:cNvPr id="3075" name="Rectangle 104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F6CDED6-BD2A-4EFE-B328-AFA2B190A4BD}" type="slidenum">
              <a:rPr lang="en-CA" sz="1400" smtClean="0">
                <a:solidFill>
                  <a:schemeClr val="bg2"/>
                </a:solidFill>
              </a:rPr>
              <a:pPr eaLnBrk="1" hangingPunct="1"/>
              <a:t>1</a:t>
            </a:fld>
            <a:endParaRPr lang="en-CA" sz="1400" dirty="0">
              <a:solidFill>
                <a:schemeClr val="bg2"/>
              </a:solidFill>
            </a:endParaRPr>
          </a:p>
        </p:txBody>
      </p:sp>
      <p:sp>
        <p:nvSpPr>
          <p:cNvPr id="4100" name="Rectangle 4"/>
          <p:cNvSpPr>
            <a:spLocks noGrp="1" noChangeArrowheads="1"/>
          </p:cNvSpPr>
          <p:nvPr>
            <p:ph type="ctrTitle"/>
          </p:nvPr>
        </p:nvSpPr>
        <p:spPr>
          <a:xfrm>
            <a:off x="467544" y="436885"/>
            <a:ext cx="8064896" cy="2596852"/>
          </a:xfrm>
        </p:spPr>
        <p:txBody>
          <a:bodyPr/>
          <a:lstStyle/>
          <a:p>
            <a:pPr algn="ctr" eaLnBrk="1" hangingPunct="1"/>
            <a:r>
              <a:rPr lang="en-CA" sz="4600" dirty="0"/>
              <a:t>Webinar</a:t>
            </a:r>
            <a:br>
              <a:rPr lang="en-CA" sz="4600" dirty="0"/>
            </a:br>
            <a:r>
              <a:rPr lang="en-CA" sz="4600" dirty="0"/>
              <a:t>Seniors Aging OUT:</a:t>
            </a:r>
            <a:br>
              <a:rPr lang="en-CA" sz="4800" dirty="0"/>
            </a:br>
            <a:r>
              <a:rPr lang="en-CA" sz="3600" dirty="0"/>
              <a:t>Health &amp; Community working together for safe communities for LGBTQ2+ </a:t>
            </a:r>
          </a:p>
        </p:txBody>
      </p:sp>
      <p:pic>
        <p:nvPicPr>
          <p:cNvPr id="3077" name="Picture 6" descr="BCACRN Logo - with ta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742" y="4905027"/>
            <a:ext cx="3386516" cy="117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62" y="4653136"/>
            <a:ext cx="2846076" cy="1426467"/>
          </a:xfrm>
          <a:prstGeom prst="rect">
            <a:avLst/>
          </a:prstGeom>
        </p:spPr>
      </p:pic>
      <p:sp>
        <p:nvSpPr>
          <p:cNvPr id="3" name="TextBox 2"/>
          <p:cNvSpPr txBox="1"/>
          <p:nvPr/>
        </p:nvSpPr>
        <p:spPr>
          <a:xfrm>
            <a:off x="3059832" y="3789040"/>
            <a:ext cx="5174622" cy="461665"/>
          </a:xfrm>
          <a:prstGeom prst="rect">
            <a:avLst/>
          </a:prstGeom>
          <a:noFill/>
        </p:spPr>
        <p:txBody>
          <a:bodyPr wrap="none" rtlCol="0">
            <a:spAutoFit/>
          </a:bodyPr>
          <a:lstStyle/>
          <a:p>
            <a:r>
              <a:rPr lang="en-CA" dirty="0"/>
              <a:t>With Jane Osborne and Ross Jenkins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10</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000" y="476672"/>
            <a:ext cx="6998613" cy="5482593"/>
          </a:xfrm>
          <a:prstGeom prst="rect">
            <a:avLst/>
          </a:prstGeom>
        </p:spPr>
      </p:pic>
    </p:spTree>
    <p:extLst>
      <p:ext uri="{BB962C8B-B14F-4D97-AF65-F5344CB8AC3E}">
        <p14:creationId xmlns:p14="http://schemas.microsoft.com/office/powerpoint/2010/main" val="298217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LGBTQ2+ mean?</a:t>
            </a:r>
          </a:p>
        </p:txBody>
      </p:sp>
      <p:sp>
        <p:nvSpPr>
          <p:cNvPr id="3" name="Content Placeholder 2"/>
          <p:cNvSpPr>
            <a:spLocks noGrp="1"/>
          </p:cNvSpPr>
          <p:nvPr>
            <p:ph idx="1"/>
          </p:nvPr>
        </p:nvSpPr>
        <p:spPr/>
        <p:txBody>
          <a:bodyPr/>
          <a:lstStyle/>
          <a:p>
            <a:r>
              <a:rPr lang="en-CA" sz="3000" b="1" dirty="0"/>
              <a:t>L</a:t>
            </a:r>
            <a:r>
              <a:rPr lang="en-CA" sz="3000" dirty="0"/>
              <a:t>esbian, </a:t>
            </a:r>
            <a:r>
              <a:rPr lang="en-CA" sz="3000" b="1" dirty="0"/>
              <a:t>G</a:t>
            </a:r>
            <a:r>
              <a:rPr lang="en-CA" sz="3000" dirty="0"/>
              <a:t>ay, </a:t>
            </a:r>
            <a:r>
              <a:rPr lang="en-CA" sz="3000" b="1" dirty="0"/>
              <a:t>B</a:t>
            </a:r>
            <a:r>
              <a:rPr lang="en-CA" sz="3000" dirty="0"/>
              <a:t>isexual, </a:t>
            </a:r>
            <a:r>
              <a:rPr lang="en-CA" sz="3000" b="1" dirty="0"/>
              <a:t>T</a:t>
            </a:r>
            <a:r>
              <a:rPr lang="en-CA" sz="3000" dirty="0"/>
              <a:t>ransgender, </a:t>
            </a:r>
            <a:r>
              <a:rPr lang="en-CA" sz="3000" b="1" dirty="0"/>
              <a:t>Q</a:t>
            </a:r>
            <a:r>
              <a:rPr lang="en-CA" sz="3000" dirty="0"/>
              <a:t>ueer &amp; </a:t>
            </a:r>
            <a:r>
              <a:rPr lang="en-CA" sz="3000" b="1" dirty="0"/>
              <a:t>2</a:t>
            </a:r>
            <a:r>
              <a:rPr lang="en-CA" sz="3000" dirty="0"/>
              <a:t>-spirit (IH: LGBTQ2s)</a:t>
            </a:r>
            <a:endParaRPr lang="en-CA" sz="3000" b="1" dirty="0"/>
          </a:p>
          <a:p>
            <a:r>
              <a:rPr lang="en-CA" sz="3000" dirty="0"/>
              <a:t>The </a:t>
            </a:r>
            <a:r>
              <a:rPr lang="en-CA" sz="3000" b="1" dirty="0"/>
              <a:t>+ </a:t>
            </a:r>
            <a:r>
              <a:rPr lang="en-CA" sz="3000" dirty="0"/>
              <a:t>incorporates queer questioning, gender fluid, asexual, pansexual, …</a:t>
            </a:r>
          </a:p>
          <a:p>
            <a:r>
              <a:rPr lang="en-CA" sz="3000" dirty="0"/>
              <a:t>We include allies or supporters of members of these communities</a:t>
            </a:r>
          </a:p>
          <a:p>
            <a:r>
              <a:rPr lang="en-CA" sz="3000" dirty="0"/>
              <a:t>LGBTQ2+ seniors are diverse people from many backgrounds; not readily identifiable</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11</a:t>
            </a:fld>
            <a:endParaRPr lang="en-CA" dirty="0"/>
          </a:p>
        </p:txBody>
      </p:sp>
    </p:spTree>
    <p:extLst>
      <p:ext uri="{BB962C8B-B14F-4D97-AF65-F5344CB8AC3E}">
        <p14:creationId xmlns:p14="http://schemas.microsoft.com/office/powerpoint/2010/main" val="322530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12</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196752"/>
            <a:ext cx="6630325" cy="4925112"/>
          </a:xfrm>
          <a:prstGeom prst="rect">
            <a:avLst/>
          </a:prstGeom>
        </p:spPr>
      </p:pic>
    </p:spTree>
    <p:extLst>
      <p:ext uri="{BB962C8B-B14F-4D97-AF65-F5344CB8AC3E}">
        <p14:creationId xmlns:p14="http://schemas.microsoft.com/office/powerpoint/2010/main" val="133143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have we been?</a:t>
            </a:r>
            <a:br>
              <a:rPr lang="en-CA" dirty="0"/>
            </a:br>
            <a:r>
              <a:rPr lang="en-CA" dirty="0"/>
              <a:t>Island Town Hall in Victoria</a:t>
            </a:r>
          </a:p>
        </p:txBody>
      </p:sp>
      <p:sp>
        <p:nvSpPr>
          <p:cNvPr id="3" name="Content Placeholder 2"/>
          <p:cNvSpPr>
            <a:spLocks noGrp="1"/>
          </p:cNvSpPr>
          <p:nvPr>
            <p:ph idx="1"/>
          </p:nvPr>
        </p:nvSpPr>
        <p:spPr>
          <a:xfrm>
            <a:off x="914400" y="2051699"/>
            <a:ext cx="4116288" cy="4435623"/>
          </a:xfrm>
        </p:spPr>
        <p:txBody>
          <a:bodyPr/>
          <a:lstStyle/>
          <a:p>
            <a:r>
              <a:rPr lang="en-CA" dirty="0"/>
              <a:t>Feb. 3, 2016</a:t>
            </a:r>
          </a:p>
          <a:p>
            <a:pPr lvl="1"/>
            <a:r>
              <a:rPr lang="en-CA" sz="2400" dirty="0"/>
              <a:t>1 of 6 in province</a:t>
            </a:r>
          </a:p>
          <a:p>
            <a:pPr lvl="1"/>
            <a:r>
              <a:rPr lang="en-CA" sz="2400" dirty="0"/>
              <a:t>SFU’s Gerontology Research Centre – Gloria </a:t>
            </a:r>
            <a:r>
              <a:rPr lang="en-CA" sz="2400" dirty="0" err="1"/>
              <a:t>Gutman</a:t>
            </a:r>
            <a:r>
              <a:rPr lang="en-CA" sz="2400" dirty="0"/>
              <a:t> (Youth for Change / Quirk-e)</a:t>
            </a:r>
          </a:p>
          <a:p>
            <a:pPr lvl="1"/>
            <a:r>
              <a:rPr lang="en-CA" sz="2400" dirty="0"/>
              <a:t>Island Health – Adult Protection</a:t>
            </a:r>
          </a:p>
          <a:p>
            <a:pPr lvl="1"/>
            <a:r>
              <a:rPr lang="en-CA" sz="2400" dirty="0"/>
              <a:t>BCCRNs</a:t>
            </a:r>
          </a:p>
          <a:p>
            <a:pPr marL="0" lvl="1" indent="0">
              <a:spcBef>
                <a:spcPts val="900"/>
              </a:spcBef>
              <a:buNone/>
            </a:pPr>
            <a:r>
              <a:rPr lang="en-CA" sz="2400" dirty="0"/>
              <a:t>    </a:t>
            </a:r>
            <a:r>
              <a:rPr lang="en-CA" sz="2400" dirty="0">
                <a:hlinkClick r:id="rId3"/>
              </a:rPr>
              <a:t>www.sfu.ca/lgbteol.html</a:t>
            </a:r>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13</a:t>
            </a:fld>
            <a:endParaRPr lang="en-CA"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293" y="2051699"/>
            <a:ext cx="3910844" cy="4113605"/>
          </a:xfrm>
          <a:prstGeom prst="rect">
            <a:avLst/>
          </a:prstGeom>
        </p:spPr>
      </p:pic>
    </p:spTree>
    <p:extLst>
      <p:ext uri="{BB962C8B-B14F-4D97-AF65-F5344CB8AC3E}">
        <p14:creationId xmlns:p14="http://schemas.microsoft.com/office/powerpoint/2010/main" val="288817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Four primary reasons we are talking about this now</a:t>
            </a:r>
          </a:p>
        </p:txBody>
      </p:sp>
      <p:sp>
        <p:nvSpPr>
          <p:cNvPr id="3" name="Content Placeholder 2"/>
          <p:cNvSpPr>
            <a:spLocks noGrp="1"/>
          </p:cNvSpPr>
          <p:nvPr>
            <p:ph idx="1"/>
          </p:nvPr>
        </p:nvSpPr>
        <p:spPr/>
        <p:txBody>
          <a:bodyPr/>
          <a:lstStyle/>
          <a:p>
            <a:pPr marL="514350" indent="-514350">
              <a:buFont typeface="+mj-lt"/>
              <a:buAutoNum type="arabicPeriod"/>
            </a:pPr>
            <a:r>
              <a:rPr lang="en-CA" dirty="0"/>
              <a:t>Demographics</a:t>
            </a:r>
          </a:p>
          <a:p>
            <a:pPr marL="514350" indent="-514350">
              <a:buFont typeface="+mj-lt"/>
              <a:buAutoNum type="arabicPeriod"/>
            </a:pPr>
            <a:r>
              <a:rPr lang="en-CA" dirty="0"/>
              <a:t>Invisible in many parts of the Island – we don’t ask; IH doesn’t collect data</a:t>
            </a:r>
          </a:p>
          <a:p>
            <a:pPr marL="514350" indent="-514350">
              <a:buFont typeface="+mj-lt"/>
              <a:buAutoNum type="arabicPeriod"/>
            </a:pPr>
            <a:r>
              <a:rPr lang="en-CA" dirty="0"/>
              <a:t>LGBTQ2+ more likely to age alone</a:t>
            </a:r>
          </a:p>
          <a:p>
            <a:pPr marL="514350" indent="-514350">
              <a:buFont typeface="+mj-lt"/>
              <a:buAutoNum type="arabicPeriod"/>
            </a:pPr>
            <a:r>
              <a:rPr lang="en-CA" dirty="0"/>
              <a:t>Older adults may return to the closet because of stigma; because they do not feel safe</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14</a:t>
            </a:fld>
            <a:endParaRPr lang="en-CA" dirty="0"/>
          </a:p>
        </p:txBody>
      </p:sp>
    </p:spTree>
    <p:extLst>
      <p:ext uri="{BB962C8B-B14F-4D97-AF65-F5344CB8AC3E}">
        <p14:creationId xmlns:p14="http://schemas.microsoft.com/office/powerpoint/2010/main" val="246258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Demographics …</a:t>
            </a:r>
          </a:p>
        </p:txBody>
      </p:sp>
      <p:sp>
        <p:nvSpPr>
          <p:cNvPr id="3" name="Content Placeholder 2"/>
          <p:cNvSpPr>
            <a:spLocks noGrp="1"/>
          </p:cNvSpPr>
          <p:nvPr>
            <p:ph idx="1"/>
          </p:nvPr>
        </p:nvSpPr>
        <p:spPr/>
        <p:txBody>
          <a:bodyPr/>
          <a:lstStyle/>
          <a:p>
            <a:pPr lvl="0">
              <a:spcBef>
                <a:spcPts val="0"/>
              </a:spcBef>
            </a:pPr>
            <a:r>
              <a:rPr lang="en-CA" sz="2400" dirty="0"/>
              <a:t>Younger Canadians are far more likely to say they are lesbian, gay, bisexual or transgender than older Canadians, with 10% of those aged 18 to 34 answering the question with a “yes,” compared to 2% or 3% in the four older age categories. </a:t>
            </a:r>
          </a:p>
          <a:p>
            <a:pPr marL="0" indent="0" algn="r">
              <a:spcBef>
                <a:spcPts val="600"/>
              </a:spcBef>
              <a:buNone/>
            </a:pPr>
            <a:r>
              <a:rPr lang="en-CA" sz="1400" i="1" dirty="0"/>
              <a:t>SOURCE: FORUM Research Poll commissioned by National Post, July 2012</a:t>
            </a:r>
            <a:endParaRPr lang="en-CA" sz="1400" dirty="0"/>
          </a:p>
          <a:p>
            <a:pPr>
              <a:spcBef>
                <a:spcPts val="600"/>
              </a:spcBef>
            </a:pPr>
            <a:r>
              <a:rPr lang="en-CA" sz="2400" dirty="0"/>
              <a:t>In 2013 a </a:t>
            </a:r>
            <a:r>
              <a:rPr lang="en-CA" sz="2400" dirty="0" err="1"/>
              <a:t>Qmunity</a:t>
            </a:r>
            <a:r>
              <a:rPr lang="en-CA" sz="2400" dirty="0"/>
              <a:t> volunteer visited all of the residential care facilities in White Rock and the surrounding area and each facility said that none of their seniors were LGBTQ. (Mirrors the Vancouver Island experience in 2017!)</a:t>
            </a:r>
          </a:p>
          <a:p>
            <a:pPr marL="0" indent="0" algn="r">
              <a:buNone/>
            </a:pPr>
            <a:r>
              <a:rPr lang="en-CA" sz="1400" i="1" dirty="0"/>
              <a:t>SOURCE: Qmunity.ca Aging Out Project</a:t>
            </a:r>
            <a:endParaRPr lang="en-CA" sz="1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15</a:t>
            </a:fld>
            <a:endParaRPr lang="en-CA" dirty="0"/>
          </a:p>
        </p:txBody>
      </p:sp>
    </p:spTree>
    <p:extLst>
      <p:ext uri="{BB962C8B-B14F-4D97-AF65-F5344CB8AC3E}">
        <p14:creationId xmlns:p14="http://schemas.microsoft.com/office/powerpoint/2010/main" val="135551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is </a:t>
            </a:r>
            <a:r>
              <a:rPr lang="en-CA"/>
              <a:t>it important?</a:t>
            </a:r>
            <a:endParaRPr lang="en-CA" dirty="0"/>
          </a:p>
        </p:txBody>
      </p:sp>
      <p:sp>
        <p:nvSpPr>
          <p:cNvPr id="3" name="Content Placeholder 2"/>
          <p:cNvSpPr>
            <a:spLocks noGrp="1"/>
          </p:cNvSpPr>
          <p:nvPr>
            <p:ph idx="1"/>
          </p:nvPr>
        </p:nvSpPr>
        <p:spPr/>
        <p:txBody>
          <a:bodyPr/>
          <a:lstStyle/>
          <a:p>
            <a:r>
              <a:rPr lang="en-CA" sz="2800" dirty="0"/>
              <a:t>LGBTQ2+ seniors need to feel safe to come out to health/community service providers – not just tolerated but welcomed &amp; included</a:t>
            </a:r>
          </a:p>
          <a:p>
            <a:r>
              <a:rPr lang="en-CA" sz="2800" dirty="0"/>
              <a:t>Voices of LGBTQ2+ seniors, supporters and allies need to inform how we provide services and supports to them as they age</a:t>
            </a:r>
          </a:p>
          <a:p>
            <a:r>
              <a:rPr lang="en-CA" sz="2800" dirty="0"/>
              <a:t>As the population begins to grow, we need to ensure all communities engage to provide needed services and supports</a:t>
            </a:r>
          </a:p>
          <a:p>
            <a:endParaRPr lang="en-CA" sz="28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16</a:t>
            </a:fld>
            <a:endParaRPr lang="en-CA" dirty="0"/>
          </a:p>
        </p:txBody>
      </p:sp>
    </p:spTree>
    <p:extLst>
      <p:ext uri="{BB962C8B-B14F-4D97-AF65-F5344CB8AC3E}">
        <p14:creationId xmlns:p14="http://schemas.microsoft.com/office/powerpoint/2010/main" val="230242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have we been?</a:t>
            </a:r>
            <a:br>
              <a:rPr lang="en-CA" dirty="0"/>
            </a:br>
            <a:r>
              <a:rPr lang="en-CA" b="1" dirty="0"/>
              <a:t>Island Health Initiative</a:t>
            </a:r>
          </a:p>
        </p:txBody>
      </p:sp>
      <p:sp>
        <p:nvSpPr>
          <p:cNvPr id="3" name="Content Placeholder 2"/>
          <p:cNvSpPr>
            <a:spLocks noGrp="1"/>
          </p:cNvSpPr>
          <p:nvPr>
            <p:ph idx="1"/>
          </p:nvPr>
        </p:nvSpPr>
        <p:spPr/>
        <p:txBody>
          <a:bodyPr/>
          <a:lstStyle/>
          <a:p>
            <a:r>
              <a:rPr lang="en-CA" dirty="0"/>
              <a:t>Created LGBTQ2s Advisory</a:t>
            </a:r>
          </a:p>
          <a:p>
            <a:r>
              <a:rPr lang="en-CA" dirty="0"/>
              <a:t>Toolkit to support leaders to implement policy, practices, programs</a:t>
            </a:r>
          </a:p>
          <a:p>
            <a:pPr lvl="1"/>
            <a:r>
              <a:rPr lang="en-CA" dirty="0"/>
              <a:t>Includes curricula, brochures, lanyards …</a:t>
            </a:r>
          </a:p>
          <a:p>
            <a:r>
              <a:rPr lang="en-CA" dirty="0"/>
              <a:t>Developing face to face education module</a:t>
            </a:r>
          </a:p>
          <a:p>
            <a:r>
              <a:rPr lang="en-CA" dirty="0"/>
              <a:t>Showing Gen Silent in community</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17</a:t>
            </a:fld>
            <a:endParaRPr lang="en-CA" dirty="0"/>
          </a:p>
        </p:txBody>
      </p:sp>
    </p:spTree>
    <p:extLst>
      <p:ext uri="{BB962C8B-B14F-4D97-AF65-F5344CB8AC3E}">
        <p14:creationId xmlns:p14="http://schemas.microsoft.com/office/powerpoint/2010/main" val="332109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now?</a:t>
            </a:r>
            <a:br>
              <a:rPr lang="en-CA" dirty="0"/>
            </a:br>
            <a:r>
              <a:rPr lang="en-CA" b="1" dirty="0"/>
              <a:t>Island Health Initiative</a:t>
            </a:r>
          </a:p>
        </p:txBody>
      </p:sp>
      <p:sp>
        <p:nvSpPr>
          <p:cNvPr id="3" name="Content Placeholder 2"/>
          <p:cNvSpPr>
            <a:spLocks noGrp="1"/>
          </p:cNvSpPr>
          <p:nvPr>
            <p:ph idx="1"/>
          </p:nvPr>
        </p:nvSpPr>
        <p:spPr/>
        <p:txBody>
          <a:bodyPr/>
          <a:lstStyle/>
          <a:p>
            <a:r>
              <a:rPr lang="en-CA" sz="2800" dirty="0"/>
              <a:t>Delivering presentations to groups of health professionals, e.g. Gerontological Nurses</a:t>
            </a:r>
          </a:p>
          <a:p>
            <a:r>
              <a:rPr lang="en-CA" sz="2800" dirty="0"/>
              <a:t>Preparing for Island Health wide in-house training – including visible, welcoming spaces with rainbow lanyards</a:t>
            </a:r>
          </a:p>
          <a:p>
            <a:r>
              <a:rPr lang="en-CA" sz="2800" dirty="0"/>
              <a:t>Focusing on services that support clients where they live – residential care, home and community care</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18</a:t>
            </a:fld>
            <a:endParaRPr lang="en-CA" dirty="0"/>
          </a:p>
        </p:txBody>
      </p:sp>
    </p:spTree>
    <p:extLst>
      <p:ext uri="{BB962C8B-B14F-4D97-AF65-F5344CB8AC3E}">
        <p14:creationId xmlns:p14="http://schemas.microsoft.com/office/powerpoint/2010/main" val="425587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538"/>
            <a:ext cx="7620000" cy="1143000"/>
          </a:xfrm>
        </p:spPr>
        <p:txBody>
          <a:bodyPr/>
          <a:lstStyle/>
          <a:p>
            <a:r>
              <a:rPr lang="en-CA" dirty="0"/>
              <a:t>Where are we now?</a:t>
            </a:r>
            <a:br>
              <a:rPr lang="en-CA" dirty="0"/>
            </a:br>
            <a:r>
              <a:rPr lang="en-CA" b="1" dirty="0"/>
              <a:t>Island Health Initiative</a:t>
            </a:r>
          </a:p>
        </p:txBody>
      </p:sp>
      <p:sp>
        <p:nvSpPr>
          <p:cNvPr id="3" name="Content Placeholder 2"/>
          <p:cNvSpPr>
            <a:spLocks noGrp="1"/>
          </p:cNvSpPr>
          <p:nvPr>
            <p:ph idx="1"/>
          </p:nvPr>
        </p:nvSpPr>
        <p:spPr>
          <a:xfrm>
            <a:off x="1182688" y="2017713"/>
            <a:ext cx="5045496" cy="4114800"/>
          </a:xfrm>
        </p:spPr>
        <p:txBody>
          <a:bodyPr/>
          <a:lstStyle/>
          <a:p>
            <a:r>
              <a:rPr lang="en-CA" sz="3000" dirty="0"/>
              <a:t>Prioritised residential care for initial training</a:t>
            </a:r>
          </a:p>
          <a:p>
            <a:r>
              <a:rPr lang="en-CA" sz="3000" dirty="0"/>
              <a:t>Piloted the education module in 4 workshops in a Victoria area residential care facility</a:t>
            </a:r>
          </a:p>
          <a:p>
            <a:r>
              <a:rPr lang="en-CA" sz="3000" dirty="0"/>
              <a:t>Evaluating and planning</a:t>
            </a:r>
          </a:p>
          <a:p>
            <a:pPr marL="0" indent="0">
              <a:buNone/>
            </a:pPr>
            <a:r>
              <a:rPr lang="en-CA" sz="3000" dirty="0"/>
              <a:t>(Nicole.Tremblay@viha.ca)</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19</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339986"/>
            <a:ext cx="2512314" cy="3568446"/>
          </a:xfrm>
          <a:prstGeom prst="rect">
            <a:avLst/>
          </a:prstGeom>
        </p:spPr>
      </p:pic>
    </p:spTree>
    <p:extLst>
      <p:ext uri="{BB962C8B-B14F-4D97-AF65-F5344CB8AC3E}">
        <p14:creationId xmlns:p14="http://schemas.microsoft.com/office/powerpoint/2010/main" val="305131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few housekeeping tips</a:t>
            </a:r>
          </a:p>
        </p:txBody>
      </p:sp>
      <p:sp>
        <p:nvSpPr>
          <p:cNvPr id="3" name="Content Placeholder 2"/>
          <p:cNvSpPr>
            <a:spLocks noGrp="1"/>
          </p:cNvSpPr>
          <p:nvPr>
            <p:ph idx="1"/>
          </p:nvPr>
        </p:nvSpPr>
        <p:spPr/>
        <p:txBody>
          <a:bodyPr/>
          <a:lstStyle/>
          <a:p>
            <a:pPr lvl="0"/>
            <a:r>
              <a:rPr lang="en-CA" sz="1400" dirty="0"/>
              <a:t>All attendees will be muted during the webinar. If you are listening to this presentation via phone, remember to </a:t>
            </a:r>
            <a:r>
              <a:rPr lang="en-CA" sz="1400" b="1" dirty="0"/>
              <a:t>mute yourselves with your mute/unmute button or by pressing *6 on your keypad.</a:t>
            </a:r>
            <a:br>
              <a:rPr lang="en-CA" sz="1400" b="1" i="1" dirty="0"/>
            </a:br>
            <a:endParaRPr lang="fr-CA" sz="1400" b="1" i="1" dirty="0"/>
          </a:p>
          <a:p>
            <a:pPr lvl="0"/>
            <a:r>
              <a:rPr lang="en-CA" sz="1400" dirty="0"/>
              <a:t>If you are experiencing issues, please let us know via the CHAT BOX or</a:t>
            </a:r>
            <a:r>
              <a:rPr lang="fr-CA" sz="1400" dirty="0"/>
              <a:t> </a:t>
            </a:r>
            <a:r>
              <a:rPr lang="en-CA" sz="1400" dirty="0"/>
              <a:t>send an email to </a:t>
            </a:r>
            <a:r>
              <a:rPr lang="en-CA" sz="1400" u="sng" dirty="0">
                <a:hlinkClick r:id="rId2"/>
              </a:rPr>
              <a:t>benedictes.cnpea@gmail.com</a:t>
            </a:r>
            <a:br>
              <a:rPr lang="en-CA" sz="1400" u="sng" dirty="0"/>
            </a:br>
            <a:endParaRPr lang="fr-CA" sz="1400" dirty="0"/>
          </a:p>
          <a:p>
            <a:pPr lvl="0"/>
            <a:r>
              <a:rPr lang="en-CA" sz="1400" dirty="0"/>
              <a:t>There will be a 10-15 minute Q&amp;A at the end of the presentation. You can send your questions via chat box or email at any time during the presentation.</a:t>
            </a:r>
            <a:br>
              <a:rPr lang="en-CA" sz="1400" dirty="0"/>
            </a:br>
            <a:endParaRPr lang="en-CA" sz="1400" dirty="0"/>
          </a:p>
          <a:p>
            <a:pPr lvl="0"/>
            <a:r>
              <a:rPr lang="en-CA" sz="1400" dirty="0"/>
              <a:t>The presenters’ contact information is available on their bio slide if you have further questions.</a:t>
            </a:r>
            <a:br>
              <a:rPr lang="en-CA" sz="1400" dirty="0"/>
            </a:br>
            <a:endParaRPr lang="en-CA" sz="1400" dirty="0"/>
          </a:p>
          <a:p>
            <a:pPr lvl="0"/>
            <a:r>
              <a:rPr lang="en-CA" sz="1400" dirty="0"/>
              <a:t>At the end of the webinar, you will be invited to take a short survey about this webinar. Please take a moment to participate. Your feedback will help us improve our next webinars. </a:t>
            </a:r>
            <a:endParaRPr lang="fr-CA" sz="14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a:t>
            </a:fld>
            <a:endParaRPr lang="en-CA" dirty="0"/>
          </a:p>
        </p:txBody>
      </p:sp>
    </p:spTree>
    <p:extLst>
      <p:ext uri="{BB962C8B-B14F-4D97-AF65-F5344CB8AC3E}">
        <p14:creationId xmlns:p14="http://schemas.microsoft.com/office/powerpoint/2010/main" val="20134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584000" y="1795730"/>
            <a:ext cx="6487430" cy="2848338"/>
          </a:xfrm>
        </p:spPr>
      </p:pic>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20</a:t>
            </a:fld>
            <a:endParaRPr lang="en-CA"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605" y="3400421"/>
            <a:ext cx="104790" cy="57158"/>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772000" y="416983"/>
            <a:ext cx="6480000" cy="5646035"/>
          </a:xfrm>
          <a:prstGeom prst="rect">
            <a:avLst/>
          </a:prstGeom>
        </p:spPr>
      </p:pic>
    </p:spTree>
    <p:extLst>
      <p:ext uri="{BB962C8B-B14F-4D97-AF65-F5344CB8AC3E}">
        <p14:creationId xmlns:p14="http://schemas.microsoft.com/office/powerpoint/2010/main" val="373233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have we been?</a:t>
            </a:r>
            <a:br>
              <a:rPr lang="en-CA" dirty="0"/>
            </a:br>
            <a:r>
              <a:rPr lang="en-CA" b="1" dirty="0"/>
              <a:t>BCCRNs Initiative</a:t>
            </a:r>
          </a:p>
        </p:txBody>
      </p:sp>
      <p:sp>
        <p:nvSpPr>
          <p:cNvPr id="3" name="Content Placeholder 2"/>
          <p:cNvSpPr>
            <a:spLocks noGrp="1"/>
          </p:cNvSpPr>
          <p:nvPr>
            <p:ph idx="1"/>
          </p:nvPr>
        </p:nvSpPr>
        <p:spPr>
          <a:xfrm>
            <a:off x="1182688" y="2017713"/>
            <a:ext cx="7205736" cy="4114800"/>
          </a:xfrm>
        </p:spPr>
        <p:txBody>
          <a:bodyPr/>
          <a:lstStyle/>
          <a:p>
            <a:r>
              <a:rPr lang="en-CA" dirty="0"/>
              <a:t>Nanaimo-centred working group</a:t>
            </a:r>
          </a:p>
          <a:p>
            <a:r>
              <a:rPr lang="en-CA" dirty="0"/>
              <a:t>Initial consultation July 2016</a:t>
            </a:r>
          </a:p>
          <a:p>
            <a:r>
              <a:rPr lang="en-CA" dirty="0"/>
              <a:t>IG partnership: </a:t>
            </a:r>
            <a:r>
              <a:rPr lang="en-CA" dirty="0" err="1"/>
              <a:t>Brechin</a:t>
            </a:r>
            <a:r>
              <a:rPr lang="en-CA" dirty="0"/>
              <a:t> United Reaching Out &amp; Crimson Coast Dance Society</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21</a:t>
            </a:fld>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398" y="4720078"/>
            <a:ext cx="3169920" cy="17830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589" y="4735802"/>
            <a:ext cx="3169920" cy="1783080"/>
          </a:xfrm>
          <a:prstGeom prst="rect">
            <a:avLst/>
          </a:prstGeom>
        </p:spPr>
      </p:pic>
    </p:spTree>
    <p:extLst>
      <p:ext uri="{BB962C8B-B14F-4D97-AF65-F5344CB8AC3E}">
        <p14:creationId xmlns:p14="http://schemas.microsoft.com/office/powerpoint/2010/main" val="347035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have we been?</a:t>
            </a:r>
            <a:br>
              <a:rPr lang="en-CA" dirty="0"/>
            </a:br>
            <a:r>
              <a:rPr lang="en-CA" b="1" dirty="0"/>
              <a:t>Creating the Team</a:t>
            </a:r>
          </a:p>
        </p:txBody>
      </p:sp>
      <p:sp>
        <p:nvSpPr>
          <p:cNvPr id="3" name="Content Placeholder 2"/>
          <p:cNvSpPr>
            <a:spLocks noGrp="1"/>
          </p:cNvSpPr>
          <p:nvPr>
            <p:ph idx="1"/>
          </p:nvPr>
        </p:nvSpPr>
        <p:spPr>
          <a:xfrm>
            <a:off x="1187624" y="1950899"/>
            <a:ext cx="7205736" cy="4114800"/>
          </a:xfrm>
        </p:spPr>
        <p:txBody>
          <a:bodyPr/>
          <a:lstStyle/>
          <a:p>
            <a:r>
              <a:rPr lang="en-CA" sz="2400" dirty="0"/>
              <a:t>Most members from “away” – social justice folk</a:t>
            </a:r>
          </a:p>
          <a:p>
            <a:r>
              <a:rPr lang="en-CA" sz="2400" dirty="0"/>
              <a:t>Broader team / partners: people from all generations – LGBTQ2+ and allies</a:t>
            </a:r>
          </a:p>
          <a:p>
            <a:r>
              <a:rPr lang="en-CA" sz="2400" dirty="0"/>
              <a:t>Core team: those willing to show up (8-10 at each meeting; 15-16 regularly contribute</a:t>
            </a:r>
          </a:p>
          <a:p>
            <a:r>
              <a:rPr lang="en-CA" sz="2400" dirty="0"/>
              <a:t>Support every member to offer best skills – librarian, sex educator, nurses, social workers, community volunteers, students, …</a:t>
            </a:r>
          </a:p>
          <a:p>
            <a:r>
              <a:rPr lang="en-CA" sz="2400" dirty="0"/>
              <a:t>Hands on support for IG component: recognize needs for younger people re: work, school, parenting, …</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22</a:t>
            </a:fld>
            <a:endParaRPr lang="en-CA" dirty="0"/>
          </a:p>
        </p:txBody>
      </p:sp>
    </p:spTree>
    <p:extLst>
      <p:ext uri="{BB962C8B-B14F-4D97-AF65-F5344CB8AC3E}">
        <p14:creationId xmlns:p14="http://schemas.microsoft.com/office/powerpoint/2010/main" val="362836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have we been?</a:t>
            </a:r>
            <a:br>
              <a:rPr lang="en-CA" dirty="0"/>
            </a:br>
            <a:r>
              <a:rPr lang="en-CA" b="1" dirty="0"/>
              <a:t>Setting Goals &amp; Priorities</a:t>
            </a:r>
          </a:p>
        </p:txBody>
      </p:sp>
      <p:sp>
        <p:nvSpPr>
          <p:cNvPr id="3" name="Content Placeholder 2"/>
          <p:cNvSpPr>
            <a:spLocks noGrp="1"/>
          </p:cNvSpPr>
          <p:nvPr>
            <p:ph idx="1"/>
          </p:nvPr>
        </p:nvSpPr>
        <p:spPr>
          <a:xfrm>
            <a:off x="1182688" y="2017713"/>
            <a:ext cx="7205736" cy="4114800"/>
          </a:xfrm>
        </p:spPr>
        <p:txBody>
          <a:bodyPr/>
          <a:lstStyle/>
          <a:p>
            <a:pPr marL="457200" lvl="0" indent="-457200">
              <a:buFont typeface="+mj-lt"/>
              <a:buAutoNum type="arabicPeriod"/>
            </a:pPr>
            <a:r>
              <a:rPr lang="en-CA" sz="2400" dirty="0"/>
              <a:t>LGBTQ2+ seniors feel safe to come out: welcomed and included, not just tolerated.</a:t>
            </a:r>
          </a:p>
          <a:p>
            <a:pPr marL="457200" lvl="0" indent="-457200">
              <a:buFont typeface="+mj-lt"/>
              <a:buAutoNum type="arabicPeriod"/>
            </a:pPr>
            <a:r>
              <a:rPr lang="en-CA" sz="2400" dirty="0"/>
              <a:t>Isolated seniors are supported in ways that work for them.</a:t>
            </a:r>
          </a:p>
          <a:p>
            <a:pPr marL="457200" lvl="0" indent="-457200">
              <a:buFont typeface="+mj-lt"/>
              <a:buAutoNum type="arabicPeriod"/>
            </a:pPr>
            <a:r>
              <a:rPr lang="en-CA" sz="2400" dirty="0"/>
              <a:t>LGBTQ2+ programming is readily available and supported in community.</a:t>
            </a:r>
          </a:p>
          <a:p>
            <a:pPr marL="457200" lvl="0" indent="-457200">
              <a:buFont typeface="+mj-lt"/>
              <a:buAutoNum type="arabicPeriod"/>
            </a:pPr>
            <a:r>
              <a:rPr lang="en-CA" sz="2400" dirty="0"/>
              <a:t>Broadly available resources (print and web) support LGBTQ2+ seniors in communities large and small across the province.</a:t>
            </a:r>
          </a:p>
          <a:p>
            <a:pPr marL="457200" lvl="0" indent="-457200">
              <a:buFont typeface="+mj-lt"/>
              <a:buAutoNum type="arabicPeriod"/>
            </a:pPr>
            <a:r>
              <a:rPr lang="en-CA" sz="2400" dirty="0"/>
              <a:t>LGBTQ2+ seniors free from abuse and neglect.</a:t>
            </a:r>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23</a:t>
            </a:fld>
            <a:endParaRPr lang="en-CA" dirty="0"/>
          </a:p>
        </p:txBody>
      </p:sp>
    </p:spTree>
    <p:extLst>
      <p:ext uri="{BB962C8B-B14F-4D97-AF65-F5344CB8AC3E}">
        <p14:creationId xmlns:p14="http://schemas.microsoft.com/office/powerpoint/2010/main" val="60567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have we been?</a:t>
            </a:r>
            <a:br>
              <a:rPr lang="en-CA" dirty="0"/>
            </a:br>
            <a:r>
              <a:rPr lang="en-CA" b="1" dirty="0"/>
              <a:t>Creating our </a:t>
            </a:r>
            <a:r>
              <a:rPr lang="en-CA" b="1" dirty="0" err="1"/>
              <a:t>Workplan</a:t>
            </a:r>
            <a:endParaRPr lang="en-CA" b="1"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24</a:t>
            </a:fld>
            <a:endParaRPr lang="en-CA"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40" y="2132856"/>
            <a:ext cx="8398412" cy="4066599"/>
          </a:xfrm>
          <a:prstGeom prst="rect">
            <a:avLst/>
          </a:prstGeom>
        </p:spPr>
      </p:pic>
    </p:spTree>
    <p:extLst>
      <p:ext uri="{BB962C8B-B14F-4D97-AF65-F5344CB8AC3E}">
        <p14:creationId xmlns:p14="http://schemas.microsoft.com/office/powerpoint/2010/main" val="412460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25</a:t>
            </a:fld>
            <a:endParaRPr lang="en-CA"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516397"/>
            <a:ext cx="7559333" cy="5808203"/>
          </a:xfrm>
          <a:prstGeom prst="rect">
            <a:avLst/>
          </a:prstGeom>
        </p:spPr>
      </p:pic>
    </p:spTree>
    <p:extLst>
      <p:ext uri="{BB962C8B-B14F-4D97-AF65-F5344CB8AC3E}">
        <p14:creationId xmlns:p14="http://schemas.microsoft.com/office/powerpoint/2010/main" val="406310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now?</a:t>
            </a:r>
            <a:br>
              <a:rPr lang="en-CA" dirty="0"/>
            </a:br>
            <a:r>
              <a:rPr lang="en-CA" dirty="0"/>
              <a:t>Seniors Aging OUT Phase 2</a:t>
            </a:r>
          </a:p>
        </p:txBody>
      </p:sp>
      <p:sp>
        <p:nvSpPr>
          <p:cNvPr id="3" name="Content Placeholder 2"/>
          <p:cNvSpPr>
            <a:spLocks noGrp="1"/>
          </p:cNvSpPr>
          <p:nvPr>
            <p:ph idx="1"/>
          </p:nvPr>
        </p:nvSpPr>
        <p:spPr>
          <a:xfrm>
            <a:off x="1182688" y="2017713"/>
            <a:ext cx="4613448" cy="4579639"/>
          </a:xfrm>
        </p:spPr>
        <p:txBody>
          <a:bodyPr/>
          <a:lstStyle/>
          <a:p>
            <a:r>
              <a:rPr lang="en-CA" dirty="0"/>
              <a:t>Discovery (Nov 2016 – June 2017)</a:t>
            </a:r>
          </a:p>
          <a:p>
            <a:pPr lvl="1"/>
            <a:r>
              <a:rPr lang="en-CA" sz="2600" dirty="0"/>
              <a:t>Develop community outreach teams &amp; plans</a:t>
            </a:r>
          </a:p>
          <a:p>
            <a:pPr lvl="1"/>
            <a:r>
              <a:rPr lang="en-CA" sz="2600" dirty="0"/>
              <a:t>Prepare materials for initial outreach, e.g. brochures, posters, press release, presentation</a:t>
            </a:r>
          </a:p>
          <a:p>
            <a:pPr lvl="1"/>
            <a:r>
              <a:rPr lang="en-CA" sz="2600" dirty="0"/>
              <a:t>Develop partnerships</a:t>
            </a:r>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26</a:t>
            </a:fld>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8416" y="1908000"/>
            <a:ext cx="2833352" cy="15938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416" y="3564000"/>
            <a:ext cx="2837217" cy="15216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416" y="5184000"/>
            <a:ext cx="2833352" cy="1593841"/>
          </a:xfrm>
          <a:prstGeom prst="rect">
            <a:avLst/>
          </a:prstGeom>
        </p:spPr>
      </p:pic>
    </p:spTree>
    <p:extLst>
      <p:ext uri="{BB962C8B-B14F-4D97-AF65-F5344CB8AC3E}">
        <p14:creationId xmlns:p14="http://schemas.microsoft.com/office/powerpoint/2010/main" val="330434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now (cont’d)?</a:t>
            </a:r>
            <a:br>
              <a:rPr lang="en-CA" dirty="0"/>
            </a:br>
            <a:r>
              <a:rPr lang="en-CA" dirty="0"/>
              <a:t>Seniors Aging OUT Phase 2</a:t>
            </a:r>
          </a:p>
        </p:txBody>
      </p:sp>
      <p:sp>
        <p:nvSpPr>
          <p:cNvPr id="3" name="Content Placeholder 2"/>
          <p:cNvSpPr>
            <a:spLocks noGrp="1"/>
          </p:cNvSpPr>
          <p:nvPr>
            <p:ph idx="1"/>
          </p:nvPr>
        </p:nvSpPr>
        <p:spPr>
          <a:xfrm>
            <a:off x="914400" y="2017713"/>
            <a:ext cx="5097760" cy="4114800"/>
          </a:xfrm>
        </p:spPr>
        <p:txBody>
          <a:bodyPr/>
          <a:lstStyle/>
          <a:p>
            <a:r>
              <a:rPr lang="en-CA" sz="2600" dirty="0"/>
              <a:t>Identify social media channels, community websites, seniors serving organization websites, community bulletin boards</a:t>
            </a:r>
          </a:p>
          <a:p>
            <a:r>
              <a:rPr lang="en-CA" sz="2600" dirty="0"/>
              <a:t>Do information sessions for interested organizations and individuals</a:t>
            </a:r>
          </a:p>
          <a:p>
            <a:r>
              <a:rPr lang="en-CA" sz="2600" dirty="0"/>
              <a:t>Complete research interviews / survey</a:t>
            </a:r>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27</a:t>
            </a:fld>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623" y="1908000"/>
            <a:ext cx="2833352" cy="159384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993" y="3564000"/>
            <a:ext cx="2833352" cy="15938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993" y="5220000"/>
            <a:ext cx="2833352" cy="1593841"/>
          </a:xfrm>
          <a:prstGeom prst="rect">
            <a:avLst/>
          </a:prstGeom>
        </p:spPr>
      </p:pic>
    </p:spTree>
    <p:extLst>
      <p:ext uri="{BB962C8B-B14F-4D97-AF65-F5344CB8AC3E}">
        <p14:creationId xmlns:p14="http://schemas.microsoft.com/office/powerpoint/2010/main" val="4290606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now (cont’d)?</a:t>
            </a:r>
            <a:br>
              <a:rPr lang="en-CA" dirty="0"/>
            </a:br>
            <a:r>
              <a:rPr lang="en-CA" dirty="0"/>
              <a:t>Seniors Aging OUT Phase 2</a:t>
            </a:r>
          </a:p>
        </p:txBody>
      </p:sp>
      <p:sp>
        <p:nvSpPr>
          <p:cNvPr id="3" name="Content Placeholder 2"/>
          <p:cNvSpPr>
            <a:spLocks noGrp="1"/>
          </p:cNvSpPr>
          <p:nvPr>
            <p:ph idx="1"/>
          </p:nvPr>
        </p:nvSpPr>
        <p:spPr>
          <a:xfrm>
            <a:off x="1182688" y="2017713"/>
            <a:ext cx="4685456" cy="4114800"/>
          </a:xfrm>
        </p:spPr>
        <p:txBody>
          <a:bodyPr/>
          <a:lstStyle/>
          <a:p>
            <a:r>
              <a:rPr lang="en-CA" sz="2600" dirty="0"/>
              <a:t>Individual interviews:  What has your experience been? What do you need to feel “cared for”? (Dec-May)</a:t>
            </a:r>
          </a:p>
          <a:p>
            <a:r>
              <a:rPr lang="en-CA" sz="2600" dirty="0"/>
              <a:t>Design &amp; develop set of IG training materials (Jan-Jun)</a:t>
            </a:r>
          </a:p>
          <a:p>
            <a:r>
              <a:rPr lang="en-CA" sz="2600" dirty="0"/>
              <a:t>Pilot materials (April-Jun)</a:t>
            </a:r>
          </a:p>
          <a:p>
            <a:pPr lvl="1"/>
            <a:r>
              <a:rPr lang="en-CA" dirty="0"/>
              <a:t>Nanaimo Pride Week</a:t>
            </a:r>
          </a:p>
          <a:p>
            <a:pPr lvl="1"/>
            <a:r>
              <a:rPr lang="en-CA" dirty="0"/>
              <a:t>WEAAD events</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28</a:t>
            </a:fld>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623" y="1908000"/>
            <a:ext cx="2833352" cy="159384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993" y="3564000"/>
            <a:ext cx="2833352" cy="15938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993" y="5220000"/>
            <a:ext cx="2833352" cy="1593841"/>
          </a:xfrm>
          <a:prstGeom prst="rect">
            <a:avLst/>
          </a:prstGeom>
        </p:spPr>
      </p:pic>
    </p:spTree>
    <p:extLst>
      <p:ext uri="{BB962C8B-B14F-4D97-AF65-F5344CB8AC3E}">
        <p14:creationId xmlns:p14="http://schemas.microsoft.com/office/powerpoint/2010/main" val="113760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going?</a:t>
            </a:r>
            <a:br>
              <a:rPr lang="en-CA" dirty="0"/>
            </a:br>
            <a:r>
              <a:rPr lang="en-CA" sz="4000" dirty="0"/>
              <a:t>Leverage (Local) Partnerships</a:t>
            </a:r>
          </a:p>
        </p:txBody>
      </p:sp>
      <p:sp>
        <p:nvSpPr>
          <p:cNvPr id="3" name="Content Placeholder 2"/>
          <p:cNvSpPr>
            <a:spLocks noGrp="1"/>
          </p:cNvSpPr>
          <p:nvPr>
            <p:ph idx="1"/>
          </p:nvPr>
        </p:nvSpPr>
        <p:spPr>
          <a:xfrm>
            <a:off x="1187624" y="1916832"/>
            <a:ext cx="7205736" cy="4114800"/>
          </a:xfrm>
        </p:spPr>
        <p:txBody>
          <a:bodyPr/>
          <a:lstStyle/>
          <a:p>
            <a:pPr marL="57150" indent="0">
              <a:buNone/>
            </a:pPr>
            <a:r>
              <a:rPr lang="en-CA" sz="3600" dirty="0"/>
              <a:t>Community-based &amp; System</a:t>
            </a:r>
          </a:p>
          <a:p>
            <a:r>
              <a:rPr lang="en-CA" sz="2400" dirty="0"/>
              <a:t>If someone else can do it for you, let them (project team members, SWs, Mental Health Clinicians, RJ facilitators, police, academics, community members) – </a:t>
            </a:r>
            <a:r>
              <a:rPr lang="en-CA" sz="2400" i="1" dirty="0"/>
              <a:t>“value of networks” </a:t>
            </a:r>
          </a:p>
          <a:p>
            <a:r>
              <a:rPr lang="en-CA" sz="2400" dirty="0"/>
              <a:t>Train your team – especially when working with communities who have been traumatized</a:t>
            </a:r>
          </a:p>
          <a:p>
            <a:pPr lvl="1"/>
            <a:r>
              <a:rPr lang="en-CA" sz="2000" dirty="0"/>
              <a:t>Experiential  learning in safe containers, e.g. “Building the Village”, grounded circle processes, RJ</a:t>
            </a:r>
          </a:p>
          <a:p>
            <a:r>
              <a:rPr lang="en-CA" sz="2400" dirty="0"/>
              <a:t>Train partners – adjust curriculum to targets</a:t>
            </a:r>
          </a:p>
          <a:p>
            <a:endParaRPr lang="en-CA" sz="28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29</a:t>
            </a:fld>
            <a:endParaRPr lang="en-CA" dirty="0"/>
          </a:p>
        </p:txBody>
      </p:sp>
    </p:spTree>
    <p:extLst>
      <p:ext uri="{BB962C8B-B14F-4D97-AF65-F5344CB8AC3E}">
        <p14:creationId xmlns:p14="http://schemas.microsoft.com/office/powerpoint/2010/main" val="404893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join</a:t>
            </a:r>
          </a:p>
        </p:txBody>
      </p:sp>
      <p:sp>
        <p:nvSpPr>
          <p:cNvPr id="3" name="Content Placeholder 2"/>
          <p:cNvSpPr>
            <a:spLocks noGrp="1"/>
          </p:cNvSpPr>
          <p:nvPr>
            <p:ph idx="1"/>
          </p:nvPr>
        </p:nvSpPr>
        <p:spPr/>
        <p:txBody>
          <a:bodyPr/>
          <a:lstStyle/>
          <a:p>
            <a:r>
              <a:rPr lang="en-CA" sz="1400" b="1" dirty="0"/>
              <a:t>AUDIO VIA COMPUTER</a:t>
            </a:r>
            <a:br>
              <a:rPr lang="en-CA" sz="1400" dirty="0"/>
            </a:br>
            <a:r>
              <a:rPr lang="en-CA" sz="1400" dirty="0"/>
              <a:t>Use your microphone and speakers. </a:t>
            </a:r>
            <a:br>
              <a:rPr lang="en-CA" sz="1400" dirty="0"/>
            </a:br>
            <a:br>
              <a:rPr lang="en-CA" sz="1400" dirty="0"/>
            </a:br>
            <a:r>
              <a:rPr lang="en-CA" sz="1400" dirty="0"/>
              <a:t>If you are listening via phone, remember to mute yourselves with your mute/unmute button or by pressing *6</a:t>
            </a:r>
            <a:br>
              <a:rPr lang="en-CA" sz="1400" dirty="0"/>
            </a:br>
            <a:endParaRPr lang="fr-CA" sz="1400" dirty="0"/>
          </a:p>
          <a:p>
            <a:r>
              <a:rPr lang="en-CA" sz="1400" b="1" dirty="0"/>
              <a:t>ANY TROUBLE?</a:t>
            </a:r>
            <a:endParaRPr lang="fr-CA" sz="1400" b="1" dirty="0"/>
          </a:p>
          <a:p>
            <a:pPr marL="109728" indent="0">
              <a:buNone/>
            </a:pPr>
            <a:r>
              <a:rPr lang="en-CA" sz="1400" dirty="0"/>
              <a:t>- Double check the system requirements in your registration email</a:t>
            </a:r>
            <a:endParaRPr lang="fr-CA" sz="1400" dirty="0"/>
          </a:p>
          <a:p>
            <a:pPr marL="109728" indent="0">
              <a:buNone/>
            </a:pPr>
            <a:r>
              <a:rPr lang="en-CA" sz="1400" dirty="0"/>
              <a:t>- Ensure that your sound is turned on/up</a:t>
            </a:r>
            <a:endParaRPr lang="fr-CA" sz="1400" dirty="0"/>
          </a:p>
          <a:p>
            <a:pPr marL="109728" indent="0">
              <a:buNone/>
            </a:pPr>
            <a:r>
              <a:rPr lang="en-CA" sz="1400" dirty="0"/>
              <a:t>- Leave the session and start over</a:t>
            </a:r>
            <a:br>
              <a:rPr lang="fr-CA" sz="1400" dirty="0"/>
            </a:br>
            <a:endParaRPr lang="fr-CA" sz="1400" dirty="0"/>
          </a:p>
          <a:p>
            <a:r>
              <a:rPr lang="en-CA" sz="1400" b="1" dirty="0"/>
              <a:t>AUDIO VIA P</a:t>
            </a:r>
            <a:r>
              <a:rPr lang="fr-CA" sz="1400" b="1" dirty="0"/>
              <a:t>HONE</a:t>
            </a:r>
          </a:p>
          <a:p>
            <a:pPr marL="395478" indent="-285750">
              <a:buFontTx/>
              <a:buChar char="-"/>
            </a:pPr>
            <a:r>
              <a:rPr lang="fr-CA" sz="1400" dirty="0"/>
              <a:t>Long distance </a:t>
            </a:r>
            <a:r>
              <a:rPr lang="fr-CA" sz="1400" dirty="0" err="1"/>
              <a:t>number</a:t>
            </a:r>
            <a:r>
              <a:rPr lang="fr-CA" sz="1400" dirty="0"/>
              <a:t> </a:t>
            </a:r>
            <a:r>
              <a:rPr lang="en-CA" sz="1400" dirty="0"/>
              <a:t>from Canada:</a:t>
            </a:r>
            <a:r>
              <a:rPr lang="fr-CA" sz="1400" dirty="0"/>
              <a:t> +</a:t>
            </a:r>
            <a:r>
              <a:rPr lang="en-CA" sz="1400" dirty="0"/>
              <a:t>+1 (647) 497-9355</a:t>
            </a:r>
            <a:endParaRPr lang="fr-CA" sz="1400" dirty="0"/>
          </a:p>
          <a:p>
            <a:pPr marL="395478" indent="-285750">
              <a:buFontTx/>
              <a:buChar char="-"/>
            </a:pPr>
            <a:r>
              <a:rPr lang="en-CA" sz="1400" dirty="0"/>
              <a:t>Toll free: 1 888 350 1025</a:t>
            </a:r>
          </a:p>
          <a:p>
            <a:pPr marL="395478" indent="-285750">
              <a:buFontTx/>
              <a:buChar char="-"/>
            </a:pPr>
            <a:r>
              <a:rPr lang="en-CA" sz="1400" dirty="0"/>
              <a:t>Long distance number from the US:</a:t>
            </a:r>
            <a:r>
              <a:rPr lang="fr-CA" sz="1400" dirty="0"/>
              <a:t> </a:t>
            </a:r>
            <a:r>
              <a:rPr lang="en-CA" sz="1400" dirty="0"/>
              <a:t>+1 (510) 365-3231</a:t>
            </a:r>
          </a:p>
          <a:p>
            <a:pPr marL="395478" indent="-285750">
              <a:buFontTx/>
              <a:buChar char="-"/>
            </a:pPr>
            <a:r>
              <a:rPr lang="en-CA" sz="1400" dirty="0"/>
              <a:t>Access Code:</a:t>
            </a:r>
            <a:r>
              <a:rPr lang="fr-CA" sz="1400" dirty="0"/>
              <a:t> </a:t>
            </a:r>
            <a:r>
              <a:rPr lang="en-CA" sz="1400" dirty="0"/>
              <a:t>447-500-422 </a:t>
            </a:r>
            <a:endParaRPr lang="fr-CA" sz="1400" dirty="0"/>
          </a:p>
          <a:p>
            <a:pPr marL="395478" indent="-285750">
              <a:buFontTx/>
              <a:buChar char="-"/>
            </a:pPr>
            <a:r>
              <a:rPr lang="en-CA" sz="1400" dirty="0"/>
              <a:t>Audio PIN:</a:t>
            </a:r>
            <a:r>
              <a:rPr lang="en-CA" sz="1400" b="1" dirty="0"/>
              <a:t> </a:t>
            </a:r>
            <a:r>
              <a:rPr lang="en-CA" sz="1400" dirty="0"/>
              <a:t>Shown after joining the training</a:t>
            </a:r>
            <a:endParaRPr lang="fr-CA" sz="14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a:t>
            </a:fld>
            <a:endParaRPr lang="en-CA" dirty="0"/>
          </a:p>
        </p:txBody>
      </p:sp>
    </p:spTree>
    <p:extLst>
      <p:ext uri="{BB962C8B-B14F-4D97-AF65-F5344CB8AC3E}">
        <p14:creationId xmlns:p14="http://schemas.microsoft.com/office/powerpoint/2010/main" val="396092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going?</a:t>
            </a:r>
            <a:br>
              <a:rPr lang="en-CA" dirty="0"/>
            </a:br>
            <a:r>
              <a:rPr lang="en-CA" dirty="0"/>
              <a:t>April to June 2017</a:t>
            </a:r>
          </a:p>
        </p:txBody>
      </p:sp>
      <p:sp>
        <p:nvSpPr>
          <p:cNvPr id="3" name="Content Placeholder 2"/>
          <p:cNvSpPr>
            <a:spLocks noGrp="1"/>
          </p:cNvSpPr>
          <p:nvPr>
            <p:ph idx="1"/>
          </p:nvPr>
        </p:nvSpPr>
        <p:spPr/>
        <p:txBody>
          <a:bodyPr/>
          <a:lstStyle/>
          <a:p>
            <a:r>
              <a:rPr lang="en-CA" sz="3000" dirty="0"/>
              <a:t>Partnerships (selected examples):</a:t>
            </a:r>
          </a:p>
          <a:p>
            <a:pPr lvl="1"/>
            <a:r>
              <a:rPr lang="en-CA" sz="2200" dirty="0"/>
              <a:t>Our Cowichan Community Health Network – Island Health, municipalities/regions, Divisions of Family Practice, community agencies, EPIC</a:t>
            </a:r>
          </a:p>
          <a:p>
            <a:pPr lvl="1"/>
            <a:r>
              <a:rPr lang="en-CA" sz="2200" dirty="0"/>
              <a:t>Seniors Connect (CI) Project (NFLA)</a:t>
            </a:r>
          </a:p>
          <a:p>
            <a:pPr lvl="1"/>
            <a:r>
              <a:rPr lang="en-CA" sz="2200" dirty="0"/>
              <a:t>Discovery College – CSW Program</a:t>
            </a:r>
          </a:p>
          <a:p>
            <a:pPr lvl="1"/>
            <a:r>
              <a:rPr lang="en-CA" sz="2200" dirty="0"/>
              <a:t>Origin at Longwood (residential care)</a:t>
            </a:r>
          </a:p>
          <a:p>
            <a:pPr lvl="1"/>
            <a:r>
              <a:rPr lang="en-CA" sz="2200" dirty="0"/>
              <a:t>Trans Care (2-Spirit &amp; LGBT)</a:t>
            </a:r>
          </a:p>
          <a:p>
            <a:pPr lvl="1"/>
            <a:r>
              <a:rPr lang="en-CA" sz="2200" dirty="0"/>
              <a:t>Nanaimo Association for Community Living</a:t>
            </a:r>
          </a:p>
          <a:p>
            <a:pPr lvl="1"/>
            <a:r>
              <a:rPr lang="en-CA" sz="2200" dirty="0"/>
              <a:t>Youth Advocates Network members</a:t>
            </a:r>
          </a:p>
          <a:p>
            <a:pPr lvl="1"/>
            <a:endParaRPr lang="en-CA"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30</a:t>
            </a:fld>
            <a:endParaRPr lang="en-CA" dirty="0"/>
          </a:p>
        </p:txBody>
      </p:sp>
    </p:spTree>
    <p:extLst>
      <p:ext uri="{BB962C8B-B14F-4D97-AF65-F5344CB8AC3E}">
        <p14:creationId xmlns:p14="http://schemas.microsoft.com/office/powerpoint/2010/main" val="357803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7544" y="6400800"/>
            <a:ext cx="1905000" cy="457200"/>
          </a:xfrm>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31</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
            <a:off x="1247973" y="1563210"/>
            <a:ext cx="6904355" cy="4991100"/>
          </a:xfrm>
          <a:prstGeom prst="rect">
            <a:avLst/>
          </a:prstGeom>
        </p:spPr>
      </p:pic>
      <p:sp>
        <p:nvSpPr>
          <p:cNvPr id="6" name="TextBox 5"/>
          <p:cNvSpPr txBox="1"/>
          <p:nvPr/>
        </p:nvSpPr>
        <p:spPr>
          <a:xfrm>
            <a:off x="1763688" y="742426"/>
            <a:ext cx="6264696" cy="931024"/>
          </a:xfrm>
          <a:prstGeom prst="rect">
            <a:avLst/>
          </a:prstGeom>
          <a:noFill/>
        </p:spPr>
        <p:txBody>
          <a:bodyPr wrap="square" rtlCol="0">
            <a:spAutoFit/>
          </a:bodyPr>
          <a:lstStyle/>
          <a:p>
            <a:pPr>
              <a:spcAft>
                <a:spcPts val="300"/>
              </a:spcAft>
            </a:pPr>
            <a:r>
              <a:rPr lang="en-CA" sz="2800" dirty="0"/>
              <a:t>Origin at Longwood: Campus of Care</a:t>
            </a:r>
          </a:p>
          <a:p>
            <a:r>
              <a:rPr lang="en-CA" dirty="0"/>
              <a:t>Independent / Assisted / Long Term Living</a:t>
            </a:r>
          </a:p>
        </p:txBody>
      </p:sp>
    </p:spTree>
    <p:extLst>
      <p:ext uri="{BB962C8B-B14F-4D97-AF65-F5344CB8AC3E}">
        <p14:creationId xmlns:p14="http://schemas.microsoft.com/office/powerpoint/2010/main" val="297942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 at Longwood: </a:t>
            </a:r>
            <a:br>
              <a:rPr lang="en-CA" dirty="0"/>
            </a:br>
            <a:r>
              <a:rPr lang="en-CA" dirty="0"/>
              <a:t>April 4</a:t>
            </a:r>
            <a:r>
              <a:rPr lang="en-CA" baseline="30000" dirty="0"/>
              <a:t>th</a:t>
            </a:r>
            <a:r>
              <a:rPr lang="en-CA" dirty="0"/>
              <a:t> Meeting Results</a:t>
            </a:r>
          </a:p>
        </p:txBody>
      </p:sp>
      <p:sp>
        <p:nvSpPr>
          <p:cNvPr id="3" name="Content Placeholder 2"/>
          <p:cNvSpPr>
            <a:spLocks noGrp="1"/>
          </p:cNvSpPr>
          <p:nvPr>
            <p:ph idx="1"/>
          </p:nvPr>
        </p:nvSpPr>
        <p:spPr>
          <a:xfrm>
            <a:off x="1347787" y="1916832"/>
            <a:ext cx="7772400" cy="4114800"/>
          </a:xfrm>
        </p:spPr>
        <p:txBody>
          <a:bodyPr/>
          <a:lstStyle/>
          <a:p>
            <a:r>
              <a:rPr lang="en-CA" sz="2800" dirty="0"/>
              <a:t>Campus of care – independent living through long term care (incl. couples care)</a:t>
            </a:r>
          </a:p>
          <a:p>
            <a:pPr lvl="1"/>
            <a:r>
              <a:rPr lang="en-CA" sz="2400" dirty="0"/>
              <a:t>Willing to partner in an experiment to make Origin a community leader in welcoming and inclusion</a:t>
            </a:r>
          </a:p>
          <a:p>
            <a:r>
              <a:rPr lang="en-CA" sz="2800" dirty="0"/>
              <a:t>Immediate action:</a:t>
            </a:r>
          </a:p>
          <a:p>
            <a:pPr lvl="1"/>
            <a:r>
              <a:rPr lang="en-CA" sz="2400" dirty="0"/>
              <a:t>Policies:</a:t>
            </a:r>
          </a:p>
          <a:p>
            <a:pPr lvl="2"/>
            <a:r>
              <a:rPr lang="en-CA" sz="2000" dirty="0"/>
              <a:t>Transgender (LGBTQ2+) policy for staff and residents</a:t>
            </a:r>
          </a:p>
          <a:p>
            <a:pPr lvl="2"/>
            <a:r>
              <a:rPr lang="en-CA" sz="2000" dirty="0"/>
              <a:t>(Medical marijuana and assisted dying on list of needs)</a:t>
            </a:r>
          </a:p>
          <a:p>
            <a:pPr lvl="1"/>
            <a:r>
              <a:rPr lang="en-CA" sz="2400" dirty="0"/>
              <a:t>Targeted staff education – all roles</a:t>
            </a:r>
          </a:p>
          <a:p>
            <a:pPr lvl="1"/>
            <a:r>
              <a:rPr lang="en-CA" sz="2400" dirty="0"/>
              <a:t>Resident awareness raising (Gen Silent screening)</a:t>
            </a:r>
          </a:p>
          <a:p>
            <a:pPr lvl="1"/>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32</a:t>
            </a:fld>
            <a:endParaRPr lang="en-CA" dirty="0"/>
          </a:p>
        </p:txBody>
      </p:sp>
    </p:spTree>
    <p:extLst>
      <p:ext uri="{BB962C8B-B14F-4D97-AF65-F5344CB8AC3E}">
        <p14:creationId xmlns:p14="http://schemas.microsoft.com/office/powerpoint/2010/main" val="2893463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going?</a:t>
            </a:r>
            <a:br>
              <a:rPr lang="en-CA" dirty="0"/>
            </a:br>
            <a:r>
              <a:rPr lang="en-CA" dirty="0"/>
              <a:t>April - June 2017 (cont’d)</a:t>
            </a:r>
          </a:p>
        </p:txBody>
      </p:sp>
      <p:sp>
        <p:nvSpPr>
          <p:cNvPr id="3" name="Content Placeholder 2"/>
          <p:cNvSpPr>
            <a:spLocks noGrp="1"/>
          </p:cNvSpPr>
          <p:nvPr>
            <p:ph idx="1"/>
          </p:nvPr>
        </p:nvSpPr>
        <p:spPr/>
        <p:txBody>
          <a:bodyPr/>
          <a:lstStyle/>
          <a:p>
            <a:r>
              <a:rPr lang="en-CA" dirty="0"/>
              <a:t>Partnerships (selected) cont’d:</a:t>
            </a:r>
          </a:p>
          <a:p>
            <a:pPr lvl="1"/>
            <a:r>
              <a:rPr lang="en-CA" sz="2400" dirty="0"/>
              <a:t>Robert Beringer – Royal Roads</a:t>
            </a:r>
          </a:p>
          <a:p>
            <a:pPr lvl="2"/>
            <a:r>
              <a:rPr lang="en-CA" sz="2000" dirty="0"/>
              <a:t>PhD Dissertation: An exploration of the non-metropolitan rewards and challenges of aging among older gay men</a:t>
            </a:r>
          </a:p>
          <a:p>
            <a:pPr lvl="1"/>
            <a:r>
              <a:rPr lang="en-CA" sz="2400" dirty="0"/>
              <a:t>Victoria Lesbian Senior Care Society</a:t>
            </a:r>
          </a:p>
          <a:p>
            <a:pPr lvl="1"/>
            <a:r>
              <a:rPr lang="en-CA" sz="2400" dirty="0"/>
              <a:t>Nanaimo Association of Family Living</a:t>
            </a:r>
          </a:p>
          <a:p>
            <a:pPr lvl="1"/>
            <a:r>
              <a:rPr lang="en-CA" sz="2400" dirty="0"/>
              <a:t>NFLA: Seniors Connect</a:t>
            </a:r>
          </a:p>
          <a:p>
            <a:pPr lvl="1"/>
            <a:r>
              <a:rPr lang="en-CA" sz="2400" dirty="0"/>
              <a:t>Community Health Services - South Nanaimo Team (under development)</a:t>
            </a:r>
          </a:p>
          <a:p>
            <a:pPr lvl="1"/>
            <a:r>
              <a:rPr lang="en-CA" sz="2400" dirty="0"/>
              <a:t>Restorative Justice – RJ Victoria, Ladysmith CJP</a:t>
            </a:r>
            <a:endParaRPr lang="en-CA"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33</a:t>
            </a:fld>
            <a:endParaRPr lang="en-CA" dirty="0"/>
          </a:p>
        </p:txBody>
      </p:sp>
    </p:spTree>
    <p:extLst>
      <p:ext uri="{BB962C8B-B14F-4D97-AF65-F5344CB8AC3E}">
        <p14:creationId xmlns:p14="http://schemas.microsoft.com/office/powerpoint/2010/main" val="682935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going?</a:t>
            </a:r>
            <a:br>
              <a:rPr lang="en-CA" dirty="0"/>
            </a:br>
            <a:r>
              <a:rPr lang="en-CA" dirty="0"/>
              <a:t>April - June 2017 (cont’d)</a:t>
            </a:r>
          </a:p>
        </p:txBody>
      </p:sp>
      <p:sp>
        <p:nvSpPr>
          <p:cNvPr id="3" name="Content Placeholder 2"/>
          <p:cNvSpPr>
            <a:spLocks noGrp="1"/>
          </p:cNvSpPr>
          <p:nvPr>
            <p:ph idx="1"/>
          </p:nvPr>
        </p:nvSpPr>
        <p:spPr/>
        <p:txBody>
          <a:bodyPr/>
          <a:lstStyle/>
          <a:p>
            <a:r>
              <a:rPr lang="en-CA" dirty="0"/>
              <a:t>Outreach Activities</a:t>
            </a:r>
          </a:p>
          <a:p>
            <a:pPr lvl="1"/>
            <a:r>
              <a:rPr lang="en-CA" sz="2400" dirty="0"/>
              <a:t>Screenings of Gen Silent (selected)</a:t>
            </a:r>
          </a:p>
          <a:p>
            <a:pPr lvl="2"/>
            <a:r>
              <a:rPr lang="en-CA" sz="2000" dirty="0"/>
              <a:t>Reaching Out (May 3)</a:t>
            </a:r>
          </a:p>
          <a:p>
            <a:pPr lvl="2"/>
            <a:r>
              <a:rPr lang="en-CA" sz="2000" dirty="0"/>
              <a:t>Film Societies – Cowichan, Nanaimo </a:t>
            </a:r>
          </a:p>
          <a:p>
            <a:pPr lvl="2"/>
            <a:r>
              <a:rPr lang="en-CA" sz="2000" dirty="0"/>
              <a:t>Origin at Longwood residents</a:t>
            </a:r>
          </a:p>
          <a:p>
            <a:pPr lvl="1"/>
            <a:r>
              <a:rPr lang="en-CA" sz="2400" dirty="0"/>
              <a:t>Private residential care &amp; home care providers</a:t>
            </a:r>
          </a:p>
          <a:p>
            <a:pPr lvl="2"/>
            <a:r>
              <a:rPr lang="en-CA" sz="2000" dirty="0"/>
              <a:t>Staff training – Origin, NACL, Nurse Next Door, …</a:t>
            </a:r>
          </a:p>
          <a:p>
            <a:pPr lvl="1"/>
            <a:r>
              <a:rPr lang="en-CA" sz="2400" dirty="0"/>
              <a:t>Events</a:t>
            </a:r>
          </a:p>
          <a:p>
            <a:pPr lvl="2"/>
            <a:r>
              <a:rPr lang="en-CA" sz="2000" dirty="0"/>
              <a:t>WEAAD events centred on LGBTQ2+ INR presentations</a:t>
            </a:r>
          </a:p>
          <a:p>
            <a:pPr lvl="2"/>
            <a:r>
              <a:rPr lang="en-CA" sz="2000" dirty="0"/>
              <a:t>Nanaimo PRIDE</a:t>
            </a:r>
          </a:p>
          <a:p>
            <a:pPr marL="914400" lvl="2" indent="0">
              <a:buNone/>
            </a:pPr>
            <a:endParaRPr lang="en-CA" sz="2000"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34</a:t>
            </a:fld>
            <a:endParaRPr lang="en-CA" dirty="0"/>
          </a:p>
        </p:txBody>
      </p:sp>
    </p:spTree>
    <p:extLst>
      <p:ext uri="{BB962C8B-B14F-4D97-AF65-F5344CB8AC3E}">
        <p14:creationId xmlns:p14="http://schemas.microsoft.com/office/powerpoint/2010/main" val="2279544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35</a:t>
            </a:fld>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38200"/>
            <a:ext cx="7315200" cy="5486400"/>
          </a:xfrm>
          <a:prstGeom prst="rect">
            <a:avLst/>
          </a:prstGeom>
        </p:spPr>
      </p:pic>
    </p:spTree>
    <p:extLst>
      <p:ext uri="{BB962C8B-B14F-4D97-AF65-F5344CB8AC3E}">
        <p14:creationId xmlns:p14="http://schemas.microsoft.com/office/powerpoint/2010/main" val="206704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Story of HawkOwl</a:t>
            </a:r>
          </a:p>
        </p:txBody>
      </p:sp>
      <p:sp>
        <p:nvSpPr>
          <p:cNvPr id="3" name="Content Placeholder 2"/>
          <p:cNvSpPr>
            <a:spLocks noGrp="1"/>
          </p:cNvSpPr>
          <p:nvPr>
            <p:ph idx="1"/>
          </p:nvPr>
        </p:nvSpPr>
        <p:spPr>
          <a:xfrm>
            <a:off x="914399" y="2017713"/>
            <a:ext cx="5610975" cy="4114800"/>
          </a:xfrm>
        </p:spPr>
        <p:txBody>
          <a:bodyPr/>
          <a:lstStyle/>
          <a:p>
            <a:r>
              <a:rPr lang="en-CA" sz="2100" dirty="0"/>
              <a:t>90-years old, lesbian (“she thinks”)</a:t>
            </a:r>
          </a:p>
          <a:p>
            <a:r>
              <a:rPr lang="en-CA" sz="2100" dirty="0"/>
              <a:t>PhD in theatre trained at three different universities, worked in the Philippines, Japan, US and Canada</a:t>
            </a:r>
          </a:p>
          <a:p>
            <a:r>
              <a:rPr lang="en-CA" sz="2100" dirty="0"/>
              <a:t>Retired from UBC after 16 years as a student and then a professor</a:t>
            </a:r>
          </a:p>
          <a:p>
            <a:r>
              <a:rPr lang="en-CA" sz="2100" dirty="0"/>
              <a:t>Studied Physiotherapy in Cold Mountain, </a:t>
            </a:r>
            <a:r>
              <a:rPr lang="en-CA" sz="2100" dirty="0" err="1"/>
              <a:t>Esslen</a:t>
            </a:r>
            <a:r>
              <a:rPr lang="en-CA" sz="2100" dirty="0"/>
              <a:t> and Oregon.  Worked as a therapist for 12 years and retired at age 70. </a:t>
            </a:r>
          </a:p>
          <a:p>
            <a:r>
              <a:rPr lang="en-CA" sz="2100" dirty="0"/>
              <a:t>Artist who creates ceramic sculptures of ancient goddesses, animals, owls, …</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36</a:t>
            </a:fld>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145" y="4344678"/>
            <a:ext cx="2057400" cy="20574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375" y="1939277"/>
            <a:ext cx="1905000" cy="2381250"/>
          </a:xfrm>
          <a:prstGeom prst="rect">
            <a:avLst/>
          </a:prstGeom>
        </p:spPr>
      </p:pic>
    </p:spTree>
    <p:extLst>
      <p:ext uri="{BB962C8B-B14F-4D97-AF65-F5344CB8AC3E}">
        <p14:creationId xmlns:p14="http://schemas.microsoft.com/office/powerpoint/2010/main" val="2724542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Story of HawkOwl</a:t>
            </a:r>
          </a:p>
        </p:txBody>
      </p:sp>
      <p:sp>
        <p:nvSpPr>
          <p:cNvPr id="3" name="Content Placeholder 2"/>
          <p:cNvSpPr>
            <a:spLocks noGrp="1"/>
          </p:cNvSpPr>
          <p:nvPr>
            <p:ph idx="1"/>
          </p:nvPr>
        </p:nvSpPr>
        <p:spPr>
          <a:xfrm>
            <a:off x="914399" y="2017713"/>
            <a:ext cx="5610975" cy="4306888"/>
          </a:xfrm>
        </p:spPr>
        <p:txBody>
          <a:bodyPr/>
          <a:lstStyle/>
          <a:p>
            <a:r>
              <a:rPr lang="en-CA" sz="2100" dirty="0"/>
              <a:t>Calls herself a “discreet” lesbian </a:t>
            </a:r>
          </a:p>
          <a:p>
            <a:pPr lvl="1"/>
            <a:r>
              <a:rPr lang="en-CA" sz="1600" dirty="0"/>
              <a:t>Out with her doctor when in relationship; otherwise, “Why would I be?” (different for gay males)</a:t>
            </a:r>
          </a:p>
          <a:p>
            <a:r>
              <a:rPr lang="en-CA" sz="2100" dirty="0"/>
              <a:t>The Academy hasn’t always been welcoming of women – her story one of gender-based abuse framed by patriarchy and capitalism</a:t>
            </a:r>
          </a:p>
          <a:p>
            <a:r>
              <a:rPr lang="en-CA" sz="2100" dirty="0"/>
              <a:t>Her life’s direction largely a reaction to being told what “she couldn’t do as well as a man”</a:t>
            </a:r>
          </a:p>
          <a:p>
            <a:pPr lvl="1"/>
            <a:r>
              <a:rPr lang="en-CA" sz="1600" dirty="0"/>
              <a:t>“My brother was expected to get an education and have a career. I was expected to do something more traditional for women, like become a kindergarten teacher.”</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37</a:t>
            </a:fld>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145" y="4344678"/>
            <a:ext cx="2057400" cy="2057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375" y="1939277"/>
            <a:ext cx="1905000" cy="2381250"/>
          </a:xfrm>
          <a:prstGeom prst="rect">
            <a:avLst/>
          </a:prstGeom>
        </p:spPr>
      </p:pic>
    </p:spTree>
    <p:extLst>
      <p:ext uri="{BB962C8B-B14F-4D97-AF65-F5344CB8AC3E}">
        <p14:creationId xmlns:p14="http://schemas.microsoft.com/office/powerpoint/2010/main" val="2250700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538"/>
            <a:ext cx="7620000" cy="1143000"/>
          </a:xfrm>
        </p:spPr>
        <p:txBody>
          <a:bodyPr/>
          <a:lstStyle/>
          <a:p>
            <a:r>
              <a:rPr lang="en-CA" sz="4200" dirty="0"/>
              <a:t>INR for LGBTQ2+ Older Adults: Need to make </a:t>
            </a:r>
            <a:r>
              <a:rPr lang="en-CA" sz="4200" i="1" dirty="0"/>
              <a:t>Queer-</a:t>
            </a:r>
            <a:r>
              <a:rPr lang="en-CA" sz="4200" dirty="0"/>
              <a:t>friendly</a:t>
            </a:r>
          </a:p>
        </p:txBody>
      </p:sp>
      <p:sp>
        <p:nvSpPr>
          <p:cNvPr id="3" name="Date Placeholder 2"/>
          <p:cNvSpPr>
            <a:spLocks noGrp="1"/>
          </p:cNvSpPr>
          <p:nvPr>
            <p:ph type="dt" sz="half" idx="10"/>
          </p:nvPr>
        </p:nvSpPr>
        <p:spPr/>
        <p:txBody>
          <a:bodyPr/>
          <a:lstStyle/>
          <a:p>
            <a:pPr>
              <a:defRPr/>
            </a:pPr>
            <a:r>
              <a:rPr lang="en-US"/>
              <a:t>30/05/2017</a:t>
            </a:r>
            <a:endParaRPr lang="en-CA" dirty="0"/>
          </a:p>
        </p:txBody>
      </p:sp>
      <p:sp>
        <p:nvSpPr>
          <p:cNvPr id="4" name="Slide Number Placeholder 3"/>
          <p:cNvSpPr>
            <a:spLocks noGrp="1"/>
          </p:cNvSpPr>
          <p:nvPr>
            <p:ph type="sldNum" sz="quarter" idx="12"/>
          </p:nvPr>
        </p:nvSpPr>
        <p:spPr/>
        <p:txBody>
          <a:bodyPr/>
          <a:lstStyle/>
          <a:p>
            <a:pPr>
              <a:defRPr/>
            </a:pPr>
            <a:fld id="{E58C45E1-36F0-45DE-B813-AC6458C28AED}" type="slidenum">
              <a:rPr lang="en-CA" smtClean="0"/>
              <a:pPr>
                <a:defRPr/>
              </a:pPr>
              <a:t>38</a:t>
            </a:fld>
            <a:endParaRPr lang="en-CA" dirty="0"/>
          </a:p>
        </p:txBody>
      </p:sp>
      <p:pic>
        <p:nvPicPr>
          <p:cNvPr id="5" name="Picture 4" descr="Screen Clipping"/>
          <p:cNvPicPr>
            <a:picLocks noChangeAspect="1"/>
          </p:cNvPicPr>
          <p:nvPr/>
        </p:nvPicPr>
        <p:blipFill>
          <a:blip r:embed="rId3"/>
          <a:stretch>
            <a:fillRect/>
          </a:stretch>
        </p:blipFill>
        <p:spPr>
          <a:xfrm>
            <a:off x="539552" y="2118519"/>
            <a:ext cx="2495550" cy="3848100"/>
          </a:xfrm>
          <a:prstGeom prst="rect">
            <a:avLst/>
          </a:prstGeom>
          <a:ln>
            <a:solidFill>
              <a:schemeClr val="bg1">
                <a:lumMod val="50000"/>
              </a:schemeClr>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480" y="2141362"/>
            <a:ext cx="2763520" cy="184378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378" y="2146712"/>
            <a:ext cx="2763520" cy="184162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6756" y="4096799"/>
            <a:ext cx="2763520" cy="184162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2480" y="4096799"/>
            <a:ext cx="2763520" cy="1841627"/>
          </a:xfrm>
          <a:prstGeom prst="rect">
            <a:avLst/>
          </a:prstGeom>
        </p:spPr>
      </p:pic>
    </p:spTree>
    <p:extLst>
      <p:ext uri="{BB962C8B-B14F-4D97-AF65-F5344CB8AC3E}">
        <p14:creationId xmlns:p14="http://schemas.microsoft.com/office/powerpoint/2010/main" val="88426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LGBTQ2+ INR: Creating culturally safe workshops</a:t>
            </a:r>
          </a:p>
        </p:txBody>
      </p:sp>
      <p:sp>
        <p:nvSpPr>
          <p:cNvPr id="3" name="Content Placeholder 2"/>
          <p:cNvSpPr>
            <a:spLocks noGrp="1"/>
          </p:cNvSpPr>
          <p:nvPr>
            <p:ph idx="1"/>
          </p:nvPr>
        </p:nvSpPr>
        <p:spPr>
          <a:xfrm>
            <a:off x="1043608" y="2017713"/>
            <a:ext cx="7911480" cy="4114800"/>
          </a:xfrm>
        </p:spPr>
        <p:txBody>
          <a:bodyPr/>
          <a:lstStyle/>
          <a:p>
            <a:pPr marL="0" indent="0">
              <a:buNone/>
            </a:pPr>
            <a:r>
              <a:rPr lang="en-CA" sz="3000" dirty="0"/>
              <a:t>Debrief of LGBTQ2+ INR Presenters</a:t>
            </a:r>
          </a:p>
          <a:p>
            <a:pPr lvl="1"/>
            <a:r>
              <a:rPr lang="en-CA" sz="2600" dirty="0"/>
              <a:t>The Professor scenario most suitable since not quite so obviously heteronormative</a:t>
            </a:r>
          </a:p>
          <a:p>
            <a:pPr lvl="2"/>
            <a:r>
              <a:rPr lang="en-CA" sz="2200" dirty="0"/>
              <a:t>Add Doctor and/or Family Table scenarios (woman supported by a woman &amp; man by a man); </a:t>
            </a:r>
          </a:p>
          <a:p>
            <a:pPr lvl="1"/>
            <a:r>
              <a:rPr lang="en-CA" sz="2600" dirty="0"/>
              <a:t>Framing</a:t>
            </a:r>
          </a:p>
          <a:p>
            <a:pPr lvl="2"/>
            <a:r>
              <a:rPr lang="en-CA" sz="2200" dirty="0"/>
              <a:t>Add slide or two at beginning that defines LGBTQ2+</a:t>
            </a:r>
          </a:p>
          <a:p>
            <a:pPr lvl="3"/>
            <a:r>
              <a:rPr lang="en-CA" sz="1800" dirty="0"/>
              <a:t>Recognize full range on the gender &amp; sexuality axes</a:t>
            </a:r>
          </a:p>
          <a:p>
            <a:pPr lvl="2"/>
            <a:r>
              <a:rPr lang="en-CA" sz="2200" dirty="0"/>
              <a:t>Add self-care slide re: triggers</a:t>
            </a:r>
          </a:p>
          <a:p>
            <a:pPr lvl="2"/>
            <a:r>
              <a:rPr lang="en-CA" sz="2200" dirty="0"/>
              <a:t>Add slide with additional risks, e.g. homophobia</a:t>
            </a:r>
          </a:p>
          <a:p>
            <a:pPr lvl="1"/>
            <a:endParaRPr lang="en-CA" sz="2600"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39</a:t>
            </a:fld>
            <a:endParaRPr lang="en-CA" dirty="0"/>
          </a:p>
        </p:txBody>
      </p:sp>
    </p:spTree>
    <p:extLst>
      <p:ext uri="{BB962C8B-B14F-4D97-AF65-F5344CB8AC3E}">
        <p14:creationId xmlns:p14="http://schemas.microsoft.com/office/powerpoint/2010/main" val="168979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Tech issue/Can’t stay?</a:t>
            </a:r>
          </a:p>
        </p:txBody>
      </p:sp>
      <p:sp>
        <p:nvSpPr>
          <p:cNvPr id="3" name="Content Placeholder 2"/>
          <p:cNvSpPr>
            <a:spLocks noGrp="1"/>
          </p:cNvSpPr>
          <p:nvPr>
            <p:ph idx="1"/>
          </p:nvPr>
        </p:nvSpPr>
        <p:spPr/>
        <p:txBody>
          <a:bodyPr/>
          <a:lstStyle/>
          <a:p>
            <a:pPr marL="0" indent="0">
              <a:buNone/>
            </a:pPr>
            <a:endParaRPr lang="fr-CA" sz="1800" dirty="0"/>
          </a:p>
          <a:p>
            <a:r>
              <a:rPr lang="en-CA" sz="2400" b="1" dirty="0"/>
              <a:t>You can still participate!</a:t>
            </a:r>
            <a:endParaRPr lang="fr-CA" sz="2400" b="1" dirty="0"/>
          </a:p>
          <a:p>
            <a:pPr>
              <a:buFontTx/>
              <a:buChar char="-"/>
            </a:pPr>
            <a:r>
              <a:rPr lang="en-CA" sz="2400" dirty="0"/>
              <a:t>The </a:t>
            </a:r>
            <a:r>
              <a:rPr lang="en-CA" sz="2400" dirty="0" err="1"/>
              <a:t>Powerpoint</a:t>
            </a:r>
            <a:r>
              <a:rPr lang="en-CA" sz="2400" dirty="0"/>
              <a:t> is also available at this </a:t>
            </a:r>
            <a:r>
              <a:rPr lang="en-CA" sz="2400" dirty="0">
                <a:hlinkClick r:id="rId2"/>
              </a:rPr>
              <a:t>link</a:t>
            </a:r>
            <a:endParaRPr lang="en-CA" sz="2400" dirty="0"/>
          </a:p>
          <a:p>
            <a:pPr>
              <a:buFontTx/>
              <a:buChar char="-"/>
            </a:pPr>
            <a:r>
              <a:rPr lang="en-CA" sz="2400" dirty="0"/>
              <a:t>Send any question you may have to </a:t>
            </a:r>
            <a:r>
              <a:rPr lang="en-CA" sz="2400" u="sng" dirty="0">
                <a:hlinkClick r:id="rId3"/>
              </a:rPr>
              <a:t>benedictes.cnpea@gmail.com</a:t>
            </a:r>
            <a:endParaRPr lang="fr-CA" sz="24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a:t>
            </a:fld>
            <a:endParaRPr lang="en-CA" dirty="0"/>
          </a:p>
        </p:txBody>
      </p:sp>
    </p:spTree>
    <p:extLst>
      <p:ext uri="{BB962C8B-B14F-4D97-AF65-F5344CB8AC3E}">
        <p14:creationId xmlns:p14="http://schemas.microsoft.com/office/powerpoint/2010/main" val="81489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LGBTQ2+ INR: Creating culturally safe workshops</a:t>
            </a:r>
          </a:p>
        </p:txBody>
      </p:sp>
      <p:sp>
        <p:nvSpPr>
          <p:cNvPr id="3" name="Content Placeholder 2"/>
          <p:cNvSpPr>
            <a:spLocks noGrp="1"/>
          </p:cNvSpPr>
          <p:nvPr>
            <p:ph idx="1"/>
          </p:nvPr>
        </p:nvSpPr>
        <p:spPr>
          <a:xfrm>
            <a:off x="1043608" y="2017713"/>
            <a:ext cx="7911480" cy="4114800"/>
          </a:xfrm>
        </p:spPr>
        <p:txBody>
          <a:bodyPr/>
          <a:lstStyle/>
          <a:p>
            <a:pPr marL="0" indent="0">
              <a:buNone/>
            </a:pPr>
            <a:r>
              <a:rPr lang="en-CA" sz="3000" dirty="0"/>
              <a:t>Debrief of LGBTQ2+ INR Presenters cont’d</a:t>
            </a:r>
          </a:p>
          <a:p>
            <a:pPr lvl="1"/>
            <a:r>
              <a:rPr lang="en-CA" sz="2600" dirty="0"/>
              <a:t>Welcome &amp; Introduction</a:t>
            </a:r>
          </a:p>
          <a:p>
            <a:pPr lvl="2"/>
            <a:r>
              <a:rPr lang="en-CA" sz="2200" dirty="0"/>
              <a:t>Create a safe space with guidelines, e.g. gender neutral pronouns / preferred pronouns</a:t>
            </a:r>
          </a:p>
          <a:p>
            <a:pPr lvl="2"/>
            <a:r>
              <a:rPr lang="en-CA" sz="2200" dirty="0"/>
              <a:t>Nametags with preferred name and pronouns</a:t>
            </a:r>
          </a:p>
          <a:p>
            <a:pPr lvl="1"/>
            <a:r>
              <a:rPr lang="en-CA" sz="2600" dirty="0"/>
              <a:t>Discussion</a:t>
            </a:r>
          </a:p>
          <a:p>
            <a:pPr lvl="2"/>
            <a:r>
              <a:rPr lang="en-CA" sz="2200" dirty="0"/>
              <a:t>Written scenarios based on the permitted scenarios with genders/names that fit LGBTQ2+</a:t>
            </a:r>
          </a:p>
          <a:p>
            <a:pPr lvl="2"/>
            <a:r>
              <a:rPr lang="en-CA" sz="2200" dirty="0"/>
              <a:t>Emphasize the additional risk of social isolation for LGBTQ2+ people</a:t>
            </a:r>
          </a:p>
          <a:p>
            <a:pPr lvl="1"/>
            <a:endParaRPr lang="en-CA" sz="2600"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40</a:t>
            </a:fld>
            <a:endParaRPr lang="en-CA" dirty="0"/>
          </a:p>
        </p:txBody>
      </p:sp>
    </p:spTree>
    <p:extLst>
      <p:ext uri="{BB962C8B-B14F-4D97-AF65-F5344CB8AC3E}">
        <p14:creationId xmlns:p14="http://schemas.microsoft.com/office/powerpoint/2010/main" val="3390233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41</a:t>
            </a:fld>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64704"/>
            <a:ext cx="7315200" cy="5486400"/>
          </a:xfrm>
          <a:prstGeom prst="rect">
            <a:avLst/>
          </a:prstGeom>
        </p:spPr>
      </p:pic>
    </p:spTree>
    <p:extLst>
      <p:ext uri="{BB962C8B-B14F-4D97-AF65-F5344CB8AC3E}">
        <p14:creationId xmlns:p14="http://schemas.microsoft.com/office/powerpoint/2010/main" val="2759867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Selected Findings</a:t>
            </a:r>
          </a:p>
        </p:txBody>
      </p:sp>
      <p:sp>
        <p:nvSpPr>
          <p:cNvPr id="3" name="Content Placeholder 2"/>
          <p:cNvSpPr>
            <a:spLocks noGrp="1"/>
          </p:cNvSpPr>
          <p:nvPr>
            <p:ph idx="1"/>
          </p:nvPr>
        </p:nvSpPr>
        <p:spPr>
          <a:xfrm>
            <a:off x="1043608" y="1960274"/>
            <a:ext cx="7900367" cy="4114800"/>
          </a:xfrm>
        </p:spPr>
        <p:txBody>
          <a:bodyPr/>
          <a:lstStyle/>
          <a:p>
            <a:r>
              <a:rPr lang="en-CA" sz="2400" b="1" dirty="0"/>
              <a:t>LGBTQ2+ Community Needs Hea</a:t>
            </a:r>
            <a:r>
              <a:rPr lang="en-CA" sz="2800" b="1" dirty="0"/>
              <a:t>ling</a:t>
            </a:r>
          </a:p>
          <a:p>
            <a:pPr lvl="1"/>
            <a:r>
              <a:rPr lang="en-CA" sz="2000" dirty="0"/>
              <a:t>Older gay males hugely impacted by homophobia, criminalization, the AIDs crisis; many perceive their plight as worse than other LGBTQ2+ (examples)</a:t>
            </a:r>
          </a:p>
          <a:p>
            <a:pPr lvl="1"/>
            <a:r>
              <a:rPr lang="en-CA" sz="2000" dirty="0"/>
              <a:t>Stereotypes/labels used by some groups of  LGBTQ2+ trigger others – very </a:t>
            </a:r>
            <a:r>
              <a:rPr lang="en-CA" sz="2000" b="1" dirty="0"/>
              <a:t>diverse </a:t>
            </a:r>
            <a:r>
              <a:rPr lang="en-CA" sz="2000" dirty="0"/>
              <a:t>community</a:t>
            </a:r>
          </a:p>
          <a:p>
            <a:r>
              <a:rPr lang="en-CA" sz="2400" b="1" dirty="0"/>
              <a:t>Goal:</a:t>
            </a:r>
            <a:r>
              <a:rPr lang="en-CA" sz="2400" dirty="0"/>
              <a:t> LGBTQ2+ Welcoming &amp; Inclusive Communities</a:t>
            </a:r>
          </a:p>
          <a:p>
            <a:pPr lvl="1"/>
            <a:r>
              <a:rPr lang="en-CA" sz="2000" b="1" dirty="0"/>
              <a:t>Safety</a:t>
            </a:r>
            <a:r>
              <a:rPr lang="en-CA" sz="2000" dirty="0"/>
              <a:t> the dominant need expressed early in the process – must address this need before moving to bigger goals</a:t>
            </a:r>
          </a:p>
          <a:p>
            <a:pPr lvl="1"/>
            <a:r>
              <a:rPr lang="en-CA" sz="2000" b="1" dirty="0"/>
              <a:t>Privilege </a:t>
            </a:r>
            <a:r>
              <a:rPr lang="en-CA" sz="2000" dirty="0"/>
              <a:t>a barrier between many LGBTQ2+ members in their full diversity</a:t>
            </a:r>
            <a:endParaRPr lang="en-CA" sz="2000" b="1" dirty="0"/>
          </a:p>
          <a:p>
            <a:endParaRPr lang="en-CA" sz="30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42</a:t>
            </a:fld>
            <a:endParaRPr lang="en-CA" dirty="0"/>
          </a:p>
        </p:txBody>
      </p:sp>
    </p:spTree>
    <p:extLst>
      <p:ext uri="{BB962C8B-B14F-4D97-AF65-F5344CB8AC3E}">
        <p14:creationId xmlns:p14="http://schemas.microsoft.com/office/powerpoint/2010/main" val="2121592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Cultural Safety in Two-Spirit and LBGT Context</a:t>
            </a:r>
          </a:p>
        </p:txBody>
      </p:sp>
      <p:sp>
        <p:nvSpPr>
          <p:cNvPr id="3" name="Content Placeholder 2"/>
          <p:cNvSpPr>
            <a:spLocks noGrp="1"/>
          </p:cNvSpPr>
          <p:nvPr>
            <p:ph idx="1"/>
          </p:nvPr>
        </p:nvSpPr>
        <p:spPr>
          <a:xfrm>
            <a:off x="1115616" y="1908000"/>
            <a:ext cx="5045496" cy="4114800"/>
          </a:xfrm>
        </p:spPr>
        <p:txBody>
          <a:bodyPr/>
          <a:lstStyle/>
          <a:p>
            <a:r>
              <a:rPr lang="en-CA" sz="2200" dirty="0"/>
              <a:t>Multifactored – complexity beyond anything I imagined</a:t>
            </a:r>
          </a:p>
          <a:p>
            <a:r>
              <a:rPr lang="en-CA" sz="2200" dirty="0"/>
              <a:t>Layers of trauma from residential school experience combined with the LGBTQ2+ experience</a:t>
            </a:r>
          </a:p>
          <a:p>
            <a:r>
              <a:rPr lang="en-CA" sz="2200" dirty="0"/>
              <a:t>Divisions between indigenous identities and First Nations (naming is very important)</a:t>
            </a:r>
          </a:p>
          <a:p>
            <a:r>
              <a:rPr lang="en-CA" sz="2200" dirty="0"/>
              <a:t>Other cultural factors at play:</a:t>
            </a:r>
          </a:p>
          <a:p>
            <a:pPr lvl="1"/>
            <a:r>
              <a:rPr lang="en-CA" sz="1800" dirty="0"/>
              <a:t>Strength of connection to culture</a:t>
            </a:r>
          </a:p>
          <a:p>
            <a:pPr lvl="1"/>
            <a:r>
              <a:rPr lang="en-CA" sz="1800" dirty="0"/>
              <a:t>Coastal vs interior, urban vs rural</a:t>
            </a:r>
          </a:p>
          <a:p>
            <a:pPr lvl="1"/>
            <a:r>
              <a:rPr lang="en-CA" sz="1800" dirty="0"/>
              <a:t>Education, employment, income level</a:t>
            </a:r>
          </a:p>
          <a:p>
            <a:endParaRPr lang="en-CA" sz="2400" dirty="0"/>
          </a:p>
          <a:p>
            <a:endParaRPr lang="en-CA" sz="2400" dirty="0"/>
          </a:p>
          <a:p>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43</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78" y="1943838"/>
            <a:ext cx="2375022" cy="4188675"/>
          </a:xfrm>
          <a:prstGeom prst="rect">
            <a:avLst/>
          </a:prstGeom>
        </p:spPr>
      </p:pic>
    </p:spTree>
    <p:extLst>
      <p:ext uri="{BB962C8B-B14F-4D97-AF65-F5344CB8AC3E}">
        <p14:creationId xmlns:p14="http://schemas.microsoft.com/office/powerpoint/2010/main" val="213903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44</a:t>
            </a:fld>
            <a:endParaRPr lang="en-CA"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000" y="237534"/>
            <a:ext cx="4995104" cy="6544266"/>
          </a:xfrm>
          <a:prstGeom prst="rect">
            <a:avLst/>
          </a:prstGeom>
        </p:spPr>
      </p:pic>
      <p:sp>
        <p:nvSpPr>
          <p:cNvPr id="5" name="TextBox 4"/>
          <p:cNvSpPr txBox="1"/>
          <p:nvPr/>
        </p:nvSpPr>
        <p:spPr>
          <a:xfrm>
            <a:off x="1584000" y="476672"/>
            <a:ext cx="1800200" cy="1569660"/>
          </a:xfrm>
          <a:prstGeom prst="rect">
            <a:avLst/>
          </a:prstGeom>
          <a:solidFill>
            <a:srgbClr val="F7FFFD"/>
          </a:solidFill>
        </p:spPr>
        <p:txBody>
          <a:bodyPr wrap="square" rtlCol="0">
            <a:spAutoFit/>
          </a:bodyPr>
          <a:lstStyle/>
          <a:p>
            <a:r>
              <a:rPr lang="en-CA" dirty="0"/>
              <a:t>Gender, Sexual Orientation &amp; 2-Spirit</a:t>
            </a:r>
          </a:p>
        </p:txBody>
      </p:sp>
      <p:sp>
        <p:nvSpPr>
          <p:cNvPr id="7" name="TextBox 6"/>
          <p:cNvSpPr txBox="1"/>
          <p:nvPr/>
        </p:nvSpPr>
        <p:spPr>
          <a:xfrm>
            <a:off x="395536" y="2204864"/>
            <a:ext cx="3096344" cy="4401205"/>
          </a:xfrm>
          <a:prstGeom prst="rect">
            <a:avLst/>
          </a:prstGeom>
          <a:noFill/>
        </p:spPr>
        <p:txBody>
          <a:bodyPr wrap="square" rtlCol="0">
            <a:spAutoFit/>
          </a:bodyPr>
          <a:lstStyle/>
          <a:p>
            <a:pPr marL="288000" indent="-288000">
              <a:buFont typeface="Wingdings" panose="05000000000000000000" pitchFamily="2" charset="2"/>
              <a:buChar char="§"/>
            </a:pPr>
            <a:r>
              <a:rPr lang="en-CA" sz="2000" dirty="0"/>
              <a:t>Each unique First Nation, aboriginal or indigenous community  in different phase of development around the concept of Two-Spirit and LGBTQ</a:t>
            </a:r>
          </a:p>
          <a:p>
            <a:pPr marL="288000" indent="-288000">
              <a:buFont typeface="Wingdings" panose="05000000000000000000" pitchFamily="2" charset="2"/>
              <a:buChar char="§"/>
            </a:pPr>
            <a:r>
              <a:rPr lang="en-CA" sz="2000" dirty="0"/>
              <a:t>Meet the community where it is and honour that place</a:t>
            </a:r>
          </a:p>
          <a:p>
            <a:pPr marL="288000" indent="-288000">
              <a:buFont typeface="Wingdings" panose="05000000000000000000" pitchFamily="2" charset="2"/>
              <a:buChar char="§"/>
            </a:pPr>
            <a:r>
              <a:rPr lang="en-CA" sz="2000" dirty="0"/>
              <a:t>Work together towards healing when invited to do so</a:t>
            </a:r>
          </a:p>
          <a:p>
            <a:pPr marL="288000" indent="-288000">
              <a:buFont typeface="Wingdings" panose="05000000000000000000" pitchFamily="2" charset="2"/>
              <a:buChar char="§"/>
            </a:pPr>
            <a:endParaRPr lang="en-CA" sz="2000" dirty="0"/>
          </a:p>
        </p:txBody>
      </p:sp>
    </p:spTree>
    <p:extLst>
      <p:ext uri="{BB962C8B-B14F-4D97-AF65-F5344CB8AC3E}">
        <p14:creationId xmlns:p14="http://schemas.microsoft.com/office/powerpoint/2010/main" val="3980317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Collective vs Individual Trauma and Safety</a:t>
            </a:r>
          </a:p>
        </p:txBody>
      </p:sp>
      <p:sp>
        <p:nvSpPr>
          <p:cNvPr id="3" name="Content Placeholder 2"/>
          <p:cNvSpPr>
            <a:spLocks noGrp="1"/>
          </p:cNvSpPr>
          <p:nvPr>
            <p:ph idx="1"/>
          </p:nvPr>
        </p:nvSpPr>
        <p:spPr/>
        <p:txBody>
          <a:bodyPr/>
          <a:lstStyle/>
          <a:p>
            <a:r>
              <a:rPr lang="en-CA" sz="2800" dirty="0"/>
              <a:t>Individual risks for abuse and trauma:</a:t>
            </a:r>
          </a:p>
          <a:p>
            <a:pPr lvl="1"/>
            <a:r>
              <a:rPr lang="en-CA" sz="2400" dirty="0"/>
              <a:t>Gender, sexuality, age, religion, race, education, income level, place …</a:t>
            </a:r>
          </a:p>
          <a:p>
            <a:pPr lvl="1"/>
            <a:r>
              <a:rPr lang="en-CA" sz="2400" dirty="0"/>
              <a:t>Privilege conferred by membership – difficult to  understand what is invisible to you</a:t>
            </a:r>
          </a:p>
          <a:p>
            <a:r>
              <a:rPr lang="en-CA" sz="2800" dirty="0"/>
              <a:t>Collective (whole tribe) risks for abuse &amp; trauma, e.g.:</a:t>
            </a:r>
          </a:p>
          <a:p>
            <a:pPr lvl="1"/>
            <a:r>
              <a:rPr lang="en-CA" sz="2400" dirty="0"/>
              <a:t>Gay males criminalized and persecuted</a:t>
            </a:r>
          </a:p>
          <a:p>
            <a:pPr lvl="1"/>
            <a:r>
              <a:rPr lang="en-CA" sz="2400" dirty="0"/>
              <a:t>Residential schools / cultural genocide</a:t>
            </a:r>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45</a:t>
            </a:fld>
            <a:endParaRPr lang="en-CA" dirty="0"/>
          </a:p>
        </p:txBody>
      </p:sp>
    </p:spTree>
    <p:extLst>
      <p:ext uri="{BB962C8B-B14F-4D97-AF65-F5344CB8AC3E}">
        <p14:creationId xmlns:p14="http://schemas.microsoft.com/office/powerpoint/2010/main" val="3939895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Intergenerational?</a:t>
            </a:r>
          </a:p>
        </p:txBody>
      </p:sp>
      <p:sp>
        <p:nvSpPr>
          <p:cNvPr id="3" name="Content Placeholder 2"/>
          <p:cNvSpPr>
            <a:spLocks noGrp="1"/>
          </p:cNvSpPr>
          <p:nvPr>
            <p:ph idx="1"/>
          </p:nvPr>
        </p:nvSpPr>
        <p:spPr/>
        <p:txBody>
          <a:bodyPr/>
          <a:lstStyle/>
          <a:p>
            <a:r>
              <a:rPr lang="en-CA" sz="2500" dirty="0"/>
              <a:t>Intersectional lens – many variations even in older adult population (next section)</a:t>
            </a:r>
          </a:p>
          <a:p>
            <a:r>
              <a:rPr lang="en-CA" sz="2500" dirty="0"/>
              <a:t>Western cultures separate and silo and that impedes cross-generational learning; First Nations and many eastern cultures different</a:t>
            </a:r>
          </a:p>
          <a:p>
            <a:r>
              <a:rPr lang="en-CA" sz="2500" dirty="0"/>
              <a:t>Intergenerational = older &amp; younger adults, youth</a:t>
            </a:r>
          </a:p>
          <a:p>
            <a:r>
              <a:rPr lang="en-CA" sz="2500" dirty="0"/>
              <a:t>We have learned so much from younger LGBTQ2+ (Crimson Dance, Youth Advocates Network, VIU students, high school students, </a:t>
            </a:r>
            <a:r>
              <a:rPr lang="en-CA" sz="2500" dirty="0" err="1"/>
              <a:t>Transcare</a:t>
            </a:r>
            <a:r>
              <a:rPr lang="en-CA" sz="2500" dirty="0"/>
              <a:t>)</a:t>
            </a:r>
          </a:p>
          <a:p>
            <a:endParaRPr lang="en-CA" sz="28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46</a:t>
            </a:fld>
            <a:endParaRPr lang="en-CA" dirty="0"/>
          </a:p>
        </p:txBody>
      </p:sp>
    </p:spTree>
    <p:extLst>
      <p:ext uri="{BB962C8B-B14F-4D97-AF65-F5344CB8AC3E}">
        <p14:creationId xmlns:p14="http://schemas.microsoft.com/office/powerpoint/2010/main" val="2234113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538"/>
            <a:ext cx="7419975" cy="1006326"/>
          </a:xfrm>
        </p:spPr>
        <p:txBody>
          <a:bodyPr/>
          <a:lstStyle/>
          <a:p>
            <a:r>
              <a:rPr lang="en-CA"/>
              <a:t>Intersectional Lens</a:t>
            </a:r>
            <a:endParaRPr lang="en-CA" dirty="0"/>
          </a:p>
        </p:txBody>
      </p:sp>
      <p:sp>
        <p:nvSpPr>
          <p:cNvPr id="3" name="Content Placeholder 2"/>
          <p:cNvSpPr>
            <a:spLocks noGrp="1"/>
          </p:cNvSpPr>
          <p:nvPr>
            <p:ph idx="1"/>
          </p:nvPr>
        </p:nvSpPr>
        <p:spPr>
          <a:xfrm>
            <a:off x="1171575" y="1916832"/>
            <a:ext cx="7772400" cy="4114800"/>
          </a:xfrm>
        </p:spPr>
        <p:txBody>
          <a:bodyPr/>
          <a:lstStyle/>
          <a:p>
            <a:pPr marL="0" indent="0">
              <a:buNone/>
            </a:pPr>
            <a:r>
              <a:rPr lang="en-CA" sz="2400" dirty="0"/>
              <a:t>Intersectionality promotes an understanding of human beings as shaped by the interaction of different social locations (e.g., ‘race’/ethnicity, Indigeneity, gender, class, sexuality, geography, age, disability/ability, migration status, religion). These interactions occur within a context of connected systems and structures of power (e.g., laws, policies, state governments and other political and economic unions, religious institutions, media). Through such processes, interdependent forms of privilege and oppression shaped by colonialism, imperialism, racism, homophobia, ableism and patriarchy are created.  </a:t>
            </a:r>
          </a:p>
          <a:p>
            <a:pPr marL="0" indent="0">
              <a:buNone/>
            </a:pPr>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47</a:t>
            </a:fld>
            <a:endParaRPr lang="en-CA" dirty="0"/>
          </a:p>
        </p:txBody>
      </p:sp>
    </p:spTree>
    <p:extLst>
      <p:ext uri="{BB962C8B-B14F-4D97-AF65-F5344CB8AC3E}">
        <p14:creationId xmlns:p14="http://schemas.microsoft.com/office/powerpoint/2010/main" val="3983577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48</a:t>
            </a:fld>
            <a:endParaRPr lang="en-CA" dirty="0"/>
          </a:p>
        </p:txBody>
      </p:sp>
      <p:pic>
        <p:nvPicPr>
          <p:cNvPr id="4" name="Picture 3"/>
          <p:cNvPicPr>
            <a:picLocks noChangeAspect="1"/>
          </p:cNvPicPr>
          <p:nvPr/>
        </p:nvPicPr>
        <p:blipFill>
          <a:blip r:embed="rId3"/>
          <a:stretch>
            <a:fillRect/>
          </a:stretch>
        </p:blipFill>
        <p:spPr>
          <a:xfrm>
            <a:off x="1570677" y="477926"/>
            <a:ext cx="6496399" cy="5874118"/>
          </a:xfrm>
          <a:prstGeom prst="rect">
            <a:avLst/>
          </a:prstGeom>
        </p:spPr>
      </p:pic>
      <p:sp>
        <p:nvSpPr>
          <p:cNvPr id="5" name="TextBox 4"/>
          <p:cNvSpPr txBox="1"/>
          <p:nvPr/>
        </p:nvSpPr>
        <p:spPr>
          <a:xfrm>
            <a:off x="2836550" y="6435745"/>
            <a:ext cx="4176464" cy="338554"/>
          </a:xfrm>
          <a:prstGeom prst="rect">
            <a:avLst/>
          </a:prstGeom>
          <a:noFill/>
        </p:spPr>
        <p:txBody>
          <a:bodyPr wrap="square" rtlCol="0">
            <a:spAutoFit/>
          </a:bodyPr>
          <a:lstStyle/>
          <a:p>
            <a:pPr algn="ctr"/>
            <a:r>
              <a:rPr lang="en-CA" sz="1600" dirty="0"/>
              <a:t>CRIAW, 2009, p. 5</a:t>
            </a:r>
          </a:p>
        </p:txBody>
      </p:sp>
    </p:spTree>
    <p:extLst>
      <p:ext uri="{BB962C8B-B14F-4D97-AF65-F5344CB8AC3E}">
        <p14:creationId xmlns:p14="http://schemas.microsoft.com/office/powerpoint/2010/main" val="53623753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Intersectional Lens Required </a:t>
            </a:r>
            <a:r>
              <a:rPr lang="en-CA" sz="2400" dirty="0"/>
              <a:t>(</a:t>
            </a:r>
            <a:r>
              <a:rPr lang="en-CA" sz="2400" dirty="0" err="1"/>
              <a:t>Olena</a:t>
            </a:r>
            <a:r>
              <a:rPr lang="en-CA" sz="2400" dirty="0"/>
              <a:t> </a:t>
            </a:r>
            <a:r>
              <a:rPr lang="en-CA" sz="2400" dirty="0" err="1"/>
              <a:t>Hankivsky</a:t>
            </a:r>
            <a:r>
              <a:rPr lang="en-CA" sz="2400" dirty="0"/>
              <a:t>, Intersectionality 101, 2014)</a:t>
            </a:r>
          </a:p>
        </p:txBody>
      </p:sp>
      <p:sp>
        <p:nvSpPr>
          <p:cNvPr id="3" name="Content Placeholder 2"/>
          <p:cNvSpPr>
            <a:spLocks noGrp="1"/>
          </p:cNvSpPr>
          <p:nvPr>
            <p:ph idx="1"/>
          </p:nvPr>
        </p:nvSpPr>
        <p:spPr>
          <a:xfrm>
            <a:off x="1171575" y="1844824"/>
            <a:ext cx="7772400" cy="4114800"/>
          </a:xfrm>
        </p:spPr>
        <p:txBody>
          <a:bodyPr/>
          <a:lstStyle/>
          <a:p>
            <a:r>
              <a:rPr lang="en-CA" sz="2400" dirty="0"/>
              <a:t>People’s lives are multi-dimensional and complex. Lived realities are shaped by different factors and social dynamics operating together.  </a:t>
            </a:r>
          </a:p>
          <a:p>
            <a:r>
              <a:rPr lang="en-CA" sz="2400" dirty="0"/>
              <a:t>Relationships and power dynamics between social locations and processes (e.g., racism, classism, heterosexism, ableism, ageism, sexism) are linked.</a:t>
            </a:r>
          </a:p>
          <a:p>
            <a:r>
              <a:rPr lang="en-CA" sz="2400" dirty="0"/>
              <a:t>People can experience privilege and oppression simultaneously. </a:t>
            </a:r>
          </a:p>
          <a:p>
            <a:r>
              <a:rPr lang="en-CA" sz="2400" dirty="0"/>
              <a:t>Intersectionality is explicitly oriented towards transformation, building coalitions among different groups, and working towards social justice.</a:t>
            </a:r>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49</a:t>
            </a:fld>
            <a:endParaRPr lang="en-CA" dirty="0"/>
          </a:p>
        </p:txBody>
      </p:sp>
    </p:spTree>
    <p:extLst>
      <p:ext uri="{BB962C8B-B14F-4D97-AF65-F5344CB8AC3E}">
        <p14:creationId xmlns:p14="http://schemas.microsoft.com/office/powerpoint/2010/main" val="57225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presenters</a:t>
            </a:r>
          </a:p>
        </p:txBody>
      </p:sp>
      <p:sp>
        <p:nvSpPr>
          <p:cNvPr id="3" name="Content Placeholder 2"/>
          <p:cNvSpPr>
            <a:spLocks noGrp="1"/>
          </p:cNvSpPr>
          <p:nvPr>
            <p:ph idx="1"/>
          </p:nvPr>
        </p:nvSpPr>
        <p:spPr/>
        <p:txBody>
          <a:bodyPr/>
          <a:lstStyle/>
          <a:p>
            <a:r>
              <a:rPr lang="en-CA" dirty="0"/>
              <a:t>Jane Osborne</a:t>
            </a:r>
            <a:br>
              <a:rPr lang="en-CA" dirty="0"/>
            </a:br>
            <a:r>
              <a:rPr lang="en-CA" sz="2000" dirty="0">
                <a:hlinkClick r:id="rId2"/>
              </a:rPr>
              <a:t>Jane.Osborne@bccrns.ca</a:t>
            </a:r>
            <a:endParaRPr lang="en-CA" sz="2000" dirty="0"/>
          </a:p>
          <a:p>
            <a:pPr marL="0" indent="0">
              <a:buNone/>
            </a:pPr>
            <a:br>
              <a:rPr lang="en-CA" sz="1400" dirty="0"/>
            </a:br>
            <a:r>
              <a:rPr lang="en-CA" sz="1400" dirty="0"/>
              <a:t>After a 30-year career in information technology management and organizational development (IBM, UBC and Metro Vancouver among others), Jane retired to explore the joys of working in community.  Over the past 20 years, she has focused her energies on project and volunteer work provincially and locally; initially on the North Shore of Vancouver and more recently on Central Vancouver Island, as a passionate advocate for social justice.  </a:t>
            </a:r>
            <a:br>
              <a:rPr lang="en-CA" sz="1400" dirty="0"/>
            </a:br>
            <a:br>
              <a:rPr lang="en-CA" sz="1400" dirty="0"/>
            </a:br>
            <a:r>
              <a:rPr lang="en-CA" sz="1400" dirty="0"/>
              <a:t>Jane is currently Regional Mentor with the </a:t>
            </a:r>
            <a:r>
              <a:rPr lang="en-CA" sz="1400" u="sng" dirty="0">
                <a:hlinkClick r:id="rId3"/>
              </a:rPr>
              <a:t>BC Association of Community Response Networks</a:t>
            </a:r>
            <a:r>
              <a:rPr lang="en-CA" sz="1400" dirty="0"/>
              <a:t> on the Central Island. In May 2016, Jane received SFU Gerontology Research Centre’s Elder Abuse Awareness to Action Award for her work in building community partnerships and collaborations that support positive social change, coordinated responses and improved interventions for adults experiencing abuse and neglect. </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a:t>
            </a:fld>
            <a:endParaRPr lang="en-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992" y="626822"/>
            <a:ext cx="1862808" cy="2002416"/>
          </a:xfrm>
          <a:prstGeom prst="rect">
            <a:avLst/>
          </a:prstGeom>
        </p:spPr>
      </p:pic>
    </p:spTree>
    <p:extLst>
      <p:ext uri="{BB962C8B-B14F-4D97-AF65-F5344CB8AC3E}">
        <p14:creationId xmlns:p14="http://schemas.microsoft.com/office/powerpoint/2010/main" val="1588766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Needed Refinements for Implementation Toolkit</a:t>
            </a:r>
          </a:p>
        </p:txBody>
      </p:sp>
      <p:sp>
        <p:nvSpPr>
          <p:cNvPr id="3" name="Content Placeholder 2"/>
          <p:cNvSpPr>
            <a:spLocks noGrp="1"/>
          </p:cNvSpPr>
          <p:nvPr>
            <p:ph idx="1"/>
          </p:nvPr>
        </p:nvSpPr>
        <p:spPr>
          <a:xfrm>
            <a:off x="1020778" y="2209800"/>
            <a:ext cx="7900367" cy="4114800"/>
          </a:xfrm>
        </p:spPr>
        <p:txBody>
          <a:bodyPr/>
          <a:lstStyle/>
          <a:p>
            <a:r>
              <a:rPr lang="en-CA" sz="2600" dirty="0"/>
              <a:t>Build models to understand LGBTQ2+ experience through an intersectional lens</a:t>
            </a:r>
          </a:p>
          <a:p>
            <a:r>
              <a:rPr lang="en-CA" sz="2600" dirty="0"/>
              <a:t>Develop tools to heal LGBTQ2+ community</a:t>
            </a:r>
          </a:p>
          <a:p>
            <a:pPr lvl="1"/>
            <a:r>
              <a:rPr lang="en-CA" sz="2200" dirty="0"/>
              <a:t>Cultural safety training (similar to IH FN training)</a:t>
            </a:r>
          </a:p>
          <a:p>
            <a:pPr lvl="2"/>
            <a:r>
              <a:rPr lang="en-CA" sz="1900" dirty="0"/>
              <a:t>More scales, e.g. add gender / homophobic violence - exercise to place yourself, explore </a:t>
            </a:r>
            <a:r>
              <a:rPr lang="en-CA" sz="1900" dirty="0" err="1"/>
              <a:t>Genderbread</a:t>
            </a:r>
            <a:r>
              <a:rPr lang="en-CA" sz="1900" dirty="0"/>
              <a:t> Model</a:t>
            </a:r>
          </a:p>
          <a:p>
            <a:pPr lvl="1"/>
            <a:r>
              <a:rPr lang="en-CA" sz="2200" dirty="0"/>
              <a:t>Need intergenerational approach – older adults learn from younger, more fluid youth/adults and vice versa</a:t>
            </a:r>
          </a:p>
          <a:p>
            <a:r>
              <a:rPr lang="en-CA" sz="2600" dirty="0"/>
              <a:t>Address the gap between BC coastal First Nations &amp; urban aboriginal/indigenous groups</a:t>
            </a:r>
          </a:p>
          <a:p>
            <a:pPr lvl="1"/>
            <a:endParaRPr lang="en-CA" sz="2400" dirty="0"/>
          </a:p>
          <a:p>
            <a:pPr marL="457200" lvl="1" indent="0">
              <a:buNone/>
            </a:pPr>
            <a:endParaRPr lang="en-CA" sz="26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50</a:t>
            </a:fld>
            <a:endParaRPr lang="en-CA" dirty="0"/>
          </a:p>
        </p:txBody>
      </p:sp>
    </p:spTree>
    <p:extLst>
      <p:ext uri="{BB962C8B-B14F-4D97-AF65-F5344CB8AC3E}">
        <p14:creationId xmlns:p14="http://schemas.microsoft.com/office/powerpoint/2010/main" val="2094607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are we going?</a:t>
            </a:r>
            <a:br>
              <a:rPr lang="en-CA" dirty="0"/>
            </a:br>
            <a:r>
              <a:rPr lang="en-CA" dirty="0"/>
              <a:t>Implementation – 2017/18 </a:t>
            </a:r>
          </a:p>
        </p:txBody>
      </p:sp>
      <p:sp>
        <p:nvSpPr>
          <p:cNvPr id="3" name="Content Placeholder 2"/>
          <p:cNvSpPr>
            <a:spLocks noGrp="1"/>
          </p:cNvSpPr>
          <p:nvPr>
            <p:ph idx="1"/>
          </p:nvPr>
        </p:nvSpPr>
        <p:spPr>
          <a:xfrm>
            <a:off x="914400" y="2017713"/>
            <a:ext cx="8229600" cy="4114800"/>
          </a:xfrm>
        </p:spPr>
        <p:txBody>
          <a:bodyPr/>
          <a:lstStyle/>
          <a:p>
            <a:r>
              <a:rPr lang="en-CA" sz="3100" dirty="0"/>
              <a:t>IH – Geography 2 &amp; 3 (Nanaimo/Cowichan) and Geography 4 (Victoria)</a:t>
            </a:r>
          </a:p>
          <a:p>
            <a:pPr lvl="1"/>
            <a:r>
              <a:rPr lang="en-CA" sz="2700" dirty="0"/>
              <a:t>Expand program Island wide to all sectors of our communities – public and private</a:t>
            </a:r>
          </a:p>
          <a:p>
            <a:r>
              <a:rPr lang="en-CA" sz="3100" dirty="0"/>
              <a:t>BC Wide</a:t>
            </a:r>
          </a:p>
          <a:p>
            <a:pPr lvl="1"/>
            <a:r>
              <a:rPr lang="en-CA" sz="2700" dirty="0"/>
              <a:t>Launch materials and programs through CRNs across the province</a:t>
            </a:r>
          </a:p>
          <a:p>
            <a:pPr lvl="1"/>
            <a:r>
              <a:rPr lang="en-CA" sz="2700" dirty="0"/>
              <a:t>Support communities that want to move ahead with creating “queer-friendly” services</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51</a:t>
            </a:fld>
            <a:endParaRPr lang="en-CA" dirty="0"/>
          </a:p>
        </p:txBody>
      </p:sp>
    </p:spTree>
    <p:extLst>
      <p:ext uri="{BB962C8B-B14F-4D97-AF65-F5344CB8AC3E}">
        <p14:creationId xmlns:p14="http://schemas.microsoft.com/office/powerpoint/2010/main" val="988687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Will Be in the Base Toolkit?</a:t>
            </a:r>
          </a:p>
        </p:txBody>
      </p:sp>
      <p:sp>
        <p:nvSpPr>
          <p:cNvPr id="3" name="Content Placeholder 2"/>
          <p:cNvSpPr>
            <a:spLocks noGrp="1"/>
          </p:cNvSpPr>
          <p:nvPr>
            <p:ph idx="1"/>
          </p:nvPr>
        </p:nvSpPr>
        <p:spPr/>
        <p:txBody>
          <a:bodyPr/>
          <a:lstStyle/>
          <a:p>
            <a:r>
              <a:rPr lang="en-CA" sz="2800" dirty="0"/>
              <a:t>In place &amp; modifiable (see samples)</a:t>
            </a:r>
          </a:p>
          <a:p>
            <a:pPr lvl="1"/>
            <a:r>
              <a:rPr lang="en-CA" sz="2400" dirty="0"/>
              <a:t>Seniors Aging OUT &amp; IH LGBTQ2s brochures</a:t>
            </a:r>
          </a:p>
          <a:p>
            <a:pPr lvl="1"/>
            <a:r>
              <a:rPr lang="en-CA" sz="2400" dirty="0"/>
              <a:t>Senior Gay Men &amp; Senior Lesbians posters</a:t>
            </a:r>
          </a:p>
          <a:p>
            <a:pPr lvl="1"/>
            <a:r>
              <a:rPr lang="en-CA" sz="2400" dirty="0"/>
              <a:t>Add other LGBTQ2+ posters</a:t>
            </a:r>
          </a:p>
          <a:p>
            <a:r>
              <a:rPr lang="en-CA" sz="2800" dirty="0"/>
              <a:t>Gen Silent Screenings</a:t>
            </a:r>
          </a:p>
          <a:p>
            <a:pPr lvl="1"/>
            <a:r>
              <a:rPr lang="en-CA" sz="2400" dirty="0"/>
              <a:t>Movie available, discussion guideline to follow</a:t>
            </a:r>
          </a:p>
          <a:p>
            <a:r>
              <a:rPr lang="en-CA" sz="2800" dirty="0"/>
              <a:t>PowerPoint Presentation &amp; Discussion Guideline (under development)</a:t>
            </a:r>
            <a:endParaRPr lang="en-CA" sz="2400" dirty="0"/>
          </a:p>
          <a:p>
            <a:r>
              <a:rPr lang="en-CA" sz="2800" dirty="0"/>
              <a:t>INR Training Presentation (in discussion)</a:t>
            </a:r>
            <a:endParaRPr lang="en-CA" sz="2400" dirty="0"/>
          </a:p>
          <a:p>
            <a:pPr lvl="1"/>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52</a:t>
            </a:fld>
            <a:endParaRPr lang="en-CA" dirty="0"/>
          </a:p>
        </p:txBody>
      </p:sp>
    </p:spTree>
    <p:extLst>
      <p:ext uri="{BB962C8B-B14F-4D97-AF65-F5344CB8AC3E}">
        <p14:creationId xmlns:p14="http://schemas.microsoft.com/office/powerpoint/2010/main" val="278911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Will Be in the Augmented Toolkit?</a:t>
            </a:r>
          </a:p>
        </p:txBody>
      </p:sp>
      <p:sp>
        <p:nvSpPr>
          <p:cNvPr id="3" name="Content Placeholder 2"/>
          <p:cNvSpPr>
            <a:spLocks noGrp="1"/>
          </p:cNvSpPr>
          <p:nvPr>
            <p:ph idx="1"/>
          </p:nvPr>
        </p:nvSpPr>
        <p:spPr/>
        <p:txBody>
          <a:bodyPr/>
          <a:lstStyle/>
          <a:p>
            <a:r>
              <a:rPr lang="en-CA" sz="2800" dirty="0"/>
              <a:t>Research (survey/interview) Findings</a:t>
            </a:r>
          </a:p>
          <a:p>
            <a:pPr lvl="1"/>
            <a:r>
              <a:rPr lang="en-CA" sz="2400" dirty="0"/>
              <a:t>Seniors Aging OUT &amp; Robert Beringer research</a:t>
            </a:r>
          </a:p>
          <a:p>
            <a:r>
              <a:rPr lang="en-CA" sz="2800" dirty="0"/>
              <a:t>LGBTQ2+ Training Outlines (in process):</a:t>
            </a:r>
          </a:p>
          <a:p>
            <a:pPr lvl="1"/>
            <a:r>
              <a:rPr lang="en-CA" sz="2400" dirty="0"/>
              <a:t>Island Health: LGBTQ2s Training Outline</a:t>
            </a:r>
          </a:p>
          <a:p>
            <a:pPr lvl="1"/>
            <a:r>
              <a:rPr lang="en-CA" sz="2400" dirty="0"/>
              <a:t>Seniors Aging OUT: Community Agency Staff &amp; Volunteers Training Outline</a:t>
            </a:r>
          </a:p>
          <a:p>
            <a:r>
              <a:rPr lang="en-CA" sz="2800" dirty="0"/>
              <a:t>Cultural Safety Training Outline (early 2018)</a:t>
            </a:r>
          </a:p>
          <a:p>
            <a:pPr lvl="1"/>
            <a:r>
              <a:rPr lang="en-CA" sz="2400" dirty="0"/>
              <a:t>Partnership between IH, Cultural Safety trainers (IH &amp; MCFD) and Seniors Aging OUT project</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53</a:t>
            </a:fld>
            <a:endParaRPr lang="en-CA" dirty="0"/>
          </a:p>
        </p:txBody>
      </p:sp>
    </p:spTree>
    <p:extLst>
      <p:ext uri="{BB962C8B-B14F-4D97-AF65-F5344CB8AC3E}">
        <p14:creationId xmlns:p14="http://schemas.microsoft.com/office/powerpoint/2010/main" val="1502879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54</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000" y="620688"/>
            <a:ext cx="7232770" cy="5509172"/>
          </a:xfrm>
          <a:prstGeom prst="rect">
            <a:avLst/>
          </a:prstGeom>
        </p:spPr>
      </p:pic>
    </p:spTree>
    <p:extLst>
      <p:ext uri="{BB962C8B-B14F-4D97-AF65-F5344CB8AC3E}">
        <p14:creationId xmlns:p14="http://schemas.microsoft.com/office/powerpoint/2010/main" val="1444778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a:t>30/05/2017</a:t>
            </a:r>
            <a:endParaRPr lang="en-CA" sz="1400" dirty="0"/>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6E18473-9726-47DB-9925-263FDEA944BF}" type="slidenum">
              <a:rPr lang="en-CA" sz="1400" smtClean="0"/>
              <a:pPr eaLnBrk="1" hangingPunct="1"/>
              <a:t>55</a:t>
            </a:fld>
            <a:endParaRPr lang="en-CA" sz="1400" dirty="0"/>
          </a:p>
        </p:txBody>
      </p:sp>
      <p:sp>
        <p:nvSpPr>
          <p:cNvPr id="37892" name="Rectangle 2"/>
          <p:cNvSpPr>
            <a:spLocks noGrp="1" noChangeArrowheads="1"/>
          </p:cNvSpPr>
          <p:nvPr>
            <p:ph type="title"/>
          </p:nvPr>
        </p:nvSpPr>
        <p:spPr/>
        <p:txBody>
          <a:bodyPr/>
          <a:lstStyle/>
          <a:p>
            <a:pPr eaLnBrk="1" hangingPunct="1"/>
            <a:r>
              <a:rPr lang="en-US" dirty="0"/>
              <a:t>Questions / Discussion</a:t>
            </a:r>
            <a:endParaRPr lang="en-CA" dirty="0"/>
          </a:p>
        </p:txBody>
      </p:sp>
      <p:sp>
        <p:nvSpPr>
          <p:cNvPr id="37893" name="Rectangle 3"/>
          <p:cNvSpPr>
            <a:spLocks noGrp="1" noChangeArrowheads="1"/>
          </p:cNvSpPr>
          <p:nvPr>
            <p:ph type="body" idx="1"/>
          </p:nvPr>
        </p:nvSpPr>
        <p:spPr>
          <a:xfrm>
            <a:off x="1331640" y="2017713"/>
            <a:ext cx="7272808" cy="4114800"/>
          </a:xfrm>
        </p:spPr>
        <p:txBody>
          <a:bodyPr/>
          <a:lstStyle/>
          <a:p>
            <a:pPr algn="ctr" eaLnBrk="1" hangingPunct="1">
              <a:buNone/>
            </a:pPr>
            <a:r>
              <a:rPr lang="en-US" sz="3600" dirty="0"/>
              <a:t>?</a:t>
            </a:r>
          </a:p>
          <a:p>
            <a:pPr algn="ctr" eaLnBrk="1" hangingPunct="1">
              <a:buFont typeface="Wingdings" pitchFamily="2" charset="2"/>
              <a:buNone/>
            </a:pPr>
            <a:r>
              <a:rPr lang="en-US" sz="2800" dirty="0"/>
              <a:t>Where is your region or community in relation to this issue? </a:t>
            </a:r>
          </a:p>
          <a:p>
            <a:pPr algn="ctr" eaLnBrk="1" hangingPunct="1">
              <a:buFont typeface="Wingdings" pitchFamily="2" charset="2"/>
              <a:buNone/>
            </a:pPr>
            <a:r>
              <a:rPr lang="en-US" sz="2800" dirty="0"/>
              <a:t>What are the gaps? The challenges?</a:t>
            </a:r>
          </a:p>
          <a:p>
            <a:pPr algn="ctr" eaLnBrk="1" hangingPunct="1">
              <a:buFont typeface="Wingdings" pitchFamily="2" charset="2"/>
              <a:buNone/>
            </a:pPr>
            <a:r>
              <a:rPr lang="en-US" sz="2800" dirty="0"/>
              <a:t>How can we work together and support each other as CRN-connected people?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a:t>
            </a:r>
          </a:p>
        </p:txBody>
      </p:sp>
      <p:sp>
        <p:nvSpPr>
          <p:cNvPr id="3" name="Content Placeholder 2"/>
          <p:cNvSpPr>
            <a:spLocks noGrp="1"/>
          </p:cNvSpPr>
          <p:nvPr>
            <p:ph idx="1"/>
          </p:nvPr>
        </p:nvSpPr>
        <p:spPr/>
        <p:txBody>
          <a:bodyPr/>
          <a:lstStyle/>
          <a:p>
            <a:pPr marL="0" indent="0" algn="ctr">
              <a:lnSpc>
                <a:spcPct val="107000"/>
              </a:lnSpc>
              <a:spcAft>
                <a:spcPts val="800"/>
              </a:spcAft>
              <a:buNone/>
            </a:pPr>
            <a:r>
              <a:rPr lang="en-CA" sz="1600" dirty="0">
                <a:ea typeface="Calibri" panose="020F0502020204030204" pitchFamily="34" charset="0"/>
                <a:cs typeface="Lucida Sans Unicode" panose="020B0602030504020204" pitchFamily="34" charset="0"/>
              </a:rPr>
              <a:t>Please take a minute to answer a few quick questions about your experience of this webinar. Click on this link or copy/paste it in your browser:</a:t>
            </a:r>
            <a:br>
              <a:rPr lang="en-CA" sz="1600" dirty="0">
                <a:ea typeface="Calibri" panose="020F0502020204030204" pitchFamily="34" charset="0"/>
                <a:cs typeface="Lucida Sans Unicode" panose="020B0602030504020204" pitchFamily="34" charset="0"/>
              </a:rPr>
            </a:br>
            <a:br>
              <a:rPr lang="en-CA" sz="1600" dirty="0">
                <a:ea typeface="Calibri" panose="020F0502020204030204" pitchFamily="34" charset="0"/>
                <a:cs typeface="Lucida Sans Unicode" panose="020B0602030504020204" pitchFamily="34" charset="0"/>
              </a:rPr>
            </a:br>
            <a:r>
              <a:rPr lang="en-CA" sz="1600" dirty="0">
                <a:solidFill>
                  <a:srgbClr val="003399"/>
                </a:solidFill>
                <a:ea typeface="Calibri" panose="020F0502020204030204" pitchFamily="34" charset="0"/>
                <a:cs typeface="Lucida Sans Unicode" panose="020B0602030504020204" pitchFamily="34" charset="0"/>
                <a:hlinkClick r:id="rId2"/>
              </a:rPr>
              <a:t>https://goo.gl/forms/5VWv7c7I7gbKPqG02</a:t>
            </a:r>
            <a:br>
              <a:rPr lang="en-CA" sz="1600" dirty="0">
                <a:ea typeface="Calibri" panose="020F0502020204030204" pitchFamily="34" charset="0"/>
                <a:cs typeface="Lucida Sans Unicode" panose="020B0602030504020204" pitchFamily="34" charset="0"/>
              </a:rPr>
            </a:br>
            <a:br>
              <a:rPr lang="en-CA" sz="1600" dirty="0">
                <a:ea typeface="Calibri" panose="020F0502020204030204" pitchFamily="34" charset="0"/>
                <a:cs typeface="Lucida Sans Unicode" panose="020B0602030504020204" pitchFamily="34" charset="0"/>
              </a:rPr>
            </a:br>
            <a:r>
              <a:rPr lang="en-CA" sz="1600" dirty="0">
                <a:ea typeface="Calibri" panose="020F0502020204030204" pitchFamily="34" charset="0"/>
                <a:cs typeface="Lucida Sans Unicode" panose="020B0602030504020204" pitchFamily="34" charset="0"/>
              </a:rPr>
              <a:t>Deadline: June 14, 2017</a:t>
            </a:r>
            <a:br>
              <a:rPr lang="fr-CA" sz="1600" dirty="0">
                <a:ea typeface="Calibri" panose="020F0502020204030204" pitchFamily="34" charset="0"/>
                <a:cs typeface="Lucida Sans Unicode" panose="020B0602030504020204" pitchFamily="34" charset="0"/>
              </a:rPr>
            </a:br>
            <a:br>
              <a:rPr lang="fr-CA" sz="1600" dirty="0">
                <a:ea typeface="Calibri" panose="020F0502020204030204" pitchFamily="34" charset="0"/>
                <a:cs typeface="Lucida Sans Unicode" panose="020B0602030504020204" pitchFamily="34" charset="0"/>
              </a:rPr>
            </a:br>
            <a:endParaRPr lang="fr-CA" sz="1600" b="1" dirty="0">
              <a:ea typeface="Calibri" panose="020F0502020204030204" pitchFamily="34" charset="0"/>
              <a:cs typeface="Lucida Sans Unicode" panose="020B0602030504020204" pitchFamily="34" charset="0"/>
            </a:endParaRPr>
          </a:p>
          <a:p>
            <a:pPr marL="0" indent="0" algn="ctr">
              <a:lnSpc>
                <a:spcPct val="107000"/>
              </a:lnSpc>
              <a:spcAft>
                <a:spcPts val="800"/>
              </a:spcAft>
              <a:buNone/>
            </a:pPr>
            <a:r>
              <a:rPr lang="en-CA" sz="1600" b="1" dirty="0">
                <a:ea typeface="Calibri" panose="020F0502020204030204" pitchFamily="34" charset="0"/>
                <a:cs typeface="Lucida Sans Unicode" panose="020B0602030504020204" pitchFamily="34" charset="0"/>
              </a:rPr>
              <a:t>Stay in touch with us</a:t>
            </a:r>
            <a:br>
              <a:rPr lang="en-CA" sz="1600" dirty="0">
                <a:ea typeface="Calibri" panose="020F0502020204030204" pitchFamily="34" charset="0"/>
                <a:cs typeface="Lucida Sans Unicode" panose="020B0602030504020204" pitchFamily="34" charset="0"/>
              </a:rPr>
            </a:br>
            <a:r>
              <a:rPr lang="en-CA" sz="1600" dirty="0">
                <a:ea typeface="Calibri" panose="020F0502020204030204" pitchFamily="34" charset="0"/>
                <a:cs typeface="Lucida Sans Unicode" panose="020B0602030504020204" pitchFamily="34" charset="0"/>
              </a:rPr>
              <a:t>Twitter: @</a:t>
            </a:r>
            <a:r>
              <a:rPr lang="en-CA" sz="1600" dirty="0" err="1">
                <a:ea typeface="Calibri" panose="020F0502020204030204" pitchFamily="34" charset="0"/>
                <a:cs typeface="Lucida Sans Unicode" panose="020B0602030504020204" pitchFamily="34" charset="0"/>
              </a:rPr>
              <a:t>cnpea</a:t>
            </a:r>
            <a:br>
              <a:rPr lang="en-CA" sz="1600" dirty="0">
                <a:ea typeface="Calibri" panose="020F0502020204030204" pitchFamily="34" charset="0"/>
                <a:cs typeface="Lucida Sans Unicode" panose="020B0602030504020204" pitchFamily="34" charset="0"/>
              </a:rPr>
            </a:br>
            <a:r>
              <a:rPr lang="en-CA" sz="1600" dirty="0">
                <a:ea typeface="Calibri" panose="020F0502020204030204" pitchFamily="34" charset="0"/>
                <a:cs typeface="Lucida Sans Unicode" panose="020B0602030504020204" pitchFamily="34" charset="0"/>
              </a:rPr>
              <a:t>Facebook: www.facebook.com/cnpea</a:t>
            </a:r>
            <a:br>
              <a:rPr lang="en-CA" sz="1600" dirty="0">
                <a:ea typeface="Calibri" panose="020F0502020204030204" pitchFamily="34" charset="0"/>
                <a:cs typeface="Lucida Sans Unicode" panose="020B0602030504020204" pitchFamily="34" charset="0"/>
              </a:rPr>
            </a:br>
            <a:r>
              <a:rPr lang="en-CA" sz="1600" dirty="0">
                <a:ea typeface="Calibri" panose="020F0502020204030204" pitchFamily="34" charset="0"/>
                <a:cs typeface="Lucida Sans Unicode" panose="020B0602030504020204" pitchFamily="34" charset="0"/>
              </a:rPr>
              <a:t>Questions/Comments: </a:t>
            </a:r>
            <a:r>
              <a:rPr lang="en-CA" sz="1600" u="sng" dirty="0">
                <a:solidFill>
                  <a:srgbClr val="003399"/>
                </a:solidFill>
                <a:ea typeface="Calibri" panose="020F0502020204030204" pitchFamily="34" charset="0"/>
                <a:cs typeface="Lucida Sans Unicode" panose="020B0602030504020204" pitchFamily="34" charset="0"/>
                <a:hlinkClick r:id="rId3"/>
              </a:rPr>
              <a:t>benedictes.cnpea@gmail.com</a:t>
            </a:r>
            <a:br>
              <a:rPr lang="en-CA" sz="1600" u="sng" dirty="0">
                <a:solidFill>
                  <a:srgbClr val="0563C1"/>
                </a:solidFill>
                <a:ea typeface="Calibri" panose="020F0502020204030204" pitchFamily="34" charset="0"/>
                <a:cs typeface="Lucida Sans Unicode" panose="020B0602030504020204" pitchFamily="34" charset="0"/>
              </a:rPr>
            </a:br>
            <a:br>
              <a:rPr lang="en-CA" sz="1600" u="sng" dirty="0">
                <a:solidFill>
                  <a:srgbClr val="0563C1"/>
                </a:solidFill>
                <a:ea typeface="Calibri" panose="020F0502020204030204" pitchFamily="34" charset="0"/>
                <a:cs typeface="Lucida Sans Unicode" panose="020B0602030504020204" pitchFamily="34" charset="0"/>
              </a:rPr>
            </a:br>
            <a:r>
              <a:rPr lang="en-CA" sz="1600" dirty="0">
                <a:ea typeface="Calibri" panose="020F0502020204030204" pitchFamily="34" charset="0"/>
                <a:cs typeface="Lucida Sans Unicode" panose="020B0602030504020204" pitchFamily="34" charset="0"/>
              </a:rPr>
              <a:t>And don’t forget to tag #</a:t>
            </a:r>
            <a:r>
              <a:rPr lang="en-CA" sz="1600" dirty="0" err="1">
                <a:ea typeface="Calibri" panose="020F0502020204030204" pitchFamily="34" charset="0"/>
                <a:cs typeface="Lucida Sans Unicode" panose="020B0602030504020204" pitchFamily="34" charset="0"/>
              </a:rPr>
              <a:t>IGDayCa</a:t>
            </a:r>
            <a:r>
              <a:rPr lang="en-CA" sz="1600" dirty="0">
                <a:ea typeface="Calibri" panose="020F0502020204030204" pitchFamily="34" charset="0"/>
                <a:cs typeface="Lucida Sans Unicode" panose="020B0602030504020204" pitchFamily="34" charset="0"/>
              </a:rPr>
              <a:t> and #WEAAD2017</a:t>
            </a:r>
            <a:r>
              <a:rPr lang="en-CA" sz="1800" dirty="0">
                <a:ea typeface="Calibri" panose="020F0502020204030204" pitchFamily="34" charset="0"/>
                <a:cs typeface="Lucida Sans Unicode" panose="020B0602030504020204" pitchFamily="34" charset="0"/>
              </a:rPr>
              <a:t>!</a:t>
            </a:r>
            <a:endParaRPr lang="fr-CA" sz="18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56</a:t>
            </a:fld>
            <a:endParaRPr lang="en-CA" dirty="0"/>
          </a:p>
        </p:txBody>
      </p:sp>
    </p:spTree>
    <p:extLst>
      <p:ext uri="{BB962C8B-B14F-4D97-AF65-F5344CB8AC3E}">
        <p14:creationId xmlns:p14="http://schemas.microsoft.com/office/powerpoint/2010/main" val="174806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presenters</a:t>
            </a:r>
          </a:p>
        </p:txBody>
      </p:sp>
      <p:sp>
        <p:nvSpPr>
          <p:cNvPr id="3" name="Content Placeholder 2"/>
          <p:cNvSpPr>
            <a:spLocks noGrp="1"/>
          </p:cNvSpPr>
          <p:nvPr>
            <p:ph idx="1"/>
          </p:nvPr>
        </p:nvSpPr>
        <p:spPr/>
        <p:txBody>
          <a:bodyPr/>
          <a:lstStyle/>
          <a:p>
            <a:endParaRPr lang="en-CA" sz="1400" b="1" dirty="0"/>
          </a:p>
          <a:p>
            <a:r>
              <a:rPr lang="en-CA" dirty="0"/>
              <a:t>Ross Jenkins</a:t>
            </a:r>
            <a:br>
              <a:rPr lang="en-CA" dirty="0"/>
            </a:br>
            <a:r>
              <a:rPr lang="en-CA" sz="2000" dirty="0">
                <a:hlinkClick r:id="rId2"/>
              </a:rPr>
              <a:t>ross.jenkins.inclusions@gmail.com</a:t>
            </a:r>
            <a:br>
              <a:rPr lang="en-CA" sz="1400" b="1" dirty="0"/>
            </a:br>
            <a:r>
              <a:rPr lang="en-CA" sz="1400" dirty="0"/>
              <a:t>Ross started working with neuro-diverse populations and those with developmental delays in the early 1990’s. After several years working in the field as a community support worker, he realized that many people he worked with hadn’t received as much information about sex and sexuality as had their neuro-typical peers. In 2015, he took the Sexual Health Educator Certification course from Options for Sexual Health British Columbia with the intention of bringing sexual health information to vulnerable populations. </a:t>
            </a:r>
            <a:br>
              <a:rPr lang="en-CA" sz="1400" dirty="0"/>
            </a:br>
            <a:br>
              <a:rPr lang="en-CA" sz="1400" dirty="0"/>
            </a:br>
            <a:r>
              <a:rPr lang="en-CA" sz="1400" dirty="0"/>
              <a:t>Late in 2016, he learned of Jane Osborne’s work with Seniors Aging Out and the BC Community Response Networks. Ross’s experience with younger adults and perspectives on diverse populations are extremely important to the challenges of creating safe and open environments for LGBTQ2+ adults as they transition into assisted living environments or begin to experience much higher needs for home support services.</a:t>
            </a:r>
          </a:p>
          <a:p>
            <a:pPr marL="0" indent="0">
              <a:buNone/>
            </a:pPr>
            <a:endParaRPr lang="en-CA" sz="14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6</a:t>
            </a:fld>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971" y="404664"/>
            <a:ext cx="2240657" cy="1851209"/>
          </a:xfrm>
          <a:prstGeom prst="rect">
            <a:avLst/>
          </a:prstGeom>
        </p:spPr>
      </p:pic>
    </p:spTree>
    <p:extLst>
      <p:ext uri="{BB962C8B-B14F-4D97-AF65-F5344CB8AC3E}">
        <p14:creationId xmlns:p14="http://schemas.microsoft.com/office/powerpoint/2010/main" val="20025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a:t>30/05/2017</a:t>
            </a:r>
            <a:endParaRPr lang="en-CA" sz="1400" dirty="0"/>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F6201DE-63FD-42CD-AEE7-66308C828CDF}" type="slidenum">
              <a:rPr lang="en-CA" sz="1400" smtClean="0"/>
              <a:pPr eaLnBrk="1" hangingPunct="1"/>
              <a:t>7</a:t>
            </a:fld>
            <a:endParaRPr lang="en-CA" sz="1400" dirty="0"/>
          </a:p>
        </p:txBody>
      </p:sp>
      <p:sp>
        <p:nvSpPr>
          <p:cNvPr id="6148" name="Rectangle 1026"/>
          <p:cNvSpPr>
            <a:spLocks noGrp="1" noChangeArrowheads="1"/>
          </p:cNvSpPr>
          <p:nvPr>
            <p:ph type="title"/>
          </p:nvPr>
        </p:nvSpPr>
        <p:spPr/>
        <p:txBody>
          <a:bodyPr/>
          <a:lstStyle/>
          <a:p>
            <a:pPr eaLnBrk="1" hangingPunct="1"/>
            <a:r>
              <a:rPr lang="en-US" dirty="0"/>
              <a:t>Agenda</a:t>
            </a:r>
            <a:endParaRPr lang="en-CA" dirty="0"/>
          </a:p>
        </p:txBody>
      </p:sp>
      <p:sp>
        <p:nvSpPr>
          <p:cNvPr id="57347" name="Rectangle 1027"/>
          <p:cNvSpPr>
            <a:spLocks noGrp="1" noChangeArrowheads="1"/>
          </p:cNvSpPr>
          <p:nvPr>
            <p:ph type="body" idx="1"/>
          </p:nvPr>
        </p:nvSpPr>
        <p:spPr>
          <a:xfrm>
            <a:off x="922020" y="1985169"/>
            <a:ext cx="7814642" cy="4114800"/>
          </a:xfrm>
        </p:spPr>
        <p:txBody>
          <a:bodyPr/>
          <a:lstStyle/>
          <a:p>
            <a:pPr marL="361950" indent="-361950" eaLnBrk="1" hangingPunct="1">
              <a:buFont typeface="+mj-lt"/>
              <a:buAutoNum type="arabicPeriod"/>
              <a:defRPr/>
            </a:pPr>
            <a:r>
              <a:rPr lang="en-CA" sz="2800" dirty="0"/>
              <a:t>What is the issue? Why now?</a:t>
            </a:r>
          </a:p>
          <a:p>
            <a:pPr marL="361950" indent="-361950" eaLnBrk="1" hangingPunct="1">
              <a:buFont typeface="+mj-lt"/>
              <a:buAutoNum type="arabicPeriod"/>
              <a:defRPr/>
            </a:pPr>
            <a:r>
              <a:rPr lang="en-CA" sz="2800" dirty="0"/>
              <a:t>Where have we been?  Where are we now? Where are we going?</a:t>
            </a:r>
          </a:p>
          <a:p>
            <a:pPr marL="914400" lvl="1" indent="-514350" eaLnBrk="1" hangingPunct="1">
              <a:buFont typeface="+mj-lt"/>
              <a:buAutoNum type="alphaLcParenR"/>
              <a:defRPr/>
            </a:pPr>
            <a:r>
              <a:rPr lang="en-CA" dirty="0"/>
              <a:t>IH Training Initiative – Nicole Tremblay</a:t>
            </a:r>
          </a:p>
          <a:p>
            <a:pPr marL="914400" lvl="1" indent="-514350" eaLnBrk="1" hangingPunct="1">
              <a:buFont typeface="+mj-lt"/>
              <a:buAutoNum type="alphaLcParenR"/>
              <a:defRPr/>
            </a:pPr>
            <a:r>
              <a:rPr lang="en-CA" dirty="0"/>
              <a:t>BCCRNs Community-based Project</a:t>
            </a:r>
          </a:p>
          <a:p>
            <a:pPr marL="361950" indent="-361950" eaLnBrk="1" hangingPunct="1">
              <a:buFont typeface="+mj-lt"/>
              <a:buAutoNum type="arabicPeriod"/>
              <a:defRPr/>
            </a:pPr>
            <a:r>
              <a:rPr lang="en-CA" sz="2800" dirty="0"/>
              <a:t>What are the findings (selected)?</a:t>
            </a:r>
          </a:p>
          <a:p>
            <a:pPr marL="361950" indent="-361950" eaLnBrk="1" hangingPunct="1">
              <a:buFont typeface="+mj-lt"/>
              <a:buAutoNum type="arabicPeriod"/>
              <a:defRPr/>
            </a:pPr>
            <a:r>
              <a:rPr lang="en-CA" sz="2800" dirty="0"/>
              <a:t>Why the intergenerational approach?  What is the importance of intersectionality?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8</a:t>
            </a:fld>
            <a:endParaRPr lang="en-CA"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000" y="1052736"/>
            <a:ext cx="6814089" cy="4790315"/>
          </a:xfrm>
          <a:prstGeom prst="rect">
            <a:avLst/>
          </a:prstGeom>
        </p:spPr>
      </p:pic>
    </p:spTree>
    <p:extLst>
      <p:ext uri="{BB962C8B-B14F-4D97-AF65-F5344CB8AC3E}">
        <p14:creationId xmlns:p14="http://schemas.microsoft.com/office/powerpoint/2010/main" val="120050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issue?</a:t>
            </a:r>
          </a:p>
        </p:txBody>
      </p:sp>
      <p:sp>
        <p:nvSpPr>
          <p:cNvPr id="3" name="Content Placeholder 2"/>
          <p:cNvSpPr>
            <a:spLocks noGrp="1"/>
          </p:cNvSpPr>
          <p:nvPr>
            <p:ph idx="1"/>
          </p:nvPr>
        </p:nvSpPr>
        <p:spPr/>
        <p:txBody>
          <a:bodyPr/>
          <a:lstStyle/>
          <a:p>
            <a:r>
              <a:rPr lang="en-CA" dirty="0">
                <a:hlinkClick r:id="rId3"/>
              </a:rPr>
              <a:t>https://www.youtube.com/watch?v=fV3O8qz6Y5g</a:t>
            </a:r>
            <a:endParaRPr lang="en-CA" dirty="0"/>
          </a:p>
          <a:p>
            <a:r>
              <a:rPr lang="en-CA" b="1" dirty="0">
                <a:solidFill>
                  <a:srgbClr val="7030A0"/>
                </a:solidFill>
              </a:rPr>
              <a:t>Vera &amp; </a:t>
            </a:r>
            <a:r>
              <a:rPr lang="en-CA" b="1" dirty="0" err="1">
                <a:solidFill>
                  <a:srgbClr val="7030A0"/>
                </a:solidFill>
              </a:rPr>
              <a:t>Zayda’s</a:t>
            </a:r>
            <a:r>
              <a:rPr lang="en-CA" b="1" dirty="0">
                <a:solidFill>
                  <a:srgbClr val="7030A0"/>
                </a:solidFill>
              </a:rPr>
              <a:t> story</a:t>
            </a:r>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9</a:t>
            </a:fld>
            <a:endParaRPr lang="en-CA" dirty="0"/>
          </a:p>
        </p:txBody>
      </p:sp>
    </p:spTree>
    <p:extLst>
      <p:ext uri="{BB962C8B-B14F-4D97-AF65-F5344CB8AC3E}">
        <p14:creationId xmlns:p14="http://schemas.microsoft.com/office/powerpoint/2010/main" val="358043634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docProps/app.xml><?xml version="1.0" encoding="utf-8"?>
<Properties xmlns="http://schemas.openxmlformats.org/officeDocument/2006/extended-properties" xmlns:vt="http://schemas.openxmlformats.org/officeDocument/2006/docPropsVTypes">
  <Template/>
  <TotalTime>4799</TotalTime>
  <Words>2635</Words>
  <Application>Microsoft Office PowerPoint</Application>
  <PresentationFormat>On-screen Show (4:3)</PresentationFormat>
  <Paragraphs>427</Paragraphs>
  <Slides>56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Calibri</vt:lpstr>
      <vt:lpstr>Lucida Sans Unicode</vt:lpstr>
      <vt:lpstr>Tahoma</vt:lpstr>
      <vt:lpstr>Times New Roman</vt:lpstr>
      <vt:lpstr>Wingdings</vt:lpstr>
      <vt:lpstr>Blends</vt:lpstr>
      <vt:lpstr>Webinar Seniors Aging OUT: Health &amp; Community working together for safe communities for LGBTQ2+ </vt:lpstr>
      <vt:lpstr>A few housekeeping tips</vt:lpstr>
      <vt:lpstr>How to join</vt:lpstr>
      <vt:lpstr>Tech issue/Can’t stay?</vt:lpstr>
      <vt:lpstr>Your presenters</vt:lpstr>
      <vt:lpstr>Your presenters</vt:lpstr>
      <vt:lpstr>Agenda</vt:lpstr>
      <vt:lpstr>PowerPoint Presentation</vt:lpstr>
      <vt:lpstr>What is the issue?</vt:lpstr>
      <vt:lpstr>PowerPoint Presentation</vt:lpstr>
      <vt:lpstr>What does LGBTQ2+ mean?</vt:lpstr>
      <vt:lpstr>PowerPoint Presentation</vt:lpstr>
      <vt:lpstr>Where have we been? Island Town Hall in Victoria</vt:lpstr>
      <vt:lpstr>Four primary reasons we are talking about this now</vt:lpstr>
      <vt:lpstr>Demographics …</vt:lpstr>
      <vt:lpstr>Why is it important?</vt:lpstr>
      <vt:lpstr>Where have we been? Island Health Initiative</vt:lpstr>
      <vt:lpstr>Where are we now? Island Health Initiative</vt:lpstr>
      <vt:lpstr>Where are we now? Island Health Initiative</vt:lpstr>
      <vt:lpstr>PowerPoint Presentation</vt:lpstr>
      <vt:lpstr>Where have we been? BCCRNs Initiative</vt:lpstr>
      <vt:lpstr>Where have we been? Creating the Team</vt:lpstr>
      <vt:lpstr>Where have we been? Setting Goals &amp; Priorities</vt:lpstr>
      <vt:lpstr>Where have we been? Creating our Workplan</vt:lpstr>
      <vt:lpstr>PowerPoint Presentation</vt:lpstr>
      <vt:lpstr>Where are we now? Seniors Aging OUT Phase 2</vt:lpstr>
      <vt:lpstr>Where are we now (cont’d)? Seniors Aging OUT Phase 2</vt:lpstr>
      <vt:lpstr>Where are we now (cont’d)? Seniors Aging OUT Phase 2</vt:lpstr>
      <vt:lpstr>Where are we going? Leverage (Local) Partnerships</vt:lpstr>
      <vt:lpstr>Where are we going? April to June 2017</vt:lpstr>
      <vt:lpstr>PowerPoint Presentation</vt:lpstr>
      <vt:lpstr>Origin at Longwood:  April 4th Meeting Results</vt:lpstr>
      <vt:lpstr>Where are we going? April - June 2017 (cont’d)</vt:lpstr>
      <vt:lpstr>Where are we going? April - June 2017 (cont’d)</vt:lpstr>
      <vt:lpstr>PowerPoint Presentation</vt:lpstr>
      <vt:lpstr>The Story of HawkOwl</vt:lpstr>
      <vt:lpstr>The Story of HawkOwl</vt:lpstr>
      <vt:lpstr>INR for LGBTQ2+ Older Adults: Need to make Queer-friendly</vt:lpstr>
      <vt:lpstr>LGBTQ2+ INR: Creating culturally safe workshops</vt:lpstr>
      <vt:lpstr>LGBTQ2+ INR: Creating culturally safe workshops</vt:lpstr>
      <vt:lpstr>PowerPoint Presentation</vt:lpstr>
      <vt:lpstr>Some Selected Findings</vt:lpstr>
      <vt:lpstr>Cultural Safety in Two-Spirit and LBGT Context</vt:lpstr>
      <vt:lpstr>PowerPoint Presentation</vt:lpstr>
      <vt:lpstr>Collective vs Individual Trauma and Safety</vt:lpstr>
      <vt:lpstr>Why Intergenerational?</vt:lpstr>
      <vt:lpstr>Intersectional Lens</vt:lpstr>
      <vt:lpstr>PowerPoint Presentation</vt:lpstr>
      <vt:lpstr>Intersectional Lens Required (Olena Hankivsky, Intersectionality 101, 2014)</vt:lpstr>
      <vt:lpstr>Needed Refinements for Implementation Toolkit</vt:lpstr>
      <vt:lpstr>Where are we going? Implementation – 2017/18 </vt:lpstr>
      <vt:lpstr>What Will Be in the Base Toolkit?</vt:lpstr>
      <vt:lpstr>What Will Be in the Augmented Toolkit?</vt:lpstr>
      <vt:lpstr>PowerPoint Presentation</vt:lpstr>
      <vt:lpstr>Questions /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Osborne</dc:creator>
  <cp:lastModifiedBy>Benedicte Schoepflin</cp:lastModifiedBy>
  <cp:revision>330</cp:revision>
  <cp:lastPrinted>2017-04-12T23:46:20Z</cp:lastPrinted>
  <dcterms:created xsi:type="dcterms:W3CDTF">1601-01-01T00:00:00Z</dcterms:created>
  <dcterms:modified xsi:type="dcterms:W3CDTF">2017-05-29T22:31:14Z</dcterms:modified>
</cp:coreProperties>
</file>