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Majowski" initials="KM" lastIdx="1" clrIdx="0">
    <p:extLst>
      <p:ext uri="{19B8F6BF-5375-455C-9EA6-DF929625EA0E}">
        <p15:presenceInfo xmlns:p15="http://schemas.microsoft.com/office/powerpoint/2012/main" userId="4b0d4625558c80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D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12" autoAdjust="0"/>
  </p:normalViewPr>
  <p:slideViewPr>
    <p:cSldViewPr snapToObjects="1">
      <p:cViewPr varScale="1">
        <p:scale>
          <a:sx n="63" d="100"/>
          <a:sy n="63"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5-05T11:44:25.773" idx="1">
    <p:pos x="10" y="10"/>
    <p:text>https://www.cbc.ca/news/canada/toronto/intergenerational-home-sharing-pilot-program-1.4757060
http://www.nicenet.ca/files/HomeShare_Information_Sheet_2018.pdf</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06884B-E669-4BF4-8E41-0AC651037562}" type="datetimeFigureOut">
              <a:rPr lang="en-CA" smtClean="0"/>
              <a:t>2019-05-02</a:t>
            </a:fld>
            <a:endParaRPr lang="en-CA"/>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9DBF402-FC87-4A32-968C-AEB8B74F5D75}" type="slidenum">
              <a:rPr lang="en-CA" smtClean="0"/>
              <a:t>‹#›</a:t>
            </a:fld>
            <a:endParaRPr lang="en-CA"/>
          </a:p>
        </p:txBody>
      </p:sp>
    </p:spTree>
    <p:extLst>
      <p:ext uri="{BB962C8B-B14F-4D97-AF65-F5344CB8AC3E}">
        <p14:creationId xmlns:p14="http://schemas.microsoft.com/office/powerpoint/2010/main" val="1349265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Madam Chair and members of the Standing Committee on the Status of Women. My name is Kathy Majowski and I’m </a:t>
            </a:r>
            <a:r>
              <a:rPr lang="en-US" dirty="0" err="1"/>
              <a:t>honoured</a:t>
            </a:r>
            <a:r>
              <a:rPr lang="en-US" dirty="0"/>
              <a:t> to be here as a representative and chair of the Canadian Network for the Prevention of Elder Abuse.</a:t>
            </a:r>
          </a:p>
        </p:txBody>
      </p:sp>
      <p:sp>
        <p:nvSpPr>
          <p:cNvPr id="4" name="Slide Number Placeholder 3"/>
          <p:cNvSpPr>
            <a:spLocks noGrp="1"/>
          </p:cNvSpPr>
          <p:nvPr>
            <p:ph type="sldNum" sz="quarter" idx="10"/>
          </p:nvPr>
        </p:nvSpPr>
        <p:spPr/>
        <p:txBody>
          <a:bodyPr/>
          <a:lstStyle/>
          <a:p>
            <a:fld id="{F9DBF402-FC87-4A32-968C-AEB8B74F5D75}" type="slidenum">
              <a:rPr lang="en-CA" smtClean="0"/>
              <a:t>1</a:t>
            </a:fld>
            <a:endParaRPr lang="en-CA"/>
          </a:p>
        </p:txBody>
      </p:sp>
    </p:spTree>
    <p:extLst>
      <p:ext uri="{BB962C8B-B14F-4D97-AF65-F5344CB8AC3E}">
        <p14:creationId xmlns:p14="http://schemas.microsoft.com/office/powerpoint/2010/main" val="1261718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BF402-FC87-4A32-968C-AEB8B74F5D75}" type="slidenum">
              <a:rPr lang="en-CA" smtClean="0"/>
              <a:t>10</a:t>
            </a:fld>
            <a:endParaRPr lang="en-CA"/>
          </a:p>
        </p:txBody>
      </p:sp>
    </p:spTree>
    <p:extLst>
      <p:ext uri="{BB962C8B-B14F-4D97-AF65-F5344CB8AC3E}">
        <p14:creationId xmlns:p14="http://schemas.microsoft.com/office/powerpoint/2010/main" val="1459936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CNPEA is a </a:t>
            </a:r>
            <a:r>
              <a:rPr lang="en-US" sz="1200" dirty="0"/>
              <a:t>pan-Canadian network supported by leaders in aging, research, health care, and elder abuse prevention and response. We connects people and organizations, foster the exchange of reliable information, and advance program and policy development on issues related to preventing the abuse of older adults. The</a:t>
            </a:r>
          </a:p>
          <a:p>
            <a:r>
              <a:rPr lang="en-CA" dirty="0"/>
              <a:t>CNPEA’s work focuses on gathering and disseminating adaptable resources, best practices, current research and policy, developed by Canadian expert stakeholders, to increase our collective capacity to address and prevent the abuse of older adults. Our vision is a Canadian society where older adults are valued, respected, and live free from abuse. We have based the following presentation on some of these organizations’ recent work.</a:t>
            </a:r>
          </a:p>
          <a:p>
            <a:endParaRPr lang="en-CA" dirty="0"/>
          </a:p>
        </p:txBody>
      </p:sp>
      <p:sp>
        <p:nvSpPr>
          <p:cNvPr id="4" name="Slide Number Placeholder 3"/>
          <p:cNvSpPr>
            <a:spLocks noGrp="1"/>
          </p:cNvSpPr>
          <p:nvPr>
            <p:ph type="sldNum" sz="quarter" idx="5"/>
          </p:nvPr>
        </p:nvSpPr>
        <p:spPr/>
        <p:txBody>
          <a:bodyPr/>
          <a:lstStyle/>
          <a:p>
            <a:fld id="{F9DBF402-FC87-4A32-968C-AEB8B74F5D75}" type="slidenum">
              <a:rPr lang="en-CA" smtClean="0"/>
              <a:t>2</a:t>
            </a:fld>
            <a:endParaRPr lang="en-CA"/>
          </a:p>
        </p:txBody>
      </p:sp>
    </p:spTree>
    <p:extLst>
      <p:ext uri="{BB962C8B-B14F-4D97-AF65-F5344CB8AC3E}">
        <p14:creationId xmlns:p14="http://schemas.microsoft.com/office/powerpoint/2010/main" val="3122453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this presentation we would like to focus on IPV as it relates to older women, social isolation, barriers to safety, recommendations to address these challenges, as well as ways to better support older women in order to enhance their well-being. </a:t>
            </a:r>
          </a:p>
          <a:p>
            <a:endParaRPr lang="en-CA" dirty="0"/>
          </a:p>
          <a:p>
            <a:r>
              <a:rPr lang="en-CA" dirty="0"/>
              <a:t>Older women’s lives are often impacted by the dual effects of sexism and ageism. These barriers can increase if a woman is indigenous, an immigrant, or belongs to other minority groups (such as linguistic, sexual, and ethno-cultural). These factors compound older women’s vulnerability to poverty, homelessness, poor health, social isolation and to various forms of abuse. </a:t>
            </a:r>
          </a:p>
          <a:p>
            <a:endParaRPr lang="en-CA" dirty="0"/>
          </a:p>
          <a:p>
            <a:r>
              <a:rPr lang="en-CA" dirty="0"/>
              <a:t>Overlapping issues can only be addressed with policies and approaches which override the usual silos between sectors. They will also require understanding and considering the diversity of backgrounds and life experiences of the most vulnerable older women.</a:t>
            </a:r>
          </a:p>
          <a:p>
            <a:endParaRPr lang="en-CA" dirty="0"/>
          </a:p>
        </p:txBody>
      </p:sp>
      <p:sp>
        <p:nvSpPr>
          <p:cNvPr id="4" name="Slide Number Placeholder 3"/>
          <p:cNvSpPr>
            <a:spLocks noGrp="1"/>
          </p:cNvSpPr>
          <p:nvPr>
            <p:ph type="sldNum" sz="quarter" idx="5"/>
          </p:nvPr>
        </p:nvSpPr>
        <p:spPr/>
        <p:txBody>
          <a:bodyPr/>
          <a:lstStyle/>
          <a:p>
            <a:fld id="{F9DBF402-FC87-4A32-968C-AEB8B74F5D75}" type="slidenum">
              <a:rPr lang="en-CA" smtClean="0"/>
              <a:t>3</a:t>
            </a:fld>
            <a:endParaRPr lang="en-CA"/>
          </a:p>
        </p:txBody>
      </p:sp>
    </p:spTree>
    <p:extLst>
      <p:ext uri="{BB962C8B-B14F-4D97-AF65-F5344CB8AC3E}">
        <p14:creationId xmlns:p14="http://schemas.microsoft.com/office/powerpoint/2010/main" val="4227595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With regard to IPV,  </a:t>
            </a:r>
            <a:r>
              <a:rPr lang="en-CA" sz="1200" dirty="0"/>
              <a:t>Safety and abuse are key concerns for girls and women of all ages and these issues do not improve or go away as women enter the later stage of their lives. Some have experienced violence and abuse throughout their lives, whether systemic or within the framework or their family or relationships. Others are victims of elder abuse, late in life, at home or in a long-term care setting. </a:t>
            </a:r>
          </a:p>
          <a:p>
            <a:pPr marL="0" indent="0" defTabSz="931774">
              <a:buFont typeface="Arial" panose="020B0604020202020204" pitchFamily="34" charset="0"/>
              <a:buNone/>
              <a:defRPr/>
            </a:pPr>
            <a:endParaRPr lang="en-US" dirty="0"/>
          </a:p>
          <a:p>
            <a:pPr marL="0" indent="0" defTabSz="931774">
              <a:buFont typeface="Arial" panose="020B0604020202020204" pitchFamily="34" charset="0"/>
              <a:buNone/>
              <a:defRPr/>
            </a:pPr>
            <a:r>
              <a:rPr lang="en-US" dirty="0"/>
              <a:t>Overall, 1 in 3 Canadian women will experience abuse or sexual assault in their lifetime. Older women experience rates of violence higher than their male counterparts, and impacts of violence can accumulate, creating compound effects of violence experienced throughout the life stages. </a:t>
            </a:r>
          </a:p>
          <a:p>
            <a:pPr marL="0" indent="0" defTabSz="931774">
              <a:buFont typeface="Arial" panose="020B0604020202020204" pitchFamily="34" charset="0"/>
              <a:buNone/>
              <a:defRPr/>
            </a:pPr>
            <a:endParaRPr lang="en-US" dirty="0"/>
          </a:p>
          <a:p>
            <a:pPr marL="465887" lvl="1" defTabSz="931774">
              <a:defRPr/>
            </a:pPr>
            <a:r>
              <a:rPr lang="en-US" dirty="0"/>
              <a:t>For example, women who experience intimate partner violence are more likely to experience depression if they have a complex history of trauma beginning in childhood. Impacts of violence are also compounded by systemic oppression and intergenerational trauma (residential schools, for example) which also increases stigma leading to barriers in accessing support</a:t>
            </a:r>
          </a:p>
          <a:p>
            <a:pPr marL="465887" lvl="1" defTabSz="931774">
              <a:defRPr/>
            </a:pPr>
            <a:endParaRPr lang="en-US" dirty="0"/>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It’s important to recognize that older women are not a homogenized group and older women who experience violence come from a variety of communities with diverse needs, backgrounds, and experiences of oppression. The term "seniors" tends to be used to describe several age group that span over 40 years. These different age groups could benefit from more specificity. A woman's life experience, socio economic level, race, personal set of circumstances define her more than her age ever will. One does not suddenly acquire a whole new set of personality traits when we reach 60/70/80 years of age. It's just one more layer added to a lifetime of experiences</a:t>
            </a:r>
          </a:p>
          <a:p>
            <a:pPr defTabSz="931774">
              <a:defRPr/>
            </a:pPr>
            <a:endParaRPr lang="en-US" dirty="0"/>
          </a:p>
          <a:p>
            <a:pPr defTabSz="931774">
              <a:defRPr/>
            </a:pPr>
            <a:endParaRPr lang="en-US" dirty="0"/>
          </a:p>
          <a:p>
            <a:pPr defTabSz="931774">
              <a:defRPr/>
            </a:pPr>
            <a:r>
              <a:rPr lang="en-US" dirty="0"/>
              <a:t>Below are some of the intersecting identities and the correlating positions of privilege/marginality which may impact the way an older woman experiences violence and your services. Understanding and challenging your own privilege and preconceptions and their relationship with institutional and systemic oppression is a key element of providing effective, respectful service to older women from a variety of backgrounds and experiences.</a:t>
            </a:r>
          </a:p>
          <a:p>
            <a:pPr defTabSz="931774">
              <a:defRPr/>
            </a:pPr>
            <a:endParaRPr lang="en-CA" dirty="0"/>
          </a:p>
          <a:p>
            <a:endParaRPr lang="en-CA" dirty="0"/>
          </a:p>
        </p:txBody>
      </p:sp>
      <p:sp>
        <p:nvSpPr>
          <p:cNvPr id="4" name="Slide Number Placeholder 3"/>
          <p:cNvSpPr>
            <a:spLocks noGrp="1"/>
          </p:cNvSpPr>
          <p:nvPr>
            <p:ph type="sldNum" sz="quarter" idx="5"/>
          </p:nvPr>
        </p:nvSpPr>
        <p:spPr/>
        <p:txBody>
          <a:bodyPr/>
          <a:lstStyle/>
          <a:p>
            <a:fld id="{F9DBF402-FC87-4A32-968C-AEB8B74F5D75}" type="slidenum">
              <a:rPr lang="en-CA" smtClean="0"/>
              <a:t>4</a:t>
            </a:fld>
            <a:endParaRPr lang="en-CA"/>
          </a:p>
        </p:txBody>
      </p:sp>
    </p:spTree>
    <p:extLst>
      <p:ext uri="{BB962C8B-B14F-4D97-AF65-F5344CB8AC3E}">
        <p14:creationId xmlns:p14="http://schemas.microsoft.com/office/powerpoint/2010/main" val="1854663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identified barriers to safety. Women who are older confront unique challenges, including (but not limited to):</a:t>
            </a:r>
          </a:p>
          <a:p>
            <a:pPr marL="232943" indent="-232943">
              <a:buAutoNum type="arabicPeriod"/>
            </a:pPr>
            <a:r>
              <a:rPr lang="en-US" dirty="0"/>
              <a:t>Providing and receiving care, where a woman who is older and living with violence may be receiving care from or providing care for a family member, including her abuser.</a:t>
            </a:r>
          </a:p>
          <a:p>
            <a:pPr marL="232943" indent="-232943">
              <a:buAutoNum type="arabicPeriod"/>
            </a:pPr>
            <a:r>
              <a:rPr lang="en-US" dirty="0"/>
              <a:t>The myth of caregiver stress, where a woman who is older may experience violence from her caregiver who may be a family member. The myth of the caregiver who is driven to helplessness, rage and frustration due to overwhelming work and responsibility is often used to rationalize violence and abuse against women who are older.</a:t>
            </a:r>
          </a:p>
          <a:p>
            <a:pPr marL="232943" indent="-232943">
              <a:buAutoNum type="arabicPeriod"/>
            </a:pPr>
            <a:r>
              <a:rPr lang="en-US" dirty="0"/>
              <a:t>Financial insecurity - Navigating pensions, benefits and health insurance takes resources and time. Some women have not held paid employment, have limited employability or are past working age</a:t>
            </a:r>
          </a:p>
          <a:p>
            <a:pPr marL="232943" indent="-232943">
              <a:buAutoNum type="arabicPeriod"/>
            </a:pPr>
            <a:r>
              <a:rPr lang="en-US" dirty="0"/>
              <a:t>Loss of home or community (including remote and rural life). A lifelong commitment to a community or the thought of losing her home can make the decision to leave an abusive situation especially hard. In addition, women who live in remote or rural communities may be faced with geographical isolation, where her nearest neighbor is </a:t>
            </a:r>
            <a:r>
              <a:rPr lang="en-US" dirty="0" err="1"/>
              <a:t>kilometres</a:t>
            </a:r>
            <a:r>
              <a:rPr lang="en-US" dirty="0"/>
              <a:t> away. Isolation in an abusive situation means there isn’t a quick way out. This is compounded when a telephone or finances have been made inaccessible. For indigenous or immigrant older women, particularly of they speak a language or languages other than English or French, the loss of home or community may be terrifying</a:t>
            </a:r>
          </a:p>
          <a:p>
            <a:pPr marL="232943" indent="-232943">
              <a:buAutoNum type="arabicPeriod"/>
            </a:pPr>
            <a:r>
              <a:rPr lang="en-US" dirty="0"/>
              <a:t>Generational beliefs - A woman who is older may have more traditional attitudes regarding marriage, family, gender roles and privacy or loyalty vis-à-vis family matters. Discussing personal or family problems with strangers may seem unacceptable; </a:t>
            </a:r>
          </a:p>
          <a:p>
            <a:pPr marL="232943" indent="-232943">
              <a:buAutoNum type="arabicPeriod"/>
            </a:pPr>
            <a:r>
              <a:rPr lang="en-US" dirty="0"/>
              <a:t>Family dynamics - Members of the family may not support their mother or grandmother if they either do not perceive the abuse to be significant or do not want to take on a caregiving role. A woman who is older may be faced with the shock and disbelief of friends and family who can’t accept her story of abuse; </a:t>
            </a:r>
          </a:p>
        </p:txBody>
      </p:sp>
      <p:sp>
        <p:nvSpPr>
          <p:cNvPr id="4" name="Slide Number Placeholder 3"/>
          <p:cNvSpPr>
            <a:spLocks noGrp="1"/>
          </p:cNvSpPr>
          <p:nvPr>
            <p:ph type="sldNum" sz="quarter" idx="5"/>
          </p:nvPr>
        </p:nvSpPr>
        <p:spPr/>
        <p:txBody>
          <a:bodyPr/>
          <a:lstStyle/>
          <a:p>
            <a:fld id="{F9DBF402-FC87-4A32-968C-AEB8B74F5D75}" type="slidenum">
              <a:rPr lang="en-CA" smtClean="0"/>
              <a:t>5</a:t>
            </a:fld>
            <a:endParaRPr lang="en-CA"/>
          </a:p>
        </p:txBody>
      </p:sp>
    </p:spTree>
    <p:extLst>
      <p:ext uri="{BB962C8B-B14F-4D97-AF65-F5344CB8AC3E}">
        <p14:creationId xmlns:p14="http://schemas.microsoft.com/office/powerpoint/2010/main" val="1995905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CA" dirty="0"/>
              <a:t>The CNPEA has organized the following </a:t>
            </a:r>
            <a:r>
              <a:rPr lang="en-US" sz="1200" b="0" dirty="0">
                <a:solidFill>
                  <a:srgbClr val="582D89"/>
                </a:solidFill>
                <a:cs typeface="Verdana"/>
              </a:rPr>
              <a:t>Recommendations to Improve Safety:</a:t>
            </a:r>
          </a:p>
          <a:p>
            <a:pPr marL="171450" lvl="0" indent="-171450">
              <a:buFont typeface="Arial" panose="020B0604020202020204" pitchFamily="34" charset="0"/>
              <a:buChar char="•"/>
            </a:pPr>
            <a:r>
              <a:rPr lang="en-CA" sz="1200" dirty="0"/>
              <a:t>Support </a:t>
            </a:r>
            <a:r>
              <a:rPr lang="en-CA" sz="1200" b="1" dirty="0"/>
              <a:t>awareness campaigns </a:t>
            </a:r>
            <a:r>
              <a:rPr lang="en-CA" sz="1200" dirty="0"/>
              <a:t>to help people understand the different forms of elder abuse and the nature of aging domestic abuse, and to dispel the long-standing idea that they are “private matters”. </a:t>
            </a:r>
          </a:p>
          <a:p>
            <a:pPr marL="171450" lvl="0" indent="-171450">
              <a:buFont typeface="Arial" panose="020B0604020202020204" pitchFamily="34" charset="0"/>
              <a:buChar char="•"/>
            </a:pPr>
            <a:r>
              <a:rPr lang="en-CA" sz="1200" dirty="0"/>
              <a:t>Support the </a:t>
            </a:r>
            <a:r>
              <a:rPr lang="en-CA" sz="1200" b="1" dirty="0"/>
              <a:t>development of bystander intervention training programs and train-the-trainer programs</a:t>
            </a:r>
            <a:r>
              <a:rPr lang="en-CA" sz="1200" dirty="0"/>
              <a:t> </a:t>
            </a:r>
          </a:p>
          <a:p>
            <a:pPr marL="171450" lvl="0" indent="-171450">
              <a:buFont typeface="Arial" panose="020B0604020202020204" pitchFamily="34" charset="0"/>
              <a:buChar char="•"/>
            </a:pPr>
            <a:r>
              <a:rPr lang="en-CA" sz="1200" dirty="0"/>
              <a:t>Support the </a:t>
            </a:r>
            <a:r>
              <a:rPr lang="en-CA" sz="1200" b="1" dirty="0"/>
              <a:t>development of culturally safe and appropriate, multilingual, support services specifically for older women</a:t>
            </a:r>
            <a:endParaRPr lang="en-CA" b="0" dirty="0"/>
          </a:p>
        </p:txBody>
      </p:sp>
      <p:sp>
        <p:nvSpPr>
          <p:cNvPr id="4" name="Slide Number Placeholder 3"/>
          <p:cNvSpPr>
            <a:spLocks noGrp="1"/>
          </p:cNvSpPr>
          <p:nvPr>
            <p:ph type="sldNum" sz="quarter" idx="5"/>
          </p:nvPr>
        </p:nvSpPr>
        <p:spPr/>
        <p:txBody>
          <a:bodyPr/>
          <a:lstStyle/>
          <a:p>
            <a:fld id="{F9DBF402-FC87-4A32-968C-AEB8B74F5D75}" type="slidenum">
              <a:rPr lang="en-CA" smtClean="0"/>
              <a:t>6</a:t>
            </a:fld>
            <a:endParaRPr lang="en-CA"/>
          </a:p>
        </p:txBody>
      </p:sp>
    </p:spTree>
    <p:extLst>
      <p:ext uri="{BB962C8B-B14F-4D97-AF65-F5344CB8AC3E}">
        <p14:creationId xmlns:p14="http://schemas.microsoft.com/office/powerpoint/2010/main" val="512318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sz="1200" dirty="0"/>
              <a:t>Support the </a:t>
            </a:r>
            <a:r>
              <a:rPr lang="en-CA" sz="1200" b="1" dirty="0"/>
              <a:t>development of orientation programs to help older women and their loved ones navigate the complexities the justice system, the immigration system and the healthcare system </a:t>
            </a:r>
          </a:p>
          <a:p>
            <a:pPr marL="171450" lvl="0" indent="-171450">
              <a:buFont typeface="Arial" panose="020B0604020202020204" pitchFamily="34" charset="0"/>
              <a:buChar char="•"/>
            </a:pPr>
            <a:r>
              <a:rPr lang="en-CA" sz="1200" dirty="0"/>
              <a:t>Encourage the </a:t>
            </a:r>
            <a:r>
              <a:rPr lang="en-CA" sz="1200" b="1" dirty="0"/>
              <a:t>development of support programs that are accessible from home</a:t>
            </a:r>
          </a:p>
          <a:p>
            <a:pPr marL="171450" lvl="0" indent="-171450">
              <a:buFont typeface="Arial" panose="020B0604020202020204" pitchFamily="34" charset="0"/>
              <a:buChar char="•"/>
            </a:pPr>
            <a:r>
              <a:rPr lang="en-CA" sz="1200" dirty="0"/>
              <a:t>Improve </a:t>
            </a:r>
            <a:r>
              <a:rPr lang="en-CA" sz="1200" b="1" dirty="0"/>
              <a:t>access to regular and affordable transportation in rural areas </a:t>
            </a:r>
          </a:p>
          <a:p>
            <a:pPr marL="171450" lvl="0" indent="-171450">
              <a:buFont typeface="Arial" panose="020B0604020202020204" pitchFamily="34" charset="0"/>
              <a:buChar char="•"/>
            </a:pPr>
            <a:r>
              <a:rPr lang="en-CA" sz="1200" dirty="0"/>
              <a:t>Provide </a:t>
            </a:r>
            <a:r>
              <a:rPr lang="en-CA" sz="1200" b="1" dirty="0"/>
              <a:t>access to benefits for full‐time family caregivers and provide greater financial support for senior women who are caregivers for their grandchildren</a:t>
            </a:r>
          </a:p>
          <a:p>
            <a:pPr defTabSz="931774">
              <a:defRPr/>
            </a:pPr>
            <a:endParaRPr lang="en-CA" i="1" dirty="0"/>
          </a:p>
          <a:p>
            <a:pPr defTabSz="931774">
              <a:defRPr/>
            </a:pPr>
            <a:endParaRPr lang="en-CA" dirty="0"/>
          </a:p>
          <a:p>
            <a:endParaRPr lang="en-CA" dirty="0"/>
          </a:p>
        </p:txBody>
      </p:sp>
      <p:sp>
        <p:nvSpPr>
          <p:cNvPr id="4" name="Slide Number Placeholder 3"/>
          <p:cNvSpPr>
            <a:spLocks noGrp="1"/>
          </p:cNvSpPr>
          <p:nvPr>
            <p:ph type="sldNum" sz="quarter" idx="5"/>
          </p:nvPr>
        </p:nvSpPr>
        <p:spPr/>
        <p:txBody>
          <a:bodyPr/>
          <a:lstStyle/>
          <a:p>
            <a:fld id="{F9DBF402-FC87-4A32-968C-AEB8B74F5D75}" type="slidenum">
              <a:rPr lang="en-CA" smtClean="0"/>
              <a:t>7</a:t>
            </a:fld>
            <a:endParaRPr lang="en-CA"/>
          </a:p>
        </p:txBody>
      </p:sp>
    </p:spTree>
    <p:extLst>
      <p:ext uri="{BB962C8B-B14F-4D97-AF65-F5344CB8AC3E}">
        <p14:creationId xmlns:p14="http://schemas.microsoft.com/office/powerpoint/2010/main" val="1488615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other issue we would like to briefly address is the social isolation of older women, as we feel that this is a contributing factor to increasing an older woman’s vulnerability. Older women can become more vulnerable due to the narrowing of their social networks over time. Family members or friends may have moved away for work or school, or may have passed away. Loneliness and disconnection from community due to mobility or health issues, for instance, can affect service access and utilization, and increase vulnerability to abuse and neglect situations, which negatively impacts their mental and physical health and creates a vicious circle of poor health, alienation and vulnerability to victimization</a:t>
            </a:r>
            <a:r>
              <a:rPr lang="en-US" sz="105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F9DBF402-FC87-4A32-968C-AEB8B74F5D75}" type="slidenum">
              <a:rPr lang="en-CA" smtClean="0"/>
              <a:t>8</a:t>
            </a:fld>
            <a:endParaRPr lang="en-CA"/>
          </a:p>
        </p:txBody>
      </p:sp>
    </p:spTree>
    <p:extLst>
      <p:ext uri="{BB962C8B-B14F-4D97-AF65-F5344CB8AC3E}">
        <p14:creationId xmlns:p14="http://schemas.microsoft.com/office/powerpoint/2010/main" val="576800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CNPEA would like to put forward these recommendations to decrease isolation:</a:t>
            </a:r>
          </a:p>
          <a:p>
            <a:pPr marL="514350" indent="-514350">
              <a:buFont typeface="+mj-lt"/>
              <a:buAutoNum type="arabicPeriod"/>
            </a:pPr>
            <a:r>
              <a:rPr lang="en-US" sz="1200" dirty="0"/>
              <a:t>Support and strengthen</a:t>
            </a:r>
            <a:r>
              <a:rPr lang="en-US" sz="1200" b="1" dirty="0"/>
              <a:t> community-based groups and programs</a:t>
            </a:r>
            <a:r>
              <a:rPr lang="en-US" sz="1200" dirty="0"/>
              <a:t>, which play an important role in empowering older women to engage in positive help-seeking </a:t>
            </a:r>
            <a:r>
              <a:rPr lang="en-US" sz="1200" dirty="0" err="1"/>
              <a:t>behaviours</a:t>
            </a:r>
            <a:r>
              <a:rPr lang="en-US" sz="1200" dirty="0"/>
              <a:t>.  </a:t>
            </a:r>
          </a:p>
          <a:p>
            <a:pPr marL="514350" indent="-514350">
              <a:buFont typeface="+mj-lt"/>
              <a:buAutoNum type="arabicPeriod"/>
            </a:pPr>
            <a:r>
              <a:rPr lang="en-US" sz="1200" dirty="0"/>
              <a:t>Encourage</a:t>
            </a:r>
            <a:r>
              <a:rPr lang="en-US" sz="1200" b="1" dirty="0"/>
              <a:t> intergenerational programs and approaches</a:t>
            </a:r>
            <a:r>
              <a:rPr lang="en-US" sz="1200" dirty="0"/>
              <a:t>, such as intergenerational housing options that can help curb housing shortage concerns, safety concerns and loneliness concerns (NICE and City of Toronto Housing Initiative: </a:t>
            </a:r>
            <a:r>
              <a:rPr lang="en-CA" sz="1200" kern="1200" dirty="0">
                <a:solidFill>
                  <a:schemeClr val="tx1"/>
                </a:solidFill>
                <a:latin typeface="+mn-lt"/>
                <a:ea typeface="+mn-ea"/>
                <a:cs typeface="+mn-cs"/>
              </a:rPr>
              <a:t>http://www.nicenet.ca/files/HomeShare_Information_Sheet_2018.pdf)</a:t>
            </a:r>
            <a:endParaRPr lang="en-CA" sz="1200" dirty="0"/>
          </a:p>
          <a:p>
            <a:endParaRPr lang="en-US" dirty="0"/>
          </a:p>
        </p:txBody>
      </p:sp>
      <p:sp>
        <p:nvSpPr>
          <p:cNvPr id="4" name="Slide Number Placeholder 3"/>
          <p:cNvSpPr>
            <a:spLocks noGrp="1"/>
          </p:cNvSpPr>
          <p:nvPr>
            <p:ph type="sldNum" sz="quarter" idx="5"/>
          </p:nvPr>
        </p:nvSpPr>
        <p:spPr/>
        <p:txBody>
          <a:bodyPr/>
          <a:lstStyle/>
          <a:p>
            <a:fld id="{F9DBF402-FC87-4A32-968C-AEB8B74F5D75}" type="slidenum">
              <a:rPr lang="en-CA" smtClean="0"/>
              <a:t>9</a:t>
            </a:fld>
            <a:endParaRPr lang="en-CA"/>
          </a:p>
        </p:txBody>
      </p:sp>
    </p:spTree>
    <p:extLst>
      <p:ext uri="{BB962C8B-B14F-4D97-AF65-F5344CB8AC3E}">
        <p14:creationId xmlns:p14="http://schemas.microsoft.com/office/powerpoint/2010/main" val="1742799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EDE60EE7-7B0C-0C4C-B379-DC63DFDE27BC}"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EDE60EE7-7B0C-0C4C-B379-DC63DFDE27BC}"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EDE60EE7-7B0C-0C4C-B379-DC63DFDE27BC}"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EDE60EE7-7B0C-0C4C-B379-DC63DFDE27BC}"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EDE60EE7-7B0C-0C4C-B379-DC63DFDE27BC}"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EDE60EE7-7B0C-0C4C-B379-DC63DFDE27BC}"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EDE60EE7-7B0C-0C4C-B379-DC63DFDE27BC}" type="datetimeFigureOut">
              <a:rPr lang="en-US" smtClean="0"/>
              <a:pPr/>
              <a:t>5/2/2019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EDE60EE7-7B0C-0C4C-B379-DC63DFDE27BC}" type="datetimeFigureOut">
              <a:rPr lang="en-US" smtClean="0"/>
              <a:pPr/>
              <a:t>5/2/2019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E60EE7-7B0C-0C4C-B379-DC63DFDE27BC}" type="datetimeFigureOut">
              <a:rPr lang="en-US" smtClean="0"/>
              <a:pPr/>
              <a:t>5/2/2019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EDE60EE7-7B0C-0C4C-B379-DC63DFDE27BC}"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EDE60EE7-7B0C-0C4C-B379-DC63DFDE27BC}"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97FCE-7699-3748-B72D-357012FCCE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60EE7-7B0C-0C4C-B379-DC63DFDE27BC}" type="datetimeFigureOut">
              <a:rPr lang="en-US" smtClean="0"/>
              <a:pPr/>
              <a:t>5/2/2019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97FCE-7699-3748-B72D-357012FCCE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www.nicenet.ca/files/HomeShare_Information_Sheet_2018.pdf" TargetMode="External"/><Relationship Id="rId4" Type="http://schemas.openxmlformats.org/officeDocument/2006/relationships/hyperlink" Target="https://www.cbc.ca/news/canada/toronto/intergenerational-home-sharing-pilot-program-1.475706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cnpea.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0" y="764704"/>
            <a:ext cx="5257800" cy="1891090"/>
          </a:xfrm>
        </p:spPr>
        <p:txBody>
          <a:bodyPr>
            <a:noAutofit/>
          </a:bodyPr>
          <a:lstStyle/>
          <a:p>
            <a:pPr algn="r"/>
            <a:r>
              <a:rPr lang="en-CA" b="1" dirty="0">
                <a:solidFill>
                  <a:srgbClr val="582D89"/>
                </a:solidFill>
              </a:rPr>
              <a:t>Challenges Faced by Senior Women</a:t>
            </a:r>
            <a:endParaRPr lang="en-US" b="1" dirty="0">
              <a:solidFill>
                <a:srgbClr val="582D89"/>
              </a:solidFill>
              <a:latin typeface="Verdana"/>
              <a:cs typeface="Verdana"/>
            </a:endParaRPr>
          </a:p>
        </p:txBody>
      </p:sp>
      <p:sp>
        <p:nvSpPr>
          <p:cNvPr id="3" name="Subtitle 2"/>
          <p:cNvSpPr>
            <a:spLocks noGrp="1"/>
          </p:cNvSpPr>
          <p:nvPr>
            <p:ph type="subTitle" idx="1"/>
          </p:nvPr>
        </p:nvSpPr>
        <p:spPr>
          <a:xfrm>
            <a:off x="4572000" y="2349202"/>
            <a:ext cx="4267200" cy="838200"/>
          </a:xfrm>
        </p:spPr>
        <p:txBody>
          <a:bodyPr>
            <a:normAutofit/>
          </a:bodyPr>
          <a:lstStyle/>
          <a:p>
            <a:pPr algn="r"/>
            <a:r>
              <a:rPr lang="en-CA" sz="2400" dirty="0">
                <a:solidFill>
                  <a:schemeClr val="tx1">
                    <a:lumMod val="85000"/>
                    <a:lumOff val="15000"/>
                  </a:schemeClr>
                </a:solidFill>
              </a:rPr>
              <a:t>Factors Contributing to Poverty and Vulnerability </a:t>
            </a:r>
            <a:endParaRPr lang="en-US" sz="2400" dirty="0">
              <a:solidFill>
                <a:schemeClr val="tx1">
                  <a:lumMod val="85000"/>
                  <a:lumOff val="15000"/>
                </a:schemeClr>
              </a:solidFill>
              <a:latin typeface="Verdana"/>
              <a:cs typeface="Verdana"/>
            </a:endParaRPr>
          </a:p>
        </p:txBody>
      </p:sp>
      <p:pic>
        <p:nvPicPr>
          <p:cNvPr id="4" name="Picture 3" descr="CNPEARCPMTA-LogoOctagon-COL.png"/>
          <p:cNvPicPr>
            <a:picLocks noChangeAspect="1"/>
          </p:cNvPicPr>
          <p:nvPr/>
        </p:nvPicPr>
        <p:blipFill>
          <a:blip r:embed="rId3"/>
          <a:srcRect l="47525" t="7938" b="2755"/>
          <a:stretch>
            <a:fillRect/>
          </a:stretch>
        </p:blipFill>
        <p:spPr>
          <a:xfrm>
            <a:off x="0" y="0"/>
            <a:ext cx="4038600" cy="6858000"/>
          </a:xfrm>
          <a:prstGeom prst="rect">
            <a:avLst/>
          </a:prstGeom>
        </p:spPr>
      </p:pic>
      <p:pic>
        <p:nvPicPr>
          <p:cNvPr id="6" name="Picture 5" descr="CNPEARCPMTA-ABBREV-COL.png"/>
          <p:cNvPicPr>
            <a:picLocks noChangeAspect="1"/>
          </p:cNvPicPr>
          <p:nvPr/>
        </p:nvPicPr>
        <p:blipFill>
          <a:blip r:embed="rId4"/>
          <a:stretch>
            <a:fillRect/>
          </a:stretch>
        </p:blipFill>
        <p:spPr>
          <a:xfrm>
            <a:off x="6308357" y="5867400"/>
            <a:ext cx="2454643" cy="533400"/>
          </a:xfrm>
          <a:prstGeom prst="rect">
            <a:avLst/>
          </a:prstGeom>
        </p:spPr>
      </p:pic>
      <p:pic>
        <p:nvPicPr>
          <p:cNvPr id="7" name="Picture 6" descr="Twitter-URL element.png"/>
          <p:cNvPicPr>
            <a:picLocks noChangeAspect="1"/>
          </p:cNvPicPr>
          <p:nvPr/>
        </p:nvPicPr>
        <p:blipFill>
          <a:blip r:embed="rId5"/>
          <a:stretch>
            <a:fillRect/>
          </a:stretch>
        </p:blipFill>
        <p:spPr>
          <a:xfrm>
            <a:off x="3138617" y="5799584"/>
            <a:ext cx="2903040" cy="725760"/>
          </a:xfrm>
          <a:prstGeom prst="rect">
            <a:avLst/>
          </a:prstGeom>
        </p:spPr>
      </p:pic>
      <p:sp>
        <p:nvSpPr>
          <p:cNvPr id="8" name="Subtitle 2">
            <a:extLst>
              <a:ext uri="{FF2B5EF4-FFF2-40B4-BE49-F238E27FC236}">
                <a16:creationId xmlns:a16="http://schemas.microsoft.com/office/drawing/2014/main" id="{C1970FA0-E25E-49AF-A2FE-D0CC4CF695FD}"/>
              </a:ext>
            </a:extLst>
          </p:cNvPr>
          <p:cNvSpPr txBox="1">
            <a:spLocks/>
          </p:cNvSpPr>
          <p:nvPr/>
        </p:nvSpPr>
        <p:spPr>
          <a:xfrm>
            <a:off x="4038600" y="4365104"/>
            <a:ext cx="4800600" cy="150229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r>
              <a:rPr lang="en-CA" sz="2400" b="1" dirty="0">
                <a:solidFill>
                  <a:schemeClr val="tx1">
                    <a:lumMod val="85000"/>
                    <a:lumOff val="15000"/>
                  </a:schemeClr>
                </a:solidFill>
              </a:rPr>
              <a:t>Kathy Majowski, Board Chair</a:t>
            </a:r>
          </a:p>
          <a:p>
            <a:pPr algn="r"/>
            <a:r>
              <a:rPr lang="en-CA" sz="2400" b="1" dirty="0" err="1">
                <a:solidFill>
                  <a:schemeClr val="tx1">
                    <a:lumMod val="85000"/>
                    <a:lumOff val="15000"/>
                  </a:schemeClr>
                </a:solidFill>
              </a:rPr>
              <a:t>Benedicte</a:t>
            </a:r>
            <a:r>
              <a:rPr lang="en-CA" sz="2400" b="1" dirty="0">
                <a:solidFill>
                  <a:schemeClr val="tx1">
                    <a:lumMod val="85000"/>
                    <a:lumOff val="15000"/>
                  </a:schemeClr>
                </a:solidFill>
              </a:rPr>
              <a:t> </a:t>
            </a:r>
            <a:r>
              <a:rPr lang="en-CA" sz="2400" b="1" dirty="0" err="1">
                <a:solidFill>
                  <a:schemeClr val="tx1">
                    <a:lumMod val="85000"/>
                    <a:lumOff val="15000"/>
                  </a:schemeClr>
                </a:solidFill>
              </a:rPr>
              <a:t>Schoepflin</a:t>
            </a:r>
            <a:r>
              <a:rPr lang="en-CA" sz="2400" b="1" dirty="0">
                <a:solidFill>
                  <a:schemeClr val="tx1">
                    <a:lumMod val="85000"/>
                    <a:lumOff val="15000"/>
                  </a:schemeClr>
                </a:solidFill>
              </a:rPr>
              <a:t>, Coordinator</a:t>
            </a:r>
          </a:p>
          <a:p>
            <a:pPr algn="r"/>
            <a:r>
              <a:rPr lang="en-CA" sz="2400" dirty="0">
                <a:solidFill>
                  <a:schemeClr val="tx1">
                    <a:lumMod val="85000"/>
                    <a:lumOff val="15000"/>
                  </a:schemeClr>
                </a:solidFill>
              </a:rPr>
              <a:t>Canadian Network for the Prevention of Elder Abuse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371894"/>
            <a:ext cx="7772400" cy="761706"/>
          </a:xfrm>
        </p:spPr>
        <p:txBody>
          <a:bodyPr>
            <a:normAutofit/>
          </a:bodyPr>
          <a:lstStyle/>
          <a:p>
            <a:r>
              <a:rPr lang="en-US" sz="2800" dirty="0">
                <a:solidFill>
                  <a:srgbClr val="582D89"/>
                </a:solidFill>
                <a:latin typeface="Verdana"/>
                <a:cs typeface="Verdana"/>
              </a:rPr>
              <a:t>References and Sources</a:t>
            </a:r>
          </a:p>
        </p:txBody>
      </p:sp>
      <p:sp>
        <p:nvSpPr>
          <p:cNvPr id="3" name="Content Placeholder 2"/>
          <p:cNvSpPr>
            <a:spLocks noGrp="1"/>
          </p:cNvSpPr>
          <p:nvPr>
            <p:ph idx="1"/>
          </p:nvPr>
        </p:nvSpPr>
        <p:spPr>
          <a:xfrm>
            <a:off x="762000" y="2362200"/>
            <a:ext cx="7772400" cy="4191000"/>
          </a:xfrm>
        </p:spPr>
        <p:txBody>
          <a:bodyPr>
            <a:normAutofit lnSpcReduction="10000"/>
          </a:bodyPr>
          <a:lstStyle/>
          <a:p>
            <a:pPr marL="0" indent="0">
              <a:spcBef>
                <a:spcPts val="2400"/>
              </a:spcBef>
              <a:buNone/>
            </a:pPr>
            <a:r>
              <a:rPr lang="en-US" sz="1800" dirty="0">
                <a:latin typeface="Verdana"/>
                <a:cs typeface="Verdana"/>
              </a:rPr>
              <a:t>Ontario Association of Interval and Transition Houses’ Aging Without Violence Project – Word to the Wise project factsheets </a:t>
            </a:r>
          </a:p>
          <a:p>
            <a:pPr marL="0" indent="0">
              <a:spcBef>
                <a:spcPts val="2400"/>
              </a:spcBef>
              <a:buNone/>
            </a:pPr>
            <a:r>
              <a:rPr lang="en-US" sz="1800" dirty="0">
                <a:latin typeface="Verdana"/>
                <a:cs typeface="Verdana"/>
              </a:rPr>
              <a:t>CCEL’s We Are Not all the Same: Key Law, Policy and Practice Strategies for Improving the Lives of Older Women in the Lower Mainland (2017)</a:t>
            </a:r>
          </a:p>
          <a:p>
            <a:pPr marL="0" indent="0">
              <a:spcBef>
                <a:spcPts val="2400"/>
              </a:spcBef>
              <a:buNone/>
            </a:pPr>
            <a:r>
              <a:rPr lang="en-US" sz="1800" dirty="0">
                <a:latin typeface="Verdana"/>
                <a:cs typeface="Verdana"/>
              </a:rPr>
              <a:t>The 2015 joint report by CCEL and </a:t>
            </a:r>
            <a:r>
              <a:rPr lang="en-US" sz="1800" dirty="0" err="1">
                <a:latin typeface="Verdana"/>
                <a:cs typeface="Verdana"/>
              </a:rPr>
              <a:t>Atira</a:t>
            </a:r>
            <a:r>
              <a:rPr lang="en-US" sz="1800" dirty="0">
                <a:latin typeface="Verdana"/>
                <a:cs typeface="Verdana"/>
              </a:rPr>
              <a:t> Women’s Society Promising Practices across Canada for Housing Women</a:t>
            </a:r>
          </a:p>
          <a:p>
            <a:pPr marL="0" indent="0">
              <a:spcBef>
                <a:spcPts val="2400"/>
              </a:spcBef>
              <a:buNone/>
            </a:pPr>
            <a:r>
              <a:rPr lang="en-US" sz="1800" dirty="0">
                <a:latin typeface="Verdana"/>
                <a:cs typeface="Verdana"/>
              </a:rPr>
              <a:t>who are Older and Fleeing Abuse</a:t>
            </a:r>
          </a:p>
          <a:p>
            <a:pPr marL="0" indent="0">
              <a:spcBef>
                <a:spcPts val="2400"/>
              </a:spcBef>
              <a:buNone/>
            </a:pPr>
            <a:r>
              <a:rPr lang="en-US" sz="1800" dirty="0">
                <a:latin typeface="Verdana"/>
                <a:cs typeface="Verdana"/>
                <a:hlinkClick r:id="rId4"/>
              </a:rPr>
              <a:t>Intergenerational Housing Pilot Project</a:t>
            </a:r>
            <a:endParaRPr lang="en-US" sz="1800" dirty="0">
              <a:latin typeface="Verdana"/>
              <a:cs typeface="Verdana"/>
            </a:endParaRPr>
          </a:p>
          <a:p>
            <a:pPr marL="0" indent="0">
              <a:spcBef>
                <a:spcPts val="2400"/>
              </a:spcBef>
              <a:buNone/>
            </a:pPr>
            <a:r>
              <a:rPr lang="en-US" sz="1800" dirty="0">
                <a:latin typeface="Verdana"/>
                <a:cs typeface="Verdana"/>
                <a:hlinkClick r:id="rId5"/>
              </a:rPr>
              <a:t>NICE </a:t>
            </a:r>
            <a:r>
              <a:rPr lang="en-US" sz="1800" dirty="0" err="1">
                <a:latin typeface="Verdana"/>
                <a:cs typeface="Verdana"/>
                <a:hlinkClick r:id="rId5"/>
              </a:rPr>
              <a:t>HomeShare</a:t>
            </a:r>
            <a:r>
              <a:rPr lang="en-US" sz="1800" dirty="0">
                <a:latin typeface="Verdana"/>
                <a:cs typeface="Verdana"/>
                <a:hlinkClick r:id="rId5"/>
              </a:rPr>
              <a:t> Information Sheet</a:t>
            </a:r>
            <a:endParaRPr lang="en-US" sz="1800" dirty="0">
              <a:latin typeface="Verdana"/>
              <a:cs typeface="Verdana"/>
            </a:endParaRP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6"/>
          <a:stretch>
            <a:fillRect/>
          </a:stretch>
        </p:blipFill>
        <p:spPr>
          <a:xfrm>
            <a:off x="6933484" y="457200"/>
            <a:ext cx="1753316" cy="381000"/>
          </a:xfrm>
          <a:prstGeom prst="rect">
            <a:avLst/>
          </a:prstGeom>
        </p:spPr>
      </p:pic>
      <p:cxnSp>
        <p:nvCxnSpPr>
          <p:cNvPr id="10" name="Straight Connector 9"/>
          <p:cNvCxnSpPr/>
          <p:nvPr/>
        </p:nvCxnSpPr>
        <p:spPr>
          <a:xfrm>
            <a:off x="762000" y="2255838"/>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50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052736"/>
            <a:ext cx="7772400" cy="761706"/>
          </a:xfrm>
        </p:spPr>
        <p:txBody>
          <a:bodyPr>
            <a:noAutofit/>
          </a:bodyPr>
          <a:lstStyle/>
          <a:p>
            <a:r>
              <a:rPr lang="en-US" sz="3200" b="1" dirty="0">
                <a:solidFill>
                  <a:srgbClr val="582D89"/>
                </a:solidFill>
              </a:rPr>
              <a:t>The Canadian Network for the Prevention of Elder Abuse (CNPEA)</a:t>
            </a:r>
          </a:p>
        </p:txBody>
      </p:sp>
      <p:sp>
        <p:nvSpPr>
          <p:cNvPr id="3" name="Content Placeholder 2"/>
          <p:cNvSpPr>
            <a:spLocks noGrp="1"/>
          </p:cNvSpPr>
          <p:nvPr>
            <p:ph idx="1"/>
          </p:nvPr>
        </p:nvSpPr>
        <p:spPr>
          <a:xfrm>
            <a:off x="762000" y="2164826"/>
            <a:ext cx="7482408" cy="4360518"/>
          </a:xfrm>
        </p:spPr>
        <p:txBody>
          <a:bodyPr>
            <a:normAutofit fontScale="92500" lnSpcReduction="10000"/>
          </a:bodyPr>
          <a:lstStyle/>
          <a:p>
            <a:r>
              <a:rPr lang="en-US" sz="2800" dirty="0"/>
              <a:t>A pan-Canadian network supported by leaders in aging, research, health care, and elder abuse prevention and response, among others. </a:t>
            </a:r>
          </a:p>
          <a:p>
            <a:r>
              <a:rPr lang="en-US" sz="2800" dirty="0"/>
              <a:t>Connects people and organizations, fosters the exchange of reliable information, and advances program and policy development on issues related to preventing the abuse of older adults. </a:t>
            </a:r>
          </a:p>
          <a:p>
            <a:r>
              <a:rPr lang="en-US" sz="2800" dirty="0"/>
              <a:t>We do this work at the local, regional, provincial/territorial, and national levels through our knowledge-sharing hub: </a:t>
            </a:r>
            <a:r>
              <a:rPr lang="en-US" sz="2800" dirty="0">
                <a:hlinkClick r:id="rId4"/>
              </a:rPr>
              <a:t>www.cnpea.ca</a:t>
            </a:r>
            <a:endParaRPr lang="en-US" sz="2800" dirty="0"/>
          </a:p>
          <a:p>
            <a:endParaRPr lang="en-US" sz="1800" dirty="0">
              <a:latin typeface="Verdana"/>
              <a:cs typeface="Verdana"/>
            </a:endParaRPr>
          </a:p>
        </p:txBody>
      </p:sp>
      <p:pic>
        <p:nvPicPr>
          <p:cNvPr id="5" name="Picture 4" descr="CNPEARCPMTA-LogoOctagon-COL.png"/>
          <p:cNvPicPr>
            <a:picLocks noChangeAspect="1"/>
          </p:cNvPicPr>
          <p:nvPr/>
        </p:nvPicPr>
        <p:blipFill>
          <a:blip r:embed="rId3"/>
          <a:srcRect l="6728" t="40568" r="-10483" b="-5125"/>
          <a:stretch>
            <a:fillRect/>
          </a:stretch>
        </p:blipFill>
        <p:spPr>
          <a:xfrm>
            <a:off x="1" y="-27384"/>
            <a:ext cx="2209800" cy="1371894"/>
          </a:xfrm>
          <a:prstGeom prst="rect">
            <a:avLst/>
          </a:prstGeom>
        </p:spPr>
      </p:pic>
      <p:pic>
        <p:nvPicPr>
          <p:cNvPr id="8" name="Picture 7" descr="CNPEARCPMTA-ABBREV-COL.png"/>
          <p:cNvPicPr>
            <a:picLocks noChangeAspect="1"/>
          </p:cNvPicPr>
          <p:nvPr/>
        </p:nvPicPr>
        <p:blipFill>
          <a:blip r:embed="rId5"/>
          <a:stretch>
            <a:fillRect/>
          </a:stretch>
        </p:blipFill>
        <p:spPr>
          <a:xfrm>
            <a:off x="6933484" y="457200"/>
            <a:ext cx="1753316" cy="381000"/>
          </a:xfrm>
          <a:prstGeom prst="rect">
            <a:avLst/>
          </a:prstGeom>
        </p:spPr>
      </p:pic>
      <p:cxnSp>
        <p:nvCxnSpPr>
          <p:cNvPr id="10" name="Straight Connector 9"/>
          <p:cNvCxnSpPr/>
          <p:nvPr/>
        </p:nvCxnSpPr>
        <p:spPr>
          <a:xfrm>
            <a:off x="762000" y="1988840"/>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3" name="Content Placeholder 2"/>
          <p:cNvSpPr>
            <a:spLocks noGrp="1"/>
          </p:cNvSpPr>
          <p:nvPr>
            <p:ph idx="1"/>
          </p:nvPr>
        </p:nvSpPr>
        <p:spPr>
          <a:xfrm>
            <a:off x="762000" y="1599262"/>
            <a:ext cx="7626424" cy="4724594"/>
          </a:xfrm>
        </p:spPr>
        <p:txBody>
          <a:bodyPr>
            <a:normAutofit lnSpcReduction="10000"/>
          </a:bodyPr>
          <a:lstStyle/>
          <a:p>
            <a:r>
              <a:rPr lang="en-CA" sz="2400" dirty="0"/>
              <a:t>Dual effects of sexism and ageism</a:t>
            </a:r>
          </a:p>
          <a:p>
            <a:r>
              <a:rPr lang="en-CA" sz="2400" dirty="0"/>
              <a:t>Belonging to a minority (linguistic, sexual, ethno-cultural), being an Indigenous older woman or an immigrant, can increase the barriers one encounters</a:t>
            </a:r>
          </a:p>
          <a:p>
            <a:r>
              <a:rPr lang="en-CA" sz="2400" dirty="0"/>
              <a:t>These factors compound older women’s vulnerability to poverty, homelessness, poor health, social isolation and to various forms of abuse. </a:t>
            </a:r>
          </a:p>
          <a:p>
            <a:r>
              <a:rPr lang="en-CA" sz="2400" dirty="0"/>
              <a:t>These overlapping issues can </a:t>
            </a:r>
            <a:r>
              <a:rPr lang="en-CA" sz="2400" b="1" dirty="0"/>
              <a:t>only</a:t>
            </a:r>
            <a:r>
              <a:rPr lang="en-CA" sz="2400" dirty="0"/>
              <a:t> be addressed with policies and approaches which override the usual silos between sectors. They will also require understanding and considering the diversity of backgrounds and life experiences of the most vulnerable older women.</a:t>
            </a: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1484784"/>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9" name="Title 8">
            <a:extLst>
              <a:ext uri="{FF2B5EF4-FFF2-40B4-BE49-F238E27FC236}">
                <a16:creationId xmlns:a16="http://schemas.microsoft.com/office/drawing/2014/main" id="{3A75AC0C-803B-42A4-BF01-062D9D1ABFF3}"/>
              </a:ext>
            </a:extLst>
          </p:cNvPr>
          <p:cNvSpPr txBox="1">
            <a:spLocks noGrp="1"/>
          </p:cNvSpPr>
          <p:nvPr>
            <p:ph type="title"/>
          </p:nvPr>
        </p:nvSpPr>
        <p:spPr>
          <a:xfrm>
            <a:off x="762000" y="836712"/>
            <a:ext cx="7772400" cy="707886"/>
          </a:xfrm>
          <a:prstGeom prst="rect">
            <a:avLst/>
          </a:prstGeom>
          <a:noFill/>
        </p:spPr>
        <p:txBody>
          <a:bodyPr wrap="square" rtlCol="0">
            <a:spAutoFit/>
          </a:bodyPr>
          <a:lstStyle/>
          <a:p>
            <a:r>
              <a:rPr lang="en-CA" sz="4000" b="1" dirty="0">
                <a:solidFill>
                  <a:srgbClr val="582D89"/>
                </a:solidFill>
              </a:rPr>
              <a:t>The Challenges</a:t>
            </a:r>
          </a:p>
        </p:txBody>
      </p:sp>
    </p:spTree>
    <p:extLst>
      <p:ext uri="{BB962C8B-B14F-4D97-AF65-F5344CB8AC3E}">
        <p14:creationId xmlns:p14="http://schemas.microsoft.com/office/powerpoint/2010/main" val="217037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227134"/>
            <a:ext cx="7772400" cy="761706"/>
          </a:xfrm>
        </p:spPr>
        <p:txBody>
          <a:bodyPr>
            <a:noAutofit/>
          </a:bodyPr>
          <a:lstStyle/>
          <a:p>
            <a:r>
              <a:rPr lang="en-US" sz="2800" b="1" dirty="0">
                <a:solidFill>
                  <a:srgbClr val="582D89"/>
                </a:solidFill>
                <a:cs typeface="Verdana"/>
              </a:rPr>
              <a:t>Intimate Partner Violence and Abuse of Older Women</a:t>
            </a:r>
          </a:p>
        </p:txBody>
      </p:sp>
      <p:sp>
        <p:nvSpPr>
          <p:cNvPr id="3" name="Content Placeholder 2"/>
          <p:cNvSpPr>
            <a:spLocks noGrp="1"/>
          </p:cNvSpPr>
          <p:nvPr>
            <p:ph idx="1"/>
          </p:nvPr>
        </p:nvSpPr>
        <p:spPr>
          <a:xfrm>
            <a:off x="762000" y="2172994"/>
            <a:ext cx="7772400" cy="4380206"/>
          </a:xfrm>
        </p:spPr>
        <p:txBody>
          <a:bodyPr>
            <a:normAutofit/>
          </a:bodyPr>
          <a:lstStyle/>
          <a:p>
            <a:r>
              <a:rPr lang="en-CA" sz="2400" dirty="0"/>
              <a:t>Safety and abuse are key concerns for girls and women of all ages and these issues do not improve or go away as women enter the later stage of their lives. </a:t>
            </a:r>
          </a:p>
          <a:p>
            <a:r>
              <a:rPr lang="en-CA" sz="2400" dirty="0"/>
              <a:t>Some have experienced violence and abuse throughout their lives, whether systemic or within the framework or their family or relationships. </a:t>
            </a:r>
          </a:p>
          <a:p>
            <a:r>
              <a:rPr lang="en-CA" sz="2400" dirty="0"/>
              <a:t>Others are victims of elder abuse, late in life, at home or in a long-term care setting. </a:t>
            </a:r>
          </a:p>
          <a:p>
            <a:r>
              <a:rPr lang="en-CA" sz="2400" dirty="0"/>
              <a:t>While older women are not a homogenous group and their life experiences vary wildly, most of them encounter barriers to safety </a:t>
            </a: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2059260"/>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6646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308304"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113712" y="3962400"/>
            <a:ext cx="1066800" cy="2488095"/>
          </a:xfrm>
          <a:prstGeom prst="rect">
            <a:avLst/>
          </a:prstGeom>
        </p:spPr>
      </p:pic>
      <p:sp>
        <p:nvSpPr>
          <p:cNvPr id="2" name="Title 1"/>
          <p:cNvSpPr>
            <a:spLocks noGrp="1"/>
          </p:cNvSpPr>
          <p:nvPr>
            <p:ph type="title"/>
          </p:nvPr>
        </p:nvSpPr>
        <p:spPr>
          <a:xfrm>
            <a:off x="762000" y="764704"/>
            <a:ext cx="7772400" cy="761706"/>
          </a:xfrm>
        </p:spPr>
        <p:txBody>
          <a:bodyPr>
            <a:normAutofit/>
          </a:bodyPr>
          <a:lstStyle/>
          <a:p>
            <a:r>
              <a:rPr lang="en-US" sz="4000" b="1" dirty="0">
                <a:solidFill>
                  <a:srgbClr val="582D89"/>
                </a:solidFill>
                <a:cs typeface="Verdana"/>
              </a:rPr>
              <a:t>Barriers to Safety</a:t>
            </a:r>
          </a:p>
        </p:txBody>
      </p:sp>
      <p:sp>
        <p:nvSpPr>
          <p:cNvPr id="3" name="Content Placeholder 2"/>
          <p:cNvSpPr>
            <a:spLocks noGrp="1"/>
          </p:cNvSpPr>
          <p:nvPr>
            <p:ph idx="1"/>
          </p:nvPr>
        </p:nvSpPr>
        <p:spPr>
          <a:xfrm>
            <a:off x="762000" y="1772816"/>
            <a:ext cx="7772400" cy="4677679"/>
          </a:xfrm>
        </p:spPr>
        <p:txBody>
          <a:bodyPr numCol="2">
            <a:normAutofit fontScale="92500" lnSpcReduction="20000"/>
          </a:bodyPr>
          <a:lstStyle/>
          <a:p>
            <a:pPr lvl="0"/>
            <a:r>
              <a:rPr lang="en-CA" sz="2000" dirty="0"/>
              <a:t>Health issues (limit mobility and independence)</a:t>
            </a:r>
          </a:p>
          <a:p>
            <a:pPr lvl="0"/>
            <a:r>
              <a:rPr lang="en-CA" sz="2000" dirty="0"/>
              <a:t>Financial dependence on caregivers and/or abusers</a:t>
            </a:r>
          </a:p>
          <a:p>
            <a:pPr lvl="0"/>
            <a:r>
              <a:rPr lang="en-CA" sz="2000" dirty="0"/>
              <a:t>Fear of losing their home and/or independent living situation if they report abuse from a family member or primary caregiver</a:t>
            </a:r>
          </a:p>
          <a:p>
            <a:pPr lvl="0"/>
            <a:r>
              <a:rPr lang="en-CA" sz="2000" dirty="0"/>
              <a:t>Fear of losing their immigration status (if abuser is also their sponsor)</a:t>
            </a:r>
          </a:p>
          <a:p>
            <a:pPr lvl="0"/>
            <a:r>
              <a:rPr lang="en-CA" sz="2000" dirty="0"/>
              <a:t>Discredited or ignored for being old and perceived as “unreliable”, “not with it” or simply less important (ageism)</a:t>
            </a:r>
          </a:p>
          <a:p>
            <a:endParaRPr lang="en-CA" sz="2000" dirty="0"/>
          </a:p>
          <a:p>
            <a:pPr lvl="0"/>
            <a:r>
              <a:rPr lang="en-CA" sz="2000" dirty="0"/>
              <a:t>Discredited/Ignored due to sexist, racist, ableist or other bias</a:t>
            </a:r>
          </a:p>
          <a:p>
            <a:pPr lvl="0"/>
            <a:r>
              <a:rPr lang="en-CA" sz="2000" dirty="0"/>
              <a:t>Perception of the violence/abuse as a private matter and/or a “fact of life”</a:t>
            </a:r>
          </a:p>
          <a:p>
            <a:pPr lvl="0"/>
            <a:r>
              <a:rPr lang="en-CA" sz="2000" dirty="0"/>
              <a:t>Lack of awareness of existing services</a:t>
            </a:r>
          </a:p>
          <a:p>
            <a:pPr lvl="0"/>
            <a:r>
              <a:rPr lang="en-CA" sz="2000" dirty="0"/>
              <a:t>Lack of transportation to access existing services</a:t>
            </a:r>
          </a:p>
          <a:p>
            <a:r>
              <a:rPr lang="en-CA" sz="2000" dirty="0"/>
              <a:t>Lack of (and/or lack of awareness of) support services specifically for older women</a:t>
            </a:r>
          </a:p>
          <a:p>
            <a:r>
              <a:rPr lang="en-CA" sz="2000" dirty="0"/>
              <a:t>Financial insecurity </a:t>
            </a:r>
          </a:p>
          <a:p>
            <a:r>
              <a:rPr lang="en-CA" sz="2000" dirty="0"/>
              <a:t>Language barrier</a:t>
            </a:r>
          </a:p>
          <a:p>
            <a:endParaRPr lang="en-US" sz="1800" dirty="0">
              <a:latin typeface="Verdana"/>
              <a:cs typeface="Verdana"/>
            </a:endParaRP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1484784"/>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3668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083118"/>
            <a:ext cx="7772400" cy="761706"/>
          </a:xfrm>
        </p:spPr>
        <p:txBody>
          <a:bodyPr>
            <a:normAutofit/>
          </a:bodyPr>
          <a:lstStyle/>
          <a:p>
            <a:r>
              <a:rPr lang="en-US" sz="3200" b="1" dirty="0">
                <a:solidFill>
                  <a:srgbClr val="582D89"/>
                </a:solidFill>
                <a:cs typeface="Verdana"/>
              </a:rPr>
              <a:t>Recommendations to Improve Safety</a:t>
            </a:r>
          </a:p>
        </p:txBody>
      </p:sp>
      <p:sp>
        <p:nvSpPr>
          <p:cNvPr id="3" name="Content Placeholder 2"/>
          <p:cNvSpPr>
            <a:spLocks noGrp="1"/>
          </p:cNvSpPr>
          <p:nvPr>
            <p:ph idx="1"/>
          </p:nvPr>
        </p:nvSpPr>
        <p:spPr>
          <a:xfrm>
            <a:off x="762000" y="1746448"/>
            <a:ext cx="7772400" cy="5066928"/>
          </a:xfrm>
        </p:spPr>
        <p:txBody>
          <a:bodyPr>
            <a:normAutofit fontScale="92500" lnSpcReduction="10000"/>
          </a:bodyPr>
          <a:lstStyle/>
          <a:p>
            <a:pPr lvl="0"/>
            <a:r>
              <a:rPr lang="en-CA" sz="2800" dirty="0"/>
              <a:t>Support </a:t>
            </a:r>
            <a:r>
              <a:rPr lang="en-CA" sz="2800" b="1" dirty="0"/>
              <a:t>awareness campaigns </a:t>
            </a:r>
            <a:r>
              <a:rPr lang="en-CA" sz="2800" dirty="0"/>
              <a:t>to help people understand the different forms of elder abuse and the nature of aging domestic abuse, and to dispel the long-standing idea that they are “private matters”. </a:t>
            </a:r>
          </a:p>
          <a:p>
            <a:pPr lvl="0"/>
            <a:r>
              <a:rPr lang="en-CA" sz="2800" dirty="0"/>
              <a:t>Support the </a:t>
            </a:r>
            <a:r>
              <a:rPr lang="en-CA" sz="2800" b="1" dirty="0"/>
              <a:t>development of bystander intervention training programs and train-the-trainer programs</a:t>
            </a:r>
            <a:r>
              <a:rPr lang="en-CA" sz="2800" dirty="0"/>
              <a:t> within senior-serving organizations and senior centres</a:t>
            </a:r>
          </a:p>
          <a:p>
            <a:pPr lvl="0"/>
            <a:r>
              <a:rPr lang="en-CA" sz="2800" dirty="0"/>
              <a:t>Support the </a:t>
            </a:r>
            <a:r>
              <a:rPr lang="en-CA" sz="2800" b="1" dirty="0"/>
              <a:t>development of culturally safe and appropriate, multilingual, support services specifically for older women </a:t>
            </a:r>
            <a:r>
              <a:rPr lang="en-CA" sz="2800" dirty="0"/>
              <a:t>(from health care to legal aid or transition houses across the country)</a:t>
            </a: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1699220"/>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15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083118"/>
            <a:ext cx="7772400" cy="761706"/>
          </a:xfrm>
        </p:spPr>
        <p:txBody>
          <a:bodyPr>
            <a:normAutofit/>
          </a:bodyPr>
          <a:lstStyle/>
          <a:p>
            <a:r>
              <a:rPr lang="en-US" sz="3200" b="1" dirty="0">
                <a:solidFill>
                  <a:srgbClr val="582D89"/>
                </a:solidFill>
                <a:cs typeface="Verdana"/>
              </a:rPr>
              <a:t>Recommendations to Improve Safety</a:t>
            </a:r>
          </a:p>
        </p:txBody>
      </p:sp>
      <p:sp>
        <p:nvSpPr>
          <p:cNvPr id="3" name="Content Placeholder 2"/>
          <p:cNvSpPr>
            <a:spLocks noGrp="1"/>
          </p:cNvSpPr>
          <p:nvPr>
            <p:ph idx="1"/>
          </p:nvPr>
        </p:nvSpPr>
        <p:spPr>
          <a:xfrm>
            <a:off x="762000" y="1890464"/>
            <a:ext cx="7772400" cy="5066928"/>
          </a:xfrm>
        </p:spPr>
        <p:txBody>
          <a:bodyPr>
            <a:normAutofit fontScale="85000" lnSpcReduction="20000"/>
          </a:bodyPr>
          <a:lstStyle/>
          <a:p>
            <a:pPr lvl="0"/>
            <a:r>
              <a:rPr lang="en-CA" sz="2800" dirty="0"/>
              <a:t>Support the </a:t>
            </a:r>
            <a:r>
              <a:rPr lang="en-CA" sz="2800" b="1" dirty="0"/>
              <a:t>development of orientation programs to help older women and their loved ones navigate the complexities the justice system, the immigration system and the healthcare system </a:t>
            </a:r>
            <a:r>
              <a:rPr lang="en-CA" sz="2800" dirty="0"/>
              <a:t>to improve access to justice and to the right care and information.</a:t>
            </a:r>
          </a:p>
          <a:p>
            <a:pPr lvl="0"/>
            <a:r>
              <a:rPr lang="en-CA" sz="2800" dirty="0"/>
              <a:t>Encourage the </a:t>
            </a:r>
            <a:r>
              <a:rPr lang="en-CA" sz="2800" b="1" dirty="0"/>
              <a:t>development of support programs that are accessible from home</a:t>
            </a:r>
          </a:p>
          <a:p>
            <a:pPr lvl="0"/>
            <a:r>
              <a:rPr lang="en-CA" sz="2800" dirty="0"/>
              <a:t>Improve </a:t>
            </a:r>
            <a:r>
              <a:rPr lang="en-CA" sz="2800" b="1" dirty="0"/>
              <a:t>access to regular and affordable transportation in rural areas </a:t>
            </a:r>
            <a:r>
              <a:rPr lang="en-CA" sz="2800" dirty="0"/>
              <a:t>to prevent social isolation and to facilitate access to necessary resources </a:t>
            </a:r>
          </a:p>
          <a:p>
            <a:pPr lvl="0"/>
            <a:r>
              <a:rPr lang="en-CA" sz="2800" dirty="0"/>
              <a:t>Provide </a:t>
            </a:r>
            <a:r>
              <a:rPr lang="en-CA" sz="2800" b="1" dirty="0"/>
              <a:t>access to benefits for full‐time family caregivers and provide greater financial support for senior women who are caregivers for their grandchildren</a:t>
            </a: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1699220"/>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5111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124744"/>
            <a:ext cx="7772400" cy="761706"/>
          </a:xfrm>
        </p:spPr>
        <p:txBody>
          <a:bodyPr>
            <a:normAutofit/>
          </a:bodyPr>
          <a:lstStyle/>
          <a:p>
            <a:r>
              <a:rPr lang="en-US" sz="3600" b="1" dirty="0">
                <a:solidFill>
                  <a:srgbClr val="582D89"/>
                </a:solidFill>
                <a:cs typeface="Verdana"/>
              </a:rPr>
              <a:t>Social Isolation of Older Women</a:t>
            </a:r>
            <a:endParaRPr lang="en-US" sz="2800" b="1" dirty="0">
              <a:solidFill>
                <a:srgbClr val="582D89"/>
              </a:solidFill>
              <a:cs typeface="Verdana"/>
            </a:endParaRPr>
          </a:p>
        </p:txBody>
      </p:sp>
      <p:sp>
        <p:nvSpPr>
          <p:cNvPr id="3" name="Content Placeholder 2"/>
          <p:cNvSpPr>
            <a:spLocks noGrp="1"/>
          </p:cNvSpPr>
          <p:nvPr>
            <p:ph idx="1"/>
          </p:nvPr>
        </p:nvSpPr>
        <p:spPr>
          <a:xfrm>
            <a:off x="762000" y="2002610"/>
            <a:ext cx="7772400" cy="4666750"/>
          </a:xfrm>
        </p:spPr>
        <p:txBody>
          <a:bodyPr>
            <a:normAutofit fontScale="92500" lnSpcReduction="20000"/>
          </a:bodyPr>
          <a:lstStyle/>
          <a:p>
            <a:r>
              <a:rPr lang="en-US" dirty="0"/>
              <a:t>Older women can become more vulnerable due to the narrowing of their social networks over time. </a:t>
            </a:r>
          </a:p>
          <a:p>
            <a:pPr>
              <a:spcBef>
                <a:spcPts val="1200"/>
              </a:spcBef>
            </a:pPr>
            <a:r>
              <a:rPr lang="en-US" dirty="0"/>
              <a:t>Loneliness and disconnection from community due to mobility or health issues, for instance, can affect service access and utilization, and increase vulnerability to abuse and neglect situations, which negatively impacts their mental and physical health and creates a vicious circle of poor health, alienation and vulnerability to victimization</a:t>
            </a:r>
            <a:r>
              <a:rPr lang="en-US" sz="2400" dirty="0"/>
              <a:t>. </a:t>
            </a: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762000" y="1772816"/>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870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NPEARCPMTA-LogoOctagon-COL.png"/>
          <p:cNvPicPr>
            <a:picLocks noChangeAspect="1"/>
          </p:cNvPicPr>
          <p:nvPr/>
        </p:nvPicPr>
        <p:blipFill>
          <a:blip r:embed="rId3"/>
          <a:srcRect l="-10075" t="-5195" r="26760" b="61273"/>
          <a:stretch>
            <a:fillRect/>
          </a:stretch>
        </p:blipFill>
        <p:spPr>
          <a:xfrm>
            <a:off x="7260772" y="5867400"/>
            <a:ext cx="1883228" cy="990600"/>
          </a:xfrm>
          <a:prstGeom prst="rect">
            <a:avLst/>
          </a:prstGeom>
        </p:spPr>
      </p:pic>
      <p:pic>
        <p:nvPicPr>
          <p:cNvPr id="7" name="Picture 6" descr="CNPEARCPMTA-LogoOctagon-COL.png"/>
          <p:cNvPicPr>
            <a:picLocks noChangeAspect="1"/>
          </p:cNvPicPr>
          <p:nvPr/>
        </p:nvPicPr>
        <p:blipFill>
          <a:blip r:embed="rId3"/>
          <a:srcRect l="-10075" t="-5195" r="62879" b="-5125"/>
          <a:stretch>
            <a:fillRect/>
          </a:stretch>
        </p:blipFill>
        <p:spPr>
          <a:xfrm>
            <a:off x="8077200" y="3962400"/>
            <a:ext cx="1066800" cy="2488095"/>
          </a:xfrm>
          <a:prstGeom prst="rect">
            <a:avLst/>
          </a:prstGeom>
        </p:spPr>
      </p:pic>
      <p:sp>
        <p:nvSpPr>
          <p:cNvPr id="2" name="Title 1"/>
          <p:cNvSpPr>
            <a:spLocks noGrp="1"/>
          </p:cNvSpPr>
          <p:nvPr>
            <p:ph type="title"/>
          </p:nvPr>
        </p:nvSpPr>
        <p:spPr>
          <a:xfrm>
            <a:off x="762000" y="1052736"/>
            <a:ext cx="7772400" cy="761706"/>
          </a:xfrm>
        </p:spPr>
        <p:txBody>
          <a:bodyPr>
            <a:normAutofit fontScale="90000"/>
          </a:bodyPr>
          <a:lstStyle/>
          <a:p>
            <a:r>
              <a:rPr lang="en-US" sz="3200" b="1" dirty="0">
                <a:solidFill>
                  <a:srgbClr val="582D89"/>
                </a:solidFill>
                <a:cs typeface="Verdana"/>
              </a:rPr>
              <a:t>Recommendations to Decrease Isolation</a:t>
            </a:r>
          </a:p>
        </p:txBody>
      </p:sp>
      <p:sp>
        <p:nvSpPr>
          <p:cNvPr id="3" name="Content Placeholder 2"/>
          <p:cNvSpPr>
            <a:spLocks noGrp="1"/>
          </p:cNvSpPr>
          <p:nvPr>
            <p:ph idx="1"/>
          </p:nvPr>
        </p:nvSpPr>
        <p:spPr>
          <a:xfrm>
            <a:off x="762000" y="2028978"/>
            <a:ext cx="7772400" cy="4524222"/>
          </a:xfrm>
        </p:spPr>
        <p:txBody>
          <a:bodyPr>
            <a:normAutofit lnSpcReduction="10000"/>
          </a:bodyPr>
          <a:lstStyle/>
          <a:p>
            <a:pPr marL="514350" indent="-514350">
              <a:buFont typeface="+mj-lt"/>
              <a:buAutoNum type="arabicPeriod"/>
            </a:pPr>
            <a:r>
              <a:rPr lang="en-US" sz="2800" dirty="0"/>
              <a:t>Support and strengthen</a:t>
            </a:r>
            <a:r>
              <a:rPr lang="en-US" sz="2800" b="1" dirty="0"/>
              <a:t> community-based groups and programs</a:t>
            </a:r>
            <a:r>
              <a:rPr lang="en-US" sz="2800" dirty="0"/>
              <a:t>. Senior clubs, senior serving organizations, faith-based groups etc. play an important role in empowering older women to engage in positive help-seeking </a:t>
            </a:r>
            <a:r>
              <a:rPr lang="en-US" sz="2800" dirty="0" err="1"/>
              <a:t>behaviours</a:t>
            </a:r>
            <a:r>
              <a:rPr lang="en-US" sz="2800" dirty="0"/>
              <a:t>.  </a:t>
            </a:r>
          </a:p>
          <a:p>
            <a:pPr marL="514350" indent="-514350">
              <a:buFont typeface="+mj-lt"/>
              <a:buAutoNum type="arabicPeriod"/>
            </a:pPr>
            <a:r>
              <a:rPr lang="en-US" sz="2800" dirty="0"/>
              <a:t>Encourage</a:t>
            </a:r>
            <a:r>
              <a:rPr lang="en-US" sz="2800" b="1" dirty="0"/>
              <a:t> intergenerational programs and approaches</a:t>
            </a:r>
            <a:r>
              <a:rPr lang="en-US" sz="2800" dirty="0"/>
              <a:t>, such as intergenerational housing options that can help curb housing shortage concerns, safety concerns and loneliness concerns</a:t>
            </a:r>
            <a:endParaRPr lang="en-CA" sz="2800" dirty="0"/>
          </a:p>
          <a:p>
            <a:endParaRPr lang="en-US" sz="1800" dirty="0">
              <a:latin typeface="Verdana"/>
              <a:cs typeface="Verdana"/>
            </a:endParaRPr>
          </a:p>
        </p:txBody>
      </p:sp>
      <p:pic>
        <p:nvPicPr>
          <p:cNvPr id="5" name="Picture 4" descr="CNPEARCPMTA-LogoOctagon-COL.png"/>
          <p:cNvPicPr>
            <a:picLocks noChangeAspect="1"/>
          </p:cNvPicPr>
          <p:nvPr/>
        </p:nvPicPr>
        <p:blipFill>
          <a:blip r:embed="rId3"/>
          <a:srcRect l="6728" t="40568" r="-10483" b="-5125"/>
          <a:stretch>
            <a:fillRect/>
          </a:stretch>
        </p:blipFill>
        <p:spPr>
          <a:xfrm>
            <a:off x="1" y="0"/>
            <a:ext cx="2209800" cy="1371894"/>
          </a:xfrm>
          <a:prstGeom prst="rect">
            <a:avLst/>
          </a:prstGeom>
        </p:spPr>
      </p:pic>
      <p:pic>
        <p:nvPicPr>
          <p:cNvPr id="8" name="Picture 7" descr="CNPEARCPMTA-ABBREV-COL.png"/>
          <p:cNvPicPr>
            <a:picLocks noChangeAspect="1"/>
          </p:cNvPicPr>
          <p:nvPr/>
        </p:nvPicPr>
        <p:blipFill>
          <a:blip r:embed="rId4"/>
          <a:stretch>
            <a:fillRect/>
          </a:stretch>
        </p:blipFill>
        <p:spPr>
          <a:xfrm>
            <a:off x="6933484" y="457200"/>
            <a:ext cx="1753316" cy="381000"/>
          </a:xfrm>
          <a:prstGeom prst="rect">
            <a:avLst/>
          </a:prstGeom>
        </p:spPr>
      </p:pic>
      <p:cxnSp>
        <p:nvCxnSpPr>
          <p:cNvPr id="10" name="Straight Connector 9"/>
          <p:cNvCxnSpPr/>
          <p:nvPr/>
        </p:nvCxnSpPr>
        <p:spPr>
          <a:xfrm>
            <a:off x="683568" y="1844824"/>
            <a:ext cx="7772400" cy="1588"/>
          </a:xfrm>
          <a:prstGeom prst="line">
            <a:avLst/>
          </a:prstGeom>
          <a:ln w="9525" cap="flat" cmpd="sng" algn="ctr">
            <a:solidFill>
              <a:srgbClr val="582D8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8245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NPEA">
      <a:majorFont>
        <a:latin typeface="Avenir Heavy"/>
        <a:ea typeface=""/>
        <a:cs typeface=""/>
      </a:majorFont>
      <a:minorFont>
        <a:latin typeface="Frutige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4824</TotalTime>
  <Words>1934</Words>
  <Application>Microsoft Office PowerPoint</Application>
  <PresentationFormat>On-screen Show (4:3)</PresentationFormat>
  <Paragraphs>103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Avenir Heavy</vt:lpstr>
      <vt:lpstr>Calibri</vt:lpstr>
      <vt:lpstr>Frutiger</vt:lpstr>
      <vt:lpstr>Verdana</vt:lpstr>
      <vt:lpstr>Office Theme</vt:lpstr>
      <vt:lpstr>Challenges Faced by Senior Women</vt:lpstr>
      <vt:lpstr>The Canadian Network for the Prevention of Elder Abuse (CNPEA)</vt:lpstr>
      <vt:lpstr>The Challenges</vt:lpstr>
      <vt:lpstr>Intimate Partner Violence and Abuse of Older Women</vt:lpstr>
      <vt:lpstr>Barriers to Safety</vt:lpstr>
      <vt:lpstr>Recommendations to Improve Safety</vt:lpstr>
      <vt:lpstr>Recommendations to Improve Safety</vt:lpstr>
      <vt:lpstr>Social Isolation of Older Women</vt:lpstr>
      <vt:lpstr>Recommendations to Decrease Isolation</vt:lpstr>
      <vt:lpstr>References and Sources</vt:lpstr>
    </vt:vector>
  </TitlesOfParts>
  <Company>Christine Bennett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Bennett</dc:creator>
  <cp:lastModifiedBy>Kathy Majowski</cp:lastModifiedBy>
  <cp:revision>18</cp:revision>
  <cp:lastPrinted>2019-04-23T22:02:47Z</cp:lastPrinted>
  <dcterms:created xsi:type="dcterms:W3CDTF">2014-10-28T12:00:38Z</dcterms:created>
  <dcterms:modified xsi:type="dcterms:W3CDTF">2019-05-05T16:49:38Z</dcterms:modified>
</cp:coreProperties>
</file>