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6" r:id="rId3"/>
    <p:sldId id="297" r:id="rId4"/>
    <p:sldId id="298" r:id="rId5"/>
    <p:sldId id="295" r:id="rId6"/>
    <p:sldId id="294" r:id="rId7"/>
    <p:sldId id="282" r:id="rId8"/>
    <p:sldId id="291" r:id="rId9"/>
    <p:sldId id="260" r:id="rId10"/>
    <p:sldId id="262" r:id="rId11"/>
    <p:sldId id="292" r:id="rId12"/>
    <p:sldId id="273" r:id="rId13"/>
    <p:sldId id="263" r:id="rId14"/>
    <p:sldId id="264" r:id="rId15"/>
    <p:sldId id="265" r:id="rId16"/>
    <p:sldId id="285" r:id="rId17"/>
    <p:sldId id="290" r:id="rId18"/>
    <p:sldId id="293" r:id="rId19"/>
    <p:sldId id="271" r:id="rId20"/>
    <p:sldId id="299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8AB8"/>
    <a:srgbClr val="A57CC4"/>
    <a:srgbClr val="33CC33"/>
    <a:srgbClr val="FF7C80"/>
    <a:srgbClr val="4D4D4D"/>
    <a:srgbClr val="00CC00"/>
    <a:srgbClr val="FF3399"/>
    <a:srgbClr val="3333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63" autoAdjust="0"/>
  </p:normalViewPr>
  <p:slideViewPr>
    <p:cSldViewPr>
      <p:cViewPr varScale="1">
        <p:scale>
          <a:sx n="114" d="100"/>
          <a:sy n="114" d="100"/>
        </p:scale>
        <p:origin x="22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3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4D95-D8ED-43F3-90BB-C5FF28C0C3F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A2C4E-5BC6-4A3B-A902-4AAC4313B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BF2A2683-E66F-4B9E-8A22-F242D6D205BE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7F6E19E-014F-42BF-BF34-02D75B0F3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C4977B-EE78-4882-B66E-0819961DDF48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A53EBE-D729-415D-AB2C-A980CC4B22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CF040-448C-4D5B-A49B-BB7CAC00E5C5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4BCBE-A32C-4181-A054-CDF2D52081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592F9-E41A-47E9-954D-253A29D95483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2897A-D468-4C21-ADA0-C737F6BC39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107BF-EE99-495E-ABD4-39C81E6D6AA4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2F1AD-A020-40FA-AAFE-D4A1BE8140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C6FAF-DBA8-42B5-8D2E-C4194AF365FA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AB231-700A-4248-8873-13659FFBDD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46D7B-E45B-4431-9551-7139C19F969C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FFCC-A646-4A8B-BB70-E6A67F5B6B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6012D-D354-4783-B9C9-99EBF6A77590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034DA-BDB6-465D-9CD2-A9113BEFA0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9AE03-79DB-419E-AA6F-18DCAE6D8E9C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F240B-26E7-4403-9AC1-98B5A7CAC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80E6C-3AD1-4B96-B7DA-05BE93EA147F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9F76D-83D3-40D8-9A10-04FB001336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ECD67EF1-6F02-4C86-AD26-28461F953E5A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EC6C8-B1AA-44C6-BB60-B1239770BC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62C88C4-B3ED-4B16-8339-05E88AD349E3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D84874-870C-44F9-A327-4D2369FA85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838246-24D8-4048-BCE7-89EC4B2BBCF3}" type="datetimeFigureOut">
              <a:rPr lang="en-US" smtClean="0"/>
              <a:pPr>
                <a:defRPr/>
              </a:pPr>
              <a:t>10/19/2016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034338-E1D0-4AEB-9034-D040FEB6F2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://core.nwpolice.org/wp-content/uploads/2014/07/NWPD-Crest-with-Ribbon-Colour-ART-highres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fsgv.c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singh@nwpolice.org" TargetMode="External"/><Relationship Id="rId2" Type="http://schemas.openxmlformats.org/officeDocument/2006/relationships/hyperlink" Target="mailto:sgulliver@nwpolice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enedictes.cnpea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enedictes.cnpea@gmail.com" TargetMode="External"/><Relationship Id="rId2" Type="http://schemas.openxmlformats.org/officeDocument/2006/relationships/hyperlink" Target="http://fluidsurveys.com/s/webinaireRCPMTAenquet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benedictes.cnpe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716" y="879515"/>
            <a:ext cx="7772400" cy="1829761"/>
          </a:xfrm>
        </p:spPr>
        <p:txBody>
          <a:bodyPr anchor="t">
            <a:noAutofit/>
          </a:bodyPr>
          <a:lstStyle/>
          <a:p>
            <a:pPr marR="9144">
              <a:defRPr/>
            </a:pPr>
            <a:r>
              <a:rPr lang="en-CA" sz="2400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TRAITER les </a:t>
            </a:r>
            <a:r>
              <a:rPr lang="en-CA" sz="2400" cap="all" dirty="0" err="1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cas</a:t>
            </a:r>
            <a:r>
              <a:rPr lang="en-CA" sz="2400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 de </a:t>
            </a:r>
            <a:r>
              <a:rPr lang="en-CA" sz="2400" cap="all" dirty="0" err="1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maltraitance</a:t>
            </a:r>
            <a:r>
              <a:rPr lang="en-CA" sz="2400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 des </a:t>
            </a:r>
            <a:br>
              <a:rPr lang="en-CA" sz="2400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</a:br>
            <a:r>
              <a:rPr lang="en-CA" sz="2400" cap="all" dirty="0" err="1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ainés</a:t>
            </a:r>
            <a:r>
              <a:rPr lang="en-CA" sz="2400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 grâce au </a:t>
            </a:r>
            <a:r>
              <a:rPr lang="en-CA" sz="2400" cap="all" dirty="0" err="1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partenariat</a:t>
            </a:r>
            <a:r>
              <a:rPr lang="en-CA" sz="2400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 entre les services de police et </a:t>
            </a:r>
            <a:br>
              <a:rPr lang="en-CA" sz="2400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</a:br>
            <a:r>
              <a:rPr lang="en-CA" sz="2400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les services à la </a:t>
            </a:r>
            <a:r>
              <a:rPr lang="en-CA" sz="2400" cap="all" dirty="0" err="1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  <a:t>famille</a:t>
            </a:r>
            <a:br>
              <a:rPr lang="en-US" sz="2400" kern="1200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rPr>
            </a:br>
            <a:endParaRPr lang="en-US" sz="2400" kern="1200" cap="all" dirty="0"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80289"/>
            <a:ext cx="7772400" cy="1839511"/>
          </a:xfrm>
        </p:spPr>
        <p:txBody>
          <a:bodyPr lIns="100584" anchor="b"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500" dirty="0" err="1">
                <a:solidFill>
                  <a:schemeClr val="folHlink"/>
                </a:solidFill>
              </a:rPr>
              <a:t>Reena</a:t>
            </a:r>
            <a:r>
              <a:rPr lang="en-US" sz="2500" dirty="0">
                <a:solidFill>
                  <a:schemeClr val="folHlink"/>
                </a:solidFill>
              </a:rPr>
              <a:t> Singh </a:t>
            </a:r>
            <a:r>
              <a:rPr lang="en-US" sz="2500" dirty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000" dirty="0" err="1"/>
              <a:t>Travailleuse</a:t>
            </a:r>
            <a:r>
              <a:rPr lang="en-US" sz="2000" dirty="0"/>
              <a:t> de </a:t>
            </a:r>
            <a:r>
              <a:rPr lang="en-US" sz="2000" dirty="0" err="1"/>
              <a:t>soutien</a:t>
            </a:r>
            <a:r>
              <a:rPr lang="en-US" sz="2000" dirty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000" dirty="0"/>
              <a:t>aux </a:t>
            </a:r>
            <a:r>
              <a:rPr lang="en-US" sz="2000" dirty="0" err="1"/>
              <a:t>victimes</a:t>
            </a:r>
            <a:r>
              <a:rPr lang="en-US" sz="2000" dirty="0"/>
              <a:t> de </a:t>
            </a:r>
            <a:r>
              <a:rPr lang="en-US" sz="2000" dirty="0" err="1"/>
              <a:t>maltraitance</a:t>
            </a:r>
            <a:r>
              <a:rPr lang="en-US" sz="2000" dirty="0"/>
              <a:t> des </a:t>
            </a:r>
            <a:r>
              <a:rPr lang="en-US" sz="2000" dirty="0" err="1"/>
              <a:t>ainés</a:t>
            </a:r>
            <a:endParaRPr lang="en-US" sz="20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000" dirty="0"/>
              <a:t>Services à la </a:t>
            </a:r>
            <a:r>
              <a:rPr lang="en-US" sz="2000" dirty="0" err="1"/>
              <a:t>famille</a:t>
            </a:r>
            <a:r>
              <a:rPr lang="en-US" sz="2000" dirty="0"/>
              <a:t> du </a:t>
            </a:r>
            <a:r>
              <a:rPr lang="en-US" sz="2000" dirty="0" err="1"/>
              <a:t>GrandVancouver</a:t>
            </a:r>
            <a:endParaRPr lang="en-US" sz="20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dirty="0" err="1">
                <a:solidFill>
                  <a:schemeClr val="folHlink"/>
                </a:solidFill>
              </a:rPr>
              <a:t>Détective</a:t>
            </a:r>
            <a:r>
              <a:rPr lang="en-US" sz="2500" dirty="0">
                <a:solidFill>
                  <a:schemeClr val="folHlink"/>
                </a:solidFill>
              </a:rPr>
              <a:t> Jacqueline Frost </a:t>
            </a:r>
            <a:r>
              <a:rPr lang="en-US" sz="2500" dirty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dirty="0" err="1"/>
              <a:t>Unité</a:t>
            </a:r>
            <a:r>
              <a:rPr lang="en-US" sz="2000" dirty="0"/>
              <a:t> de </a:t>
            </a:r>
            <a:r>
              <a:rPr lang="en-US" sz="2000" dirty="0" err="1"/>
              <a:t>réponse</a:t>
            </a:r>
            <a:r>
              <a:rPr lang="en-US" sz="2000" dirty="0"/>
              <a:t> à la violence </a:t>
            </a:r>
            <a:r>
              <a:rPr lang="en-US" sz="2000" dirty="0" err="1"/>
              <a:t>domestique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dirty="0"/>
              <a:t>Service de Police de la </a:t>
            </a:r>
            <a:br>
              <a:rPr lang="en-US" sz="2000" dirty="0"/>
            </a:br>
            <a:r>
              <a:rPr lang="en-US" sz="2000" dirty="0" err="1"/>
              <a:t>ville</a:t>
            </a:r>
            <a:r>
              <a:rPr lang="en-US" sz="2000" dirty="0"/>
              <a:t> de New Westminster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/>
          </a:p>
        </p:txBody>
      </p:sp>
      <p:pic>
        <p:nvPicPr>
          <p:cNvPr id="6" name="Picture 6" descr="NWPD Crest with Ribbon Colour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750095" cy="1685925"/>
          </a:xfrm>
          <a:prstGeom prst="rect">
            <a:avLst/>
          </a:prstGeom>
          <a:noFill/>
        </p:spPr>
      </p:pic>
      <p:pic>
        <p:nvPicPr>
          <p:cNvPr id="7" name="Picture 4" descr="Family Services Greater Vancouv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1981200"/>
            <a:ext cx="1666875" cy="1000126"/>
          </a:xfrm>
          <a:prstGeom prst="rect">
            <a:avLst/>
          </a:prstGeom>
          <a:noFill/>
        </p:spPr>
      </p:pic>
      <p:pic>
        <p:nvPicPr>
          <p:cNvPr id="18435" name="Picture 3" descr="K:\Photos\Strategic Plan 2015\P1090794-proof-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0"/>
            <a:ext cx="3657600" cy="304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0" y="3218868"/>
            <a:ext cx="1484381" cy="510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45" y="2790380"/>
            <a:ext cx="1132794" cy="11327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sz="3200" dirty="0" err="1"/>
              <a:t>Unité</a:t>
            </a:r>
            <a:r>
              <a:rPr lang="en-US" sz="3200" dirty="0"/>
              <a:t> Violence </a:t>
            </a:r>
            <a:r>
              <a:rPr lang="en-US" sz="3200" dirty="0" err="1"/>
              <a:t>domestique</a:t>
            </a:r>
            <a:r>
              <a:rPr lang="en-US" sz="3200" dirty="0"/>
              <a:t>/</a:t>
            </a:r>
            <a:r>
              <a:rPr lang="en-US" sz="3200" dirty="0" err="1"/>
              <a:t>Maltraitance</a:t>
            </a:r>
            <a:r>
              <a:rPr lang="en-US" sz="3200" dirty="0"/>
              <a:t> des </a:t>
            </a:r>
            <a:r>
              <a:rPr lang="en-US" sz="3200" dirty="0" err="1"/>
              <a:t>ainés</a:t>
            </a:r>
            <a:r>
              <a:rPr lang="en-US" sz="3200" dirty="0"/>
              <a:t>: Le </a:t>
            </a:r>
            <a:r>
              <a:rPr lang="en-US" sz="3200" dirty="0" err="1"/>
              <a:t>modèle</a:t>
            </a:r>
            <a:endParaRPr lang="en-US" sz="3200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4302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rbel" pitchFamily="34" charset="0"/>
              </a:rPr>
              <a:t> </a:t>
            </a:r>
            <a:r>
              <a:rPr lang="en-US" sz="2400" dirty="0">
                <a:latin typeface="Corbel" pitchFamily="34" charset="0"/>
              </a:rPr>
              <a:t>1 </a:t>
            </a:r>
            <a:r>
              <a:rPr lang="en-US" sz="2400" b="1" dirty="0" err="1">
                <a:solidFill>
                  <a:schemeClr val="folHlink"/>
                </a:solidFill>
                <a:latin typeface="Corbel" pitchFamily="34" charset="0"/>
              </a:rPr>
              <a:t>Détective</a:t>
            </a:r>
            <a:r>
              <a:rPr lang="en-US" sz="2400" dirty="0">
                <a:solidFill>
                  <a:schemeClr val="folHlink"/>
                </a:solidFill>
                <a:latin typeface="Corbel" pitchFamily="34" charset="0"/>
              </a:rPr>
              <a:t> </a:t>
            </a:r>
            <a:r>
              <a:rPr lang="en-US" sz="2400" dirty="0">
                <a:latin typeface="Corbel" pitchFamily="34" charset="0"/>
              </a:rPr>
              <a:t>du service de Police </a:t>
            </a:r>
            <a:br>
              <a:rPr lang="en-US" sz="2400" dirty="0">
                <a:latin typeface="Corbel" pitchFamily="34" charset="0"/>
              </a:rPr>
            </a:br>
            <a:r>
              <a:rPr lang="en-US" sz="2400" dirty="0">
                <a:latin typeface="Corbel" pitchFamily="34" charset="0"/>
              </a:rPr>
              <a:t>de New Westminster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76800" y="1782634"/>
            <a:ext cx="38667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1 </a:t>
            </a:r>
            <a:r>
              <a:rPr lang="en-US" sz="2400" b="1" dirty="0" err="1">
                <a:solidFill>
                  <a:schemeClr val="folHlink"/>
                </a:solidFill>
                <a:latin typeface="Corbel" pitchFamily="34" charset="0"/>
              </a:rPr>
              <a:t>Conseiller</a:t>
            </a:r>
            <a:r>
              <a:rPr lang="en-US" sz="2400" b="1" dirty="0">
                <a:solidFill>
                  <a:schemeClr val="folHlink"/>
                </a:solidFill>
                <a:latin typeface="Corbel" pitchFamily="34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Corbel" pitchFamily="34" charset="0"/>
              </a:rPr>
              <a:t>communautaire</a:t>
            </a:r>
            <a:endParaRPr lang="en-US" sz="2400" b="1" dirty="0">
              <a:solidFill>
                <a:schemeClr val="folHlink"/>
              </a:solidFill>
              <a:latin typeface="Corbel" pitchFamily="34" charset="0"/>
            </a:endParaRPr>
          </a:p>
          <a:p>
            <a:r>
              <a:rPr lang="en-US" sz="2400" dirty="0">
                <a:latin typeface="Corbel" pitchFamily="34" charset="0"/>
              </a:rPr>
              <a:t>des  Services à la </a:t>
            </a:r>
            <a:r>
              <a:rPr lang="en-US" sz="2400" dirty="0" err="1">
                <a:latin typeface="Corbel" pitchFamily="34" charset="0"/>
              </a:rPr>
              <a:t>famille</a:t>
            </a:r>
            <a:endParaRPr lang="en-US" sz="2400" dirty="0">
              <a:latin typeface="Corbel" pitchFamily="34" charset="0"/>
            </a:endParaRPr>
          </a:p>
          <a:p>
            <a:r>
              <a:rPr lang="en-US" sz="2400" dirty="0">
                <a:latin typeface="Corbel" pitchFamily="34" charset="0"/>
              </a:rPr>
              <a:t>du Grand Vancouver</a:t>
            </a:r>
            <a:endParaRPr lang="en-US" dirty="0">
              <a:latin typeface="Corbel" pitchFamily="34" charset="0"/>
            </a:endParaRPr>
          </a:p>
          <a:p>
            <a:endParaRPr lang="en-US" dirty="0">
              <a:latin typeface="Corbel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62400" y="2514600"/>
            <a:ext cx="70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Corbel" pitchFamily="34" charset="0"/>
              </a:rPr>
              <a:t>+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5029200" y="3276600"/>
            <a:ext cx="390683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1 </a:t>
            </a:r>
            <a:r>
              <a:rPr lang="en-US" sz="2400" b="1" dirty="0" err="1">
                <a:solidFill>
                  <a:schemeClr val="folHlink"/>
                </a:solidFill>
                <a:latin typeface="Corbel" pitchFamily="34" charset="0"/>
              </a:rPr>
              <a:t>Conseiller</a:t>
            </a:r>
            <a:r>
              <a:rPr lang="en-US" sz="2400" b="1" dirty="0">
                <a:solidFill>
                  <a:schemeClr val="folHlink"/>
                </a:solidFill>
                <a:latin typeface="Corbel" pitchFamily="34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Corbel" pitchFamily="34" charset="0"/>
              </a:rPr>
              <a:t>en</a:t>
            </a:r>
            <a:r>
              <a:rPr lang="en-US" sz="2400" b="1" dirty="0">
                <a:solidFill>
                  <a:schemeClr val="folHlink"/>
                </a:solidFill>
                <a:latin typeface="Corbel" pitchFamily="34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Corbel" pitchFamily="34" charset="0"/>
              </a:rPr>
              <a:t>maltraitance</a:t>
            </a:r>
            <a:r>
              <a:rPr lang="en-US" sz="2400" b="1" dirty="0">
                <a:solidFill>
                  <a:schemeClr val="folHlink"/>
                </a:solidFill>
                <a:latin typeface="Corbel" pitchFamily="34" charset="0"/>
              </a:rPr>
              <a:t> </a:t>
            </a:r>
            <a:br>
              <a:rPr lang="en-US" sz="2400" b="1" dirty="0">
                <a:solidFill>
                  <a:schemeClr val="folHlink"/>
                </a:solidFill>
                <a:latin typeface="Corbel" pitchFamily="34" charset="0"/>
              </a:rPr>
            </a:br>
            <a:r>
              <a:rPr lang="en-US" sz="2400" b="1" dirty="0">
                <a:solidFill>
                  <a:schemeClr val="folHlink"/>
                </a:solidFill>
                <a:latin typeface="Corbel" pitchFamily="34" charset="0"/>
              </a:rPr>
              <a:t>des </a:t>
            </a:r>
            <a:r>
              <a:rPr lang="en-US" sz="2400" b="1" dirty="0" err="1">
                <a:solidFill>
                  <a:schemeClr val="folHlink"/>
                </a:solidFill>
                <a:latin typeface="Corbel" pitchFamily="34" charset="0"/>
              </a:rPr>
              <a:t>ainés</a:t>
            </a:r>
            <a:endParaRPr lang="en-US" sz="2400" b="1" dirty="0">
              <a:solidFill>
                <a:schemeClr val="folHlink"/>
              </a:solidFill>
              <a:latin typeface="Corbel" pitchFamily="34" charset="0"/>
            </a:endParaRPr>
          </a:p>
          <a:p>
            <a:r>
              <a:rPr lang="en-US" sz="2400" dirty="0">
                <a:latin typeface="Corbel" pitchFamily="34" charset="0"/>
              </a:rPr>
              <a:t>des  Services à la </a:t>
            </a:r>
            <a:r>
              <a:rPr lang="en-US" sz="2400" dirty="0" err="1">
                <a:latin typeface="Corbel" pitchFamily="34" charset="0"/>
              </a:rPr>
              <a:t>famille</a:t>
            </a:r>
            <a:endParaRPr lang="en-US" sz="2400" dirty="0">
              <a:latin typeface="Corbel" pitchFamily="34" charset="0"/>
            </a:endParaRPr>
          </a:p>
          <a:p>
            <a:r>
              <a:rPr lang="en-US" sz="2400" dirty="0">
                <a:latin typeface="Corbel" pitchFamily="34" charset="0"/>
              </a:rPr>
              <a:t>du Grand Vancouver</a:t>
            </a:r>
          </a:p>
          <a:p>
            <a:endParaRPr lang="en-US" dirty="0">
              <a:latin typeface="Corbel" pitchFamily="34" charset="0"/>
            </a:endParaRPr>
          </a:p>
        </p:txBody>
      </p:sp>
      <p:pic>
        <p:nvPicPr>
          <p:cNvPr id="9218" name="Picture 2" descr="Image result for collabo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dirty="0"/>
              <a:t> Description des services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7772400" cy="4110038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err="1">
                <a:latin typeface="Corbel" pitchFamily="34" charset="0"/>
              </a:rPr>
              <a:t>L’équipe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associe</a:t>
            </a:r>
            <a:r>
              <a:rPr lang="en-US" dirty="0">
                <a:latin typeface="Corbel" pitchFamily="34" charset="0"/>
              </a:rPr>
              <a:t> un detective de la Police de NW et un </a:t>
            </a:r>
            <a:r>
              <a:rPr lang="en-US" dirty="0" err="1">
                <a:latin typeface="Corbel" pitchFamily="34" charset="0"/>
              </a:rPr>
              <a:t>conseiller</a:t>
            </a:r>
            <a:r>
              <a:rPr lang="en-US" dirty="0">
                <a:latin typeface="Corbel" pitchFamily="34" charset="0"/>
              </a:rPr>
              <a:t> des services à la </a:t>
            </a:r>
            <a:r>
              <a:rPr lang="en-US" dirty="0" err="1">
                <a:latin typeface="Corbel" pitchFamily="34" charset="0"/>
              </a:rPr>
              <a:t>famille</a:t>
            </a:r>
            <a:r>
              <a:rPr lang="en-US" dirty="0">
                <a:latin typeface="Corbel" pitchFamily="34" charset="0"/>
              </a:rPr>
              <a:t> du Grand Vancouver pour </a:t>
            </a:r>
            <a:r>
              <a:rPr lang="en-US" dirty="0" err="1">
                <a:latin typeface="Corbel" pitchFamily="34" charset="0"/>
              </a:rPr>
              <a:t>mener</a:t>
            </a:r>
            <a:r>
              <a:rPr lang="en-US" dirty="0">
                <a:latin typeface="Corbel" pitchFamily="34" charset="0"/>
              </a:rPr>
              <a:t> un </a:t>
            </a:r>
            <a:r>
              <a:rPr lang="en-US" dirty="0" err="1">
                <a:latin typeface="Corbel" pitchFamily="34" charset="0"/>
              </a:rPr>
              <a:t>suivi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spécialisé</a:t>
            </a:r>
            <a:r>
              <a:rPr lang="en-US" dirty="0">
                <a:latin typeface="Corbel" pitchFamily="34" charset="0"/>
              </a:rPr>
              <a:t> des </a:t>
            </a:r>
            <a:r>
              <a:rPr lang="en-US" dirty="0" err="1">
                <a:latin typeface="Corbel" pitchFamily="34" charset="0"/>
              </a:rPr>
              <a:t>cas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maltraitance</a:t>
            </a:r>
            <a:r>
              <a:rPr lang="en-US" dirty="0">
                <a:latin typeface="Corbel" pitchFamily="34" charset="0"/>
              </a:rPr>
              <a:t> des </a:t>
            </a:r>
            <a:r>
              <a:rPr lang="en-US" dirty="0" err="1">
                <a:latin typeface="Corbel" pitchFamily="34" charset="0"/>
              </a:rPr>
              <a:t>ainés</a:t>
            </a:r>
            <a:endParaRPr lang="en-US" dirty="0">
              <a:latin typeface="Corbe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Corbel" pitchFamily="34" charset="0"/>
              </a:rPr>
              <a:t>Des plans </a:t>
            </a:r>
            <a:r>
              <a:rPr lang="en-US" dirty="0" err="1">
                <a:latin typeface="Corbel" pitchFamily="34" charset="0"/>
              </a:rPr>
              <a:t>personnalisés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sont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développés</a:t>
            </a:r>
            <a:r>
              <a:rPr lang="en-US" dirty="0">
                <a:latin typeface="Corbel" pitchFamily="34" charset="0"/>
              </a:rPr>
              <a:t> pour </a:t>
            </a:r>
            <a:r>
              <a:rPr lang="en-US" dirty="0" err="1">
                <a:latin typeface="Corbel" pitchFamily="34" charset="0"/>
              </a:rPr>
              <a:t>améliorer</a:t>
            </a:r>
            <a:r>
              <a:rPr lang="en-US" dirty="0">
                <a:latin typeface="Corbel" pitchFamily="34" charset="0"/>
              </a:rPr>
              <a:t> la </a:t>
            </a:r>
            <a:r>
              <a:rPr lang="en-US" dirty="0" err="1">
                <a:latin typeface="Corbel" pitchFamily="34" charset="0"/>
              </a:rPr>
              <a:t>sécurité</a:t>
            </a:r>
            <a:r>
              <a:rPr lang="en-US" dirty="0">
                <a:latin typeface="Corbel" pitchFamily="34" charset="0"/>
              </a:rPr>
              <a:t> des </a:t>
            </a:r>
            <a:r>
              <a:rPr lang="en-US" dirty="0" err="1">
                <a:latin typeface="Corbel" pitchFamily="34" charset="0"/>
              </a:rPr>
              <a:t>victimes</a:t>
            </a:r>
            <a:r>
              <a:rPr lang="en-US" dirty="0">
                <a:latin typeface="Corbel" pitchFamily="34" charset="0"/>
              </a:rPr>
              <a:t> et </a:t>
            </a:r>
            <a:r>
              <a:rPr lang="en-US" dirty="0" err="1">
                <a:latin typeface="Corbel" pitchFamily="34" charset="0"/>
              </a:rPr>
              <a:t>tenir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l’agresseur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responsable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ses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actes</a:t>
            </a:r>
            <a:r>
              <a:rPr lang="en-US" dirty="0">
                <a:latin typeface="Corbel" pitchFamily="34" charset="0"/>
              </a:rPr>
              <a:t>. </a:t>
            </a:r>
            <a:r>
              <a:rPr lang="en-US" dirty="0" err="1">
                <a:latin typeface="Corbel" pitchFamily="34" charset="0"/>
              </a:rPr>
              <a:t>Amélioration</a:t>
            </a:r>
            <a:r>
              <a:rPr lang="en-US" dirty="0">
                <a:latin typeface="Corbel" pitchFamily="34" charset="0"/>
              </a:rPr>
              <a:t> de la </a:t>
            </a:r>
            <a:r>
              <a:rPr lang="en-US" dirty="0" err="1">
                <a:latin typeface="Corbel" pitchFamily="34" charset="0"/>
              </a:rPr>
              <a:t>réponse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policière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en</a:t>
            </a:r>
            <a:r>
              <a:rPr lang="en-US" dirty="0">
                <a:latin typeface="Corbel" pitchFamily="34" charset="0"/>
              </a:rPr>
              <a:t> equilibrant la function </a:t>
            </a:r>
            <a:r>
              <a:rPr lang="en-US" dirty="0" err="1">
                <a:latin typeface="Corbel" pitchFamily="34" charset="0"/>
              </a:rPr>
              <a:t>traditionnelle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contrôle</a:t>
            </a:r>
            <a:r>
              <a:rPr lang="en-US" dirty="0">
                <a:latin typeface="Corbel" pitchFamily="34" charset="0"/>
              </a:rPr>
              <a:t> par la function de </a:t>
            </a:r>
            <a:r>
              <a:rPr lang="en-US" dirty="0" err="1">
                <a:latin typeface="Corbel" pitchFamily="34" charset="0"/>
              </a:rPr>
              <a:t>soutien</a:t>
            </a:r>
            <a:r>
              <a:rPr lang="en-US" dirty="0">
                <a:latin typeface="Corbel" pitchFamily="34" charset="0"/>
              </a:rPr>
              <a:t>.</a:t>
            </a:r>
            <a:br>
              <a:rPr lang="en-US" dirty="0">
                <a:latin typeface="Corbel" pitchFamily="34" charset="0"/>
              </a:rPr>
            </a:br>
            <a:endParaRPr lang="en-US" dirty="0">
              <a:latin typeface="Corbel" pitchFamily="34" charset="0"/>
            </a:endParaRPr>
          </a:p>
        </p:txBody>
      </p:sp>
      <p:pic>
        <p:nvPicPr>
          <p:cNvPr id="35842" name="Picture 2" descr="Image result for el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5114924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81100" y="1073150"/>
            <a:ext cx="3273425" cy="377825"/>
          </a:xfrm>
          <a:prstGeom prst="rect">
            <a:avLst/>
          </a:prstGeom>
          <a:solidFill>
            <a:srgbClr val="088AB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Calibri" pitchFamily="34" charset="0"/>
              </a:rPr>
              <a:t>Patrouille</a:t>
            </a:r>
            <a:endParaRPr lang="en-US" sz="2400" b="1" dirty="0">
              <a:latin typeface="Calibri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81100" y="1660525"/>
            <a:ext cx="4457700" cy="377825"/>
          </a:xfrm>
          <a:prstGeom prst="rect">
            <a:avLst/>
          </a:prstGeom>
          <a:solidFill>
            <a:srgbClr val="A57CC4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Police Service aux </a:t>
            </a:r>
            <a:r>
              <a:rPr lang="en-US" sz="2400" b="1" dirty="0" err="1">
                <a:latin typeface="Calibri" pitchFamily="34" charset="0"/>
              </a:rPr>
              <a:t>victimes</a:t>
            </a:r>
            <a:endParaRPr lang="en-US" sz="2400" b="1" dirty="0">
              <a:latin typeface="Calibri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905000" y="3253581"/>
            <a:ext cx="4724400" cy="37306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b="1" dirty="0" err="1">
                <a:latin typeface="Corbel" pitchFamily="34" charset="0"/>
              </a:rPr>
              <a:t>Conseiller</a:t>
            </a:r>
            <a:r>
              <a:rPr lang="en-US" sz="2000" b="1" dirty="0">
                <a:latin typeface="Corbel" pitchFamily="34" charset="0"/>
              </a:rPr>
              <a:t> spec. </a:t>
            </a:r>
            <a:r>
              <a:rPr lang="en-US" sz="2000" b="1" dirty="0" err="1">
                <a:latin typeface="Corbel" pitchFamily="34" charset="0"/>
              </a:rPr>
              <a:t>en</a:t>
            </a:r>
            <a:r>
              <a:rPr lang="en-US" sz="2000" b="1" dirty="0">
                <a:latin typeface="Corbel" pitchFamily="34" charset="0"/>
              </a:rPr>
              <a:t> </a:t>
            </a:r>
            <a:r>
              <a:rPr lang="en-US" sz="2000" b="1" dirty="0" err="1">
                <a:latin typeface="Corbel" pitchFamily="34" charset="0"/>
              </a:rPr>
              <a:t>maltraitance</a:t>
            </a:r>
            <a:r>
              <a:rPr lang="en-US" sz="2000" b="1" dirty="0">
                <a:latin typeface="Corbel" pitchFamily="34" charset="0"/>
              </a:rPr>
              <a:t> des </a:t>
            </a:r>
            <a:r>
              <a:rPr lang="en-US" sz="2000" b="1" dirty="0" err="1">
                <a:latin typeface="Corbel" pitchFamily="34" charset="0"/>
              </a:rPr>
              <a:t>ainés</a:t>
            </a:r>
            <a:endParaRPr lang="en-US" sz="2000" dirty="0">
              <a:latin typeface="Corbel" pitchFamily="34" charset="0"/>
            </a:endParaRPr>
          </a:p>
          <a:p>
            <a:pPr eaLnBrk="0" hangingPunct="0">
              <a:defRPr/>
            </a:pPr>
            <a:endParaRPr lang="en-US" sz="2400" dirty="0">
              <a:latin typeface="Corbel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219200" y="2689225"/>
            <a:ext cx="5257800" cy="3810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400" b="1" dirty="0" err="1">
                <a:latin typeface="Corbel" pitchFamily="34" charset="0"/>
              </a:rPr>
              <a:t>Autorités</a:t>
            </a:r>
            <a:r>
              <a:rPr lang="en-US" sz="2400" b="1" dirty="0">
                <a:latin typeface="Corbel" pitchFamily="34" charset="0"/>
              </a:rPr>
              <a:t> </a:t>
            </a:r>
            <a:r>
              <a:rPr lang="en-US" sz="2400" b="1" dirty="0" err="1">
                <a:latin typeface="Corbel" pitchFamily="34" charset="0"/>
              </a:rPr>
              <a:t>sanitaires</a:t>
            </a:r>
            <a:endParaRPr lang="en-US" sz="2400" b="1" dirty="0">
              <a:latin typeface="Corbel" pitchFamily="34" charset="0"/>
            </a:endParaRPr>
          </a:p>
          <a:p>
            <a:pPr eaLnBrk="0" hangingPunct="0">
              <a:defRPr/>
            </a:pPr>
            <a:endParaRPr lang="en-US" dirty="0">
              <a:latin typeface="Corbel" pitchFamily="34" charset="0"/>
            </a:endParaRPr>
          </a:p>
        </p:txBody>
      </p:sp>
      <p:cxnSp>
        <p:nvCxnSpPr>
          <p:cNvPr id="9222" name="AutoShape 5"/>
          <p:cNvCxnSpPr>
            <a:cxnSpLocks noChangeShapeType="1"/>
          </p:cNvCxnSpPr>
          <p:nvPr/>
        </p:nvCxnSpPr>
        <p:spPr bwMode="auto">
          <a:xfrm>
            <a:off x="1143000" y="1066800"/>
            <a:ext cx="0" cy="3937000"/>
          </a:xfrm>
          <a:prstGeom prst="straightConnector1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</p:cxnSp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7010400" y="1600199"/>
            <a:ext cx="2133600" cy="2819401"/>
          </a:xfrm>
          <a:prstGeom prst="wedgeRectCallout">
            <a:avLst>
              <a:gd name="adj1" fmla="val -68005"/>
              <a:gd name="adj2" fmla="val 5061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err="1">
                <a:solidFill>
                  <a:schemeClr val="bg1"/>
                </a:solidFill>
                <a:latin typeface="Corbel" pitchFamily="34" charset="0"/>
              </a:rPr>
              <a:t>L’unite</a:t>
            </a:r>
            <a:r>
              <a:rPr lang="en-US" sz="2000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rbel" pitchFamily="34" charset="0"/>
              </a:rPr>
              <a:t>Maltraitance</a:t>
            </a:r>
            <a:r>
              <a:rPr lang="en-US" sz="2000" dirty="0">
                <a:solidFill>
                  <a:schemeClr val="bg1"/>
                </a:solidFill>
                <a:latin typeface="Corbel" pitchFamily="34" charset="0"/>
              </a:rPr>
              <a:t> des </a:t>
            </a:r>
            <a:r>
              <a:rPr lang="en-US" sz="2000" dirty="0" err="1">
                <a:solidFill>
                  <a:schemeClr val="bg1"/>
                </a:solidFill>
                <a:latin typeface="Corbel" pitchFamily="34" charset="0"/>
              </a:rPr>
              <a:t>ainés</a:t>
            </a:r>
            <a:r>
              <a:rPr lang="en-US" sz="2000" dirty="0">
                <a:solidFill>
                  <a:schemeClr val="bg1"/>
                </a:solidFill>
                <a:latin typeface="Corbel" pitchFamily="34" charset="0"/>
              </a:rPr>
              <a:t> offer des services aux </a:t>
            </a:r>
            <a:r>
              <a:rPr lang="en-US" sz="2000" dirty="0" err="1">
                <a:solidFill>
                  <a:schemeClr val="bg1"/>
                </a:solidFill>
                <a:latin typeface="Corbel" pitchFamily="34" charset="0"/>
              </a:rPr>
              <a:t>victimes</a:t>
            </a:r>
            <a:r>
              <a:rPr lang="en-US" sz="2000" dirty="0">
                <a:solidFill>
                  <a:schemeClr val="bg1"/>
                </a:solidFill>
                <a:latin typeface="Corbel" pitchFamily="34" charset="0"/>
              </a:rPr>
              <a:t> et surveille </a:t>
            </a:r>
            <a:r>
              <a:rPr lang="en-US" sz="2000" dirty="0" err="1">
                <a:solidFill>
                  <a:schemeClr val="bg1"/>
                </a:solidFill>
                <a:latin typeface="Corbel" pitchFamily="34" charset="0"/>
              </a:rPr>
              <a:t>l’agresseur</a:t>
            </a:r>
            <a:r>
              <a:rPr lang="en-US" sz="2000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rbel" pitchFamily="34" charset="0"/>
              </a:rPr>
              <a:t>tant</a:t>
            </a:r>
            <a:r>
              <a:rPr lang="en-US" sz="2000" dirty="0">
                <a:solidFill>
                  <a:schemeClr val="bg1"/>
                </a:solidFill>
                <a:latin typeface="Corbel" pitchFamily="34" charset="0"/>
              </a:rPr>
              <a:t> que </a:t>
            </a:r>
            <a:r>
              <a:rPr lang="en-US" sz="2000" dirty="0" err="1">
                <a:solidFill>
                  <a:schemeClr val="bg1"/>
                </a:solidFill>
                <a:latin typeface="Corbel" pitchFamily="34" charset="0"/>
              </a:rPr>
              <a:t>besoin</a:t>
            </a:r>
            <a:r>
              <a:rPr lang="en-US" sz="2000" dirty="0">
                <a:solidFill>
                  <a:schemeClr val="bg1"/>
                </a:solidFill>
                <a:latin typeface="Corbel" pitchFamily="34" charset="0"/>
              </a:rPr>
              <a:t> est.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1735136" y="5715000"/>
            <a:ext cx="1795463" cy="3429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charset="0"/>
              </a:rPr>
              <a:t>Santé </a:t>
            </a:r>
            <a:r>
              <a:rPr lang="en-US" b="1" dirty="0" err="1">
                <a:solidFill>
                  <a:schemeClr val="bg1"/>
                </a:solidFill>
                <a:cs typeface="Arial" charset="0"/>
              </a:rPr>
              <a:t>mentale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endParaRPr lang="en-US" sz="1600" dirty="0">
              <a:latin typeface="Corbel" pitchFamily="34" charset="0"/>
            </a:endParaRP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4038600" y="5843588"/>
            <a:ext cx="1828800" cy="36988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 err="1">
                <a:solidFill>
                  <a:schemeClr val="bg1"/>
                </a:solidFill>
                <a:cs typeface="Arial" charset="0"/>
              </a:rPr>
              <a:t>Tuteur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public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1658937" y="4953000"/>
            <a:ext cx="1447800" cy="3429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 err="1">
                <a:solidFill>
                  <a:schemeClr val="bg1"/>
                </a:solidFill>
                <a:cs typeface="Arial" charset="0"/>
              </a:rPr>
              <a:t>Hôpital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endParaRPr lang="en-US" sz="1600" dirty="0">
              <a:latin typeface="Corbel" pitchFamily="34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6230937" y="5257800"/>
            <a:ext cx="1693863" cy="8001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cs typeface="Arial" charset="0"/>
              </a:rPr>
              <a:t>Toute</a:t>
            </a: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Arial" charset="0"/>
              </a:rPr>
              <a:t>autre</a:t>
            </a: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Arial" charset="0"/>
              </a:rPr>
              <a:t>ressource</a:t>
            </a: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Arial" charset="0"/>
              </a:rPr>
              <a:t>nécessaire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endParaRPr lang="en-US" sz="1600" dirty="0">
              <a:latin typeface="Corbel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173537" y="5029200"/>
            <a:ext cx="1295400" cy="3429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 err="1">
                <a:solidFill>
                  <a:schemeClr val="bg1"/>
                </a:solidFill>
                <a:cs typeface="Arial" charset="0"/>
              </a:rPr>
              <a:t>Logement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endParaRPr lang="en-US" dirty="0">
              <a:latin typeface="Corbel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905000" y="3810000"/>
            <a:ext cx="4572000" cy="37782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b="1" dirty="0" err="1">
                <a:latin typeface="Calibri" pitchFamily="34" charset="0"/>
              </a:rPr>
              <a:t>Détective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maltraitance</a:t>
            </a:r>
            <a:r>
              <a:rPr lang="en-US" sz="2000" b="1" dirty="0">
                <a:latin typeface="Calibri" pitchFamily="34" charset="0"/>
              </a:rPr>
              <a:t> des </a:t>
            </a:r>
            <a:r>
              <a:rPr lang="en-US" sz="2000" b="1" dirty="0" err="1">
                <a:latin typeface="Calibri" pitchFamily="34" charset="0"/>
              </a:rPr>
              <a:t>ainés</a:t>
            </a:r>
            <a:endParaRPr lang="en-US" sz="2000" b="1" dirty="0">
              <a:latin typeface="Calibri" pitchFamily="34" charset="0"/>
            </a:endParaRPr>
          </a:p>
          <a:p>
            <a:pPr eaLnBrk="0" hangingPunct="0">
              <a:defRPr/>
            </a:pPr>
            <a:endParaRPr lang="en-US" dirty="0">
              <a:solidFill>
                <a:schemeClr val="folHlink"/>
              </a:solidFill>
              <a:latin typeface="Corbel" pitchFamily="34" charset="0"/>
            </a:endParaRPr>
          </a:p>
        </p:txBody>
      </p:sp>
      <p:sp>
        <p:nvSpPr>
          <p:cNvPr id="9230" name="Rectangle 21"/>
          <p:cNvSpPr>
            <a:spLocks noChangeArrowheads="1"/>
          </p:cNvSpPr>
          <p:nvPr/>
        </p:nvSpPr>
        <p:spPr bwMode="auto">
          <a:xfrm>
            <a:off x="23813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219200" y="2209800"/>
            <a:ext cx="4419600" cy="381000"/>
          </a:xfrm>
          <a:prstGeom prst="rect">
            <a:avLst/>
          </a:prstGeom>
          <a:solidFill>
            <a:srgbClr val="1AB39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400" b="1" dirty="0" err="1">
                <a:latin typeface="Corbel" pitchFamily="34" charset="0"/>
              </a:rPr>
              <a:t>Agence</a:t>
            </a:r>
            <a:r>
              <a:rPr lang="en-US" sz="2400" b="1" dirty="0">
                <a:latin typeface="Corbel" pitchFamily="34" charset="0"/>
              </a:rPr>
              <a:t> </a:t>
            </a:r>
            <a:r>
              <a:rPr lang="en-US" sz="2400" b="1" dirty="0" err="1">
                <a:latin typeface="Corbel" pitchFamily="34" charset="0"/>
              </a:rPr>
              <a:t>communautaire</a:t>
            </a:r>
            <a:endParaRPr lang="en-US" sz="2400" b="1" dirty="0">
              <a:latin typeface="Corbel" pitchFamily="34" charset="0"/>
            </a:endParaRPr>
          </a:p>
          <a:p>
            <a:pPr eaLnBrk="0" hangingPunct="0">
              <a:defRPr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9232" name="Text Box 19"/>
          <p:cNvSpPr txBox="1">
            <a:spLocks noChangeArrowheads="1"/>
          </p:cNvSpPr>
          <p:nvPr/>
        </p:nvSpPr>
        <p:spPr bwMode="auto">
          <a:xfrm>
            <a:off x="174625" y="425946"/>
            <a:ext cx="1261884" cy="36933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référé</a:t>
            </a:r>
            <a:endParaRPr lang="en-US" dirty="0"/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1524000" y="152400"/>
            <a:ext cx="7042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Continuum de services: </a:t>
            </a:r>
            <a:r>
              <a:rPr lang="en-US" sz="2400" b="1" dirty="0" err="1"/>
              <a:t>Maltraitance</a:t>
            </a:r>
            <a:r>
              <a:rPr lang="en-US" sz="2400" b="1" dirty="0"/>
              <a:t> des </a:t>
            </a:r>
            <a:r>
              <a:rPr lang="en-US" sz="2400" b="1" dirty="0" err="1"/>
              <a:t>ainés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dirty="0" err="1"/>
              <a:t>Rôles</a:t>
            </a:r>
            <a:r>
              <a:rPr lang="en-US" dirty="0"/>
              <a:t> des </a:t>
            </a:r>
            <a:r>
              <a:rPr lang="en-US" dirty="0" err="1"/>
              <a:t>partenaires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24000"/>
            <a:ext cx="7772400" cy="4110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b="1" dirty="0" err="1">
                <a:solidFill>
                  <a:srgbClr val="99FFCC"/>
                </a:solidFill>
                <a:latin typeface="Corbel" pitchFamily="34" charset="0"/>
              </a:rPr>
              <a:t>Conseiller</a:t>
            </a:r>
            <a:br>
              <a:rPr lang="en-US" sz="3000" b="1" dirty="0">
                <a:solidFill>
                  <a:srgbClr val="99FFCC"/>
                </a:solidFill>
                <a:latin typeface="Corbel" pitchFamily="34" charset="0"/>
              </a:rPr>
            </a:br>
            <a:r>
              <a:rPr lang="en-US" sz="2800" dirty="0" err="1">
                <a:latin typeface="Corbel" pitchFamily="34" charset="0"/>
              </a:rPr>
              <a:t>Répond</a:t>
            </a:r>
            <a:r>
              <a:rPr lang="en-US" sz="2800" dirty="0">
                <a:latin typeface="Corbel" pitchFamily="34" charset="0"/>
              </a:rPr>
              <a:t> aux </a:t>
            </a:r>
            <a:r>
              <a:rPr lang="en-US" sz="2800" dirty="0" err="1">
                <a:latin typeface="Corbel" pitchFamily="34" charset="0"/>
              </a:rPr>
              <a:t>besoins</a:t>
            </a:r>
            <a:r>
              <a:rPr lang="en-US" sz="2800" dirty="0">
                <a:latin typeface="Corbel" pitchFamily="34" charset="0"/>
              </a:rPr>
              <a:t> des </a:t>
            </a:r>
            <a:r>
              <a:rPr lang="en-US" sz="2800" dirty="0" err="1">
                <a:latin typeface="Corbel" pitchFamily="34" charset="0"/>
              </a:rPr>
              <a:t>victimes</a:t>
            </a:r>
            <a:r>
              <a:rPr lang="en-US" sz="2800" dirty="0">
                <a:latin typeface="Corbel" pitchFamily="34" charset="0"/>
              </a:rPr>
              <a:t> (</a:t>
            </a:r>
            <a:r>
              <a:rPr lang="en-US" sz="2800" dirty="0" err="1">
                <a:latin typeface="Corbel" pitchFamily="34" charset="0"/>
              </a:rPr>
              <a:t>confidentialité</a:t>
            </a:r>
            <a:r>
              <a:rPr lang="en-US" sz="2800" dirty="0">
                <a:latin typeface="Corbel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6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b="1" dirty="0" err="1">
                <a:solidFill>
                  <a:srgbClr val="99FFCC"/>
                </a:solidFill>
                <a:latin typeface="Corbel" pitchFamily="34" charset="0"/>
              </a:rPr>
              <a:t>Détective</a:t>
            </a:r>
            <a:endParaRPr lang="en-US" sz="3000" b="1" dirty="0">
              <a:solidFill>
                <a:srgbClr val="99FFCC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Conduit </a:t>
            </a:r>
            <a:r>
              <a:rPr lang="en-US" sz="2800" dirty="0" err="1">
                <a:latin typeface="Corbel" pitchFamily="34" charset="0"/>
              </a:rPr>
              <a:t>une</a:t>
            </a: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err="1">
                <a:latin typeface="Corbel" pitchFamily="34" charset="0"/>
              </a:rPr>
              <a:t>enquête</a:t>
            </a:r>
            <a:r>
              <a:rPr lang="en-US" sz="2800" dirty="0">
                <a:latin typeface="Corbel" pitchFamily="34" charset="0"/>
              </a:rPr>
              <a:t>, surveille </a:t>
            </a:r>
            <a:r>
              <a:rPr lang="en-US" sz="2800" dirty="0" err="1">
                <a:latin typeface="Corbel" pitchFamily="34" charset="0"/>
              </a:rPr>
              <a:t>l’agresseur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b="1" dirty="0" err="1">
                <a:solidFill>
                  <a:srgbClr val="99FFCC"/>
                </a:solidFill>
                <a:latin typeface="Corbel" pitchFamily="34" charset="0"/>
              </a:rPr>
              <a:t>En</a:t>
            </a:r>
            <a:r>
              <a:rPr lang="en-US" sz="3000" b="1" dirty="0">
                <a:solidFill>
                  <a:srgbClr val="99FFCC"/>
                </a:solidFill>
                <a:latin typeface="Corbel" pitchFamily="34" charset="0"/>
              </a:rPr>
              <a:t> </a:t>
            </a:r>
            <a:r>
              <a:rPr lang="en-US" sz="3000" b="1" dirty="0" err="1">
                <a:solidFill>
                  <a:srgbClr val="99FFCC"/>
                </a:solidFill>
                <a:latin typeface="Corbel" pitchFamily="34" charset="0"/>
              </a:rPr>
              <a:t>équipe</a:t>
            </a:r>
            <a:endParaRPr lang="en-US" sz="3000" b="1" dirty="0">
              <a:solidFill>
                <a:srgbClr val="99FFCC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latin typeface="Corbel" pitchFamily="34" charset="0"/>
              </a:rPr>
              <a:t>Mène</a:t>
            </a:r>
            <a:r>
              <a:rPr lang="en-US" sz="2800" dirty="0">
                <a:latin typeface="Corbel" pitchFamily="34" charset="0"/>
              </a:rPr>
              <a:t> des </a:t>
            </a:r>
            <a:r>
              <a:rPr lang="en-US" sz="2800" dirty="0" err="1">
                <a:latin typeface="Corbel" pitchFamily="34" charset="0"/>
              </a:rPr>
              <a:t>évaluations</a:t>
            </a:r>
            <a:r>
              <a:rPr lang="en-US" sz="2800" dirty="0">
                <a:latin typeface="Corbel" pitchFamily="34" charset="0"/>
              </a:rPr>
              <a:t> de </a:t>
            </a:r>
            <a:r>
              <a:rPr lang="en-US" sz="2800" dirty="0" err="1">
                <a:latin typeface="Corbel" pitchFamily="34" charset="0"/>
              </a:rPr>
              <a:t>risques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latin typeface="Corbel" pitchFamily="34" charset="0"/>
              </a:rPr>
              <a:t>Prépare</a:t>
            </a:r>
            <a:r>
              <a:rPr lang="en-US" sz="2800" dirty="0">
                <a:latin typeface="Corbel" pitchFamily="34" charset="0"/>
              </a:rPr>
              <a:t> un plan de </a:t>
            </a:r>
            <a:r>
              <a:rPr lang="en-US" sz="2800" dirty="0" err="1">
                <a:latin typeface="Corbel" pitchFamily="34" charset="0"/>
              </a:rPr>
              <a:t>sécurité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Font un travail de </a:t>
            </a:r>
            <a:r>
              <a:rPr lang="en-US" sz="2800" dirty="0" err="1">
                <a:latin typeface="Corbel" pitchFamily="34" charset="0"/>
              </a:rPr>
              <a:t>sensibilisation</a:t>
            </a:r>
            <a:r>
              <a:rPr lang="en-US" sz="2800" dirty="0">
                <a:latin typeface="Corbe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>
              <a:latin typeface="Corbel" pitchFamily="34" charset="0"/>
            </a:endParaRPr>
          </a:p>
        </p:txBody>
      </p:sp>
      <p:pic>
        <p:nvPicPr>
          <p:cNvPr id="6145" name="Picture 1" descr="K:\Photos\Promo Photos\2013\130626_New West PD_3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22800"/>
            <a:ext cx="3352800" cy="223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dirty="0" err="1"/>
              <a:t>Responsabilités</a:t>
            </a:r>
            <a:r>
              <a:rPr lang="en-US" dirty="0"/>
              <a:t> du </a:t>
            </a:r>
            <a:r>
              <a:rPr lang="en-US" dirty="0" err="1"/>
              <a:t>conseiller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38943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err="1">
                <a:latin typeface="Corbel" pitchFamily="34" charset="0"/>
              </a:rPr>
              <a:t>Développement</a:t>
            </a:r>
            <a:r>
              <a:rPr lang="en-US" sz="2800" dirty="0">
                <a:latin typeface="Corbel" pitchFamily="34" charset="0"/>
              </a:rPr>
              <a:t> du plan de </a:t>
            </a:r>
            <a:r>
              <a:rPr lang="en-US" sz="2800" dirty="0" err="1">
                <a:latin typeface="Corbel" pitchFamily="34" charset="0"/>
              </a:rPr>
              <a:t>sécurité</a:t>
            </a:r>
            <a:r>
              <a:rPr lang="en-US" sz="2800" dirty="0">
                <a:latin typeface="Corbel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err="1">
                <a:latin typeface="Corbel" pitchFamily="34" charset="0"/>
              </a:rPr>
              <a:t>Soutien</a:t>
            </a:r>
            <a:r>
              <a:rPr lang="en-US" sz="2800" dirty="0">
                <a:latin typeface="Corbel" pitchFamily="34" charset="0"/>
              </a:rPr>
              <a:t>, </a:t>
            </a:r>
            <a:r>
              <a:rPr lang="en-US" sz="2800" dirty="0" err="1">
                <a:latin typeface="Corbel" pitchFamily="34" charset="0"/>
              </a:rPr>
              <a:t>conseil</a:t>
            </a:r>
            <a:r>
              <a:rPr lang="en-US" sz="2800" dirty="0">
                <a:latin typeface="Corbel" pitchFamily="34" charset="0"/>
              </a:rPr>
              <a:t> et information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orbel" pitchFamily="34" charset="0"/>
              </a:rPr>
              <a:t>Coordination des services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orbel" pitchFamily="34" charset="0"/>
              </a:rPr>
              <a:t>Agent de liaison et </a:t>
            </a:r>
            <a:r>
              <a:rPr lang="en-US" sz="2800" dirty="0" err="1">
                <a:latin typeface="Corbel" pitchFamily="34" charset="0"/>
              </a:rPr>
              <a:t>mobilisation</a:t>
            </a:r>
            <a:r>
              <a:rPr lang="en-US" sz="2800" dirty="0">
                <a:latin typeface="Corbel" pitchFamily="34" charset="0"/>
              </a:rPr>
              <a:t> de la </a:t>
            </a:r>
            <a:r>
              <a:rPr lang="en-US" sz="2800" dirty="0" err="1">
                <a:latin typeface="Corbel" pitchFamily="34" charset="0"/>
              </a:rPr>
              <a:t>communauté</a:t>
            </a:r>
            <a:r>
              <a:rPr lang="en-US" sz="2800" dirty="0">
                <a:latin typeface="Corbel" pitchFamily="34" charset="0"/>
              </a:rPr>
              <a:t> </a:t>
            </a:r>
            <a:r>
              <a:rPr lang="en-US" sz="2000" dirty="0">
                <a:latin typeface="Corbel" pitchFamily="34" charset="0"/>
              </a:rPr>
              <a:t>(e.g., RCH, Fraser Health, New West Mental Health, BC Housing, </a:t>
            </a:r>
            <a:r>
              <a:rPr lang="en-US" sz="2000" dirty="0" err="1">
                <a:latin typeface="Corbel" pitchFamily="34" charset="0"/>
              </a:rPr>
              <a:t>Tuteur</a:t>
            </a:r>
            <a:r>
              <a:rPr lang="en-US" sz="2000" dirty="0">
                <a:latin typeface="Corbel" pitchFamily="34" charset="0"/>
              </a:rPr>
              <a:t> public)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orbel" pitchFamily="34" charset="0"/>
              </a:rPr>
              <a:t>Aide </a:t>
            </a:r>
            <a:r>
              <a:rPr lang="en-US" sz="2800" dirty="0" err="1">
                <a:latin typeface="Corbel" pitchFamily="34" charset="0"/>
              </a:rPr>
              <a:t>pratique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err="1">
                <a:latin typeface="Corbel" pitchFamily="34" charset="0"/>
              </a:rPr>
              <a:t>Facilite</a:t>
            </a: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err="1">
                <a:latin typeface="Corbel" pitchFamily="34" charset="0"/>
              </a:rPr>
              <a:t>une</a:t>
            </a:r>
            <a:r>
              <a:rPr lang="en-US" sz="2800" dirty="0">
                <a:latin typeface="Corbel" pitchFamily="34" charset="0"/>
              </a:rPr>
              <a:t> communication </a:t>
            </a:r>
            <a:r>
              <a:rPr lang="en-US" sz="2800" dirty="0" err="1">
                <a:latin typeface="Corbel" pitchFamily="34" charset="0"/>
              </a:rPr>
              <a:t>efficace</a:t>
            </a:r>
            <a:r>
              <a:rPr lang="en-US" sz="2800" dirty="0">
                <a:latin typeface="Corbel" pitchFamily="34" charset="0"/>
              </a:rPr>
              <a:t> entre les </a:t>
            </a:r>
            <a:r>
              <a:rPr lang="en-US" sz="2800" dirty="0" err="1">
                <a:latin typeface="Corbel" pitchFamily="34" charset="0"/>
              </a:rPr>
              <a:t>familles</a:t>
            </a:r>
            <a:r>
              <a:rPr lang="en-US" sz="2800" dirty="0">
                <a:latin typeface="Corbel" pitchFamily="34" charset="0"/>
              </a:rPr>
              <a:t> et les </a:t>
            </a:r>
            <a:r>
              <a:rPr lang="en-US" sz="2800" dirty="0" err="1">
                <a:latin typeface="Corbel" pitchFamily="34" charset="0"/>
              </a:rPr>
              <a:t>agences</a:t>
            </a: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err="1">
                <a:latin typeface="Corbel" pitchFamily="34" charset="0"/>
              </a:rPr>
              <a:t>communautaires</a:t>
            </a:r>
            <a:endParaRPr lang="en-US" sz="2800" dirty="0">
              <a:latin typeface="Corbel" pitchFamily="34" charset="0"/>
            </a:endParaRPr>
          </a:p>
          <a:p>
            <a:pPr lvl="1" eaLnBrk="1" hangingPunct="1">
              <a:buFontTx/>
              <a:buChar char="•"/>
              <a:defRPr/>
            </a:pPr>
            <a:endParaRPr lang="en-US" b="1" dirty="0">
              <a:latin typeface="Corbel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122" name="Picture 2" descr="Image result for family services of greater vancou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943600"/>
            <a:ext cx="2057400" cy="61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dirty="0" err="1"/>
              <a:t>Responsabilités</a:t>
            </a:r>
            <a:r>
              <a:rPr lang="en-US" dirty="0"/>
              <a:t> du </a:t>
            </a:r>
            <a:r>
              <a:rPr lang="en-US" dirty="0" err="1"/>
              <a:t>détective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438943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err="1">
                <a:latin typeface="Corbel" pitchFamily="34" charset="0"/>
              </a:rPr>
              <a:t>Mène</a:t>
            </a: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err="1">
                <a:latin typeface="Corbel" pitchFamily="34" charset="0"/>
              </a:rPr>
              <a:t>enquête</a:t>
            </a:r>
            <a:r>
              <a:rPr lang="en-US" sz="2800" dirty="0">
                <a:latin typeface="Corbel" pitchFamily="34" charset="0"/>
              </a:rPr>
              <a:t> de </a:t>
            </a:r>
            <a:r>
              <a:rPr lang="en-US" sz="2800" dirty="0" err="1">
                <a:latin typeface="Corbel" pitchFamily="34" charset="0"/>
              </a:rPr>
              <a:t>suivi</a:t>
            </a:r>
            <a:r>
              <a:rPr lang="en-US" sz="2800" dirty="0">
                <a:latin typeface="Corbel" pitchFamily="34" charset="0"/>
              </a:rPr>
              <a:t> (e.g. </a:t>
            </a:r>
            <a:r>
              <a:rPr lang="en-US" sz="2800" dirty="0" err="1">
                <a:latin typeface="Corbel" pitchFamily="34" charset="0"/>
              </a:rPr>
              <a:t>historique</a:t>
            </a:r>
            <a:r>
              <a:rPr lang="en-US" sz="2800" dirty="0">
                <a:latin typeface="Corbel" pitchFamily="34" charset="0"/>
              </a:rPr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orbel" pitchFamily="34" charset="0"/>
              </a:rPr>
              <a:t>Surveille les </a:t>
            </a:r>
            <a:r>
              <a:rPr lang="en-US" sz="2800" dirty="0" err="1">
                <a:latin typeface="Corbel" pitchFamily="34" charset="0"/>
              </a:rPr>
              <a:t>comportements</a:t>
            </a:r>
            <a:r>
              <a:rPr lang="en-US" sz="2800" dirty="0">
                <a:latin typeface="Corbel" pitchFamily="34" charset="0"/>
              </a:rPr>
              <a:t> post infraction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orbel" pitchFamily="34" charset="0"/>
              </a:rPr>
              <a:t>Agent de liaison avec le </a:t>
            </a:r>
            <a:r>
              <a:rPr lang="en-US" sz="2800" dirty="0" err="1">
                <a:latin typeface="Corbel" pitchFamily="34" charset="0"/>
              </a:rPr>
              <a:t>procureur</a:t>
            </a:r>
            <a:r>
              <a:rPr lang="en-US" sz="2800" dirty="0">
                <a:latin typeface="Corbel" pitchFamily="34" charset="0"/>
              </a:rPr>
              <a:t> de la </a:t>
            </a:r>
            <a:r>
              <a:rPr lang="en-US" sz="2800" dirty="0" err="1">
                <a:latin typeface="Corbel" pitchFamily="34" charset="0"/>
              </a:rPr>
              <a:t>Couronne</a:t>
            </a:r>
            <a:r>
              <a:rPr lang="en-US" sz="2800" dirty="0">
                <a:latin typeface="Corbel" pitchFamily="34" charset="0"/>
              </a:rPr>
              <a:t> (e.g., pas de contact </a:t>
            </a:r>
            <a:r>
              <a:rPr lang="en-US" sz="2800" dirty="0" err="1">
                <a:latin typeface="Corbel" pitchFamily="34" charset="0"/>
              </a:rPr>
              <a:t>depuis</a:t>
            </a:r>
            <a:r>
              <a:rPr lang="en-US" sz="2800" dirty="0">
                <a:latin typeface="Corbel" pitchFamily="34" charset="0"/>
              </a:rPr>
              <a:t> la prison)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orbel" pitchFamily="34" charset="0"/>
              </a:rPr>
              <a:t>Porte attention à </a:t>
            </a:r>
            <a:r>
              <a:rPr lang="en-US" sz="2800" dirty="0" err="1">
                <a:latin typeface="Corbel" pitchFamily="34" charset="0"/>
              </a:rPr>
              <a:t>l’agresseur</a:t>
            </a:r>
            <a:r>
              <a:rPr lang="en-US" sz="2800" dirty="0">
                <a:latin typeface="Corbel" pitchFamily="34" charset="0"/>
              </a:rPr>
              <a:t> sous probation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err="1">
                <a:latin typeface="Corbel" pitchFamily="34" charset="0"/>
              </a:rPr>
              <a:t>Coordonne</a:t>
            </a:r>
            <a:r>
              <a:rPr lang="en-US" sz="2800" dirty="0">
                <a:latin typeface="Corbel" pitchFamily="34" charset="0"/>
              </a:rPr>
              <a:t> les efforts entre </a:t>
            </a:r>
            <a:r>
              <a:rPr lang="en-US" sz="2800" dirty="0" err="1">
                <a:latin typeface="Corbel" pitchFamily="34" charset="0"/>
              </a:rPr>
              <a:t>patrouille</a:t>
            </a:r>
            <a:r>
              <a:rPr lang="en-US" sz="2800" dirty="0">
                <a:latin typeface="Corbel" pitchFamily="34" charset="0"/>
              </a:rPr>
              <a:t> et </a:t>
            </a:r>
            <a:r>
              <a:rPr lang="en-US" sz="2800" dirty="0" err="1">
                <a:latin typeface="Corbel" pitchFamily="34" charset="0"/>
              </a:rPr>
              <a:t>équipe</a:t>
            </a:r>
            <a:r>
              <a:rPr lang="en-US" sz="2800" dirty="0">
                <a:latin typeface="Corbel" pitchFamily="34" charset="0"/>
              </a:rPr>
              <a:t> de </a:t>
            </a:r>
            <a:r>
              <a:rPr lang="en-US" sz="2800" dirty="0" err="1">
                <a:latin typeface="Corbel" pitchFamily="34" charset="0"/>
              </a:rPr>
              <a:t>réponseViolence</a:t>
            </a: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err="1">
                <a:latin typeface="Corbel" pitchFamily="34" charset="0"/>
              </a:rPr>
              <a:t>domestique</a:t>
            </a:r>
            <a:endParaRPr lang="en-US" sz="2800" dirty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err="1">
                <a:latin typeface="Corbel" pitchFamily="34" charset="0"/>
              </a:rPr>
              <a:t>Passe</a:t>
            </a: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err="1">
                <a:latin typeface="Corbel" pitchFamily="34" charset="0"/>
              </a:rPr>
              <a:t>en</a:t>
            </a:r>
            <a:r>
              <a:rPr lang="en-US" sz="2800" dirty="0">
                <a:latin typeface="Corbel" pitchFamily="34" charset="0"/>
              </a:rPr>
              <a:t> revue </a:t>
            </a:r>
            <a:r>
              <a:rPr lang="en-US" sz="2800" dirty="0" err="1">
                <a:latin typeface="Corbel" pitchFamily="34" charset="0"/>
              </a:rPr>
              <a:t>tous</a:t>
            </a:r>
            <a:r>
              <a:rPr lang="en-US" sz="2800" dirty="0">
                <a:latin typeface="Corbel" pitchFamily="34" charset="0"/>
              </a:rPr>
              <a:t> les dossiers de police </a:t>
            </a:r>
            <a:r>
              <a:rPr lang="en-US" sz="2800" dirty="0" err="1">
                <a:latin typeface="Corbel" pitchFamily="34" charset="0"/>
              </a:rPr>
              <a:t>touchant</a:t>
            </a:r>
            <a:r>
              <a:rPr lang="en-US" sz="2800" dirty="0">
                <a:latin typeface="Corbel" pitchFamily="34" charset="0"/>
              </a:rPr>
              <a:t> des </a:t>
            </a:r>
            <a:r>
              <a:rPr lang="en-US" sz="2800" dirty="0" err="1">
                <a:latin typeface="Corbel" pitchFamily="34" charset="0"/>
              </a:rPr>
              <a:t>personnes</a:t>
            </a:r>
            <a:r>
              <a:rPr lang="en-US" sz="2800" dirty="0">
                <a:latin typeface="Corbel" pitchFamily="34" charset="0"/>
              </a:rPr>
              <a:t> de + de 65 </a:t>
            </a:r>
            <a:r>
              <a:rPr lang="en-US" sz="2800" dirty="0" err="1">
                <a:latin typeface="Corbel" pitchFamily="34" charset="0"/>
              </a:rPr>
              <a:t>ans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Corbel" pitchFamily="34" charset="0"/>
              </a:rPr>
              <a:t>Applique la </a:t>
            </a:r>
            <a:r>
              <a:rPr lang="en-US" sz="2800" dirty="0" err="1">
                <a:latin typeface="Corbel" pitchFamily="34" charset="0"/>
              </a:rPr>
              <a:t>loi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>
              <a:latin typeface="Corbe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>
              <a:latin typeface="Corbel" pitchFamily="34" charset="0"/>
            </a:endParaRPr>
          </a:p>
        </p:txBody>
      </p:sp>
      <p:pic>
        <p:nvPicPr>
          <p:cNvPr id="4097" name="Picture 1" descr="K:\Photos\Promo Photos\2013\130626_New_West_PD_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4006" y="4724400"/>
            <a:ext cx="3199994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err="1">
                <a:latin typeface="Corbel" pitchFamily="34" charset="0"/>
              </a:rPr>
              <a:t>Personnes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n’ont</a:t>
            </a:r>
            <a:r>
              <a:rPr lang="en-US" sz="5500" dirty="0">
                <a:latin typeface="Corbel" pitchFamily="34" charset="0"/>
              </a:rPr>
              <a:t> pas conscience du </a:t>
            </a:r>
            <a:r>
              <a:rPr lang="en-US" sz="5500" dirty="0" err="1">
                <a:latin typeface="Corbel" pitchFamily="34" charset="0"/>
              </a:rPr>
              <a:t>problème</a:t>
            </a:r>
            <a:endParaRPr lang="en-US" sz="5500" dirty="0">
              <a:latin typeface="Corbel" pitchFamily="34" charset="0"/>
            </a:endParaRPr>
          </a:p>
          <a:p>
            <a:r>
              <a:rPr lang="en-US" sz="5500" dirty="0" err="1">
                <a:latin typeface="Corbel" pitchFamily="34" charset="0"/>
              </a:rPr>
              <a:t>Honte</a:t>
            </a:r>
            <a:endParaRPr lang="en-US" sz="5500" dirty="0">
              <a:latin typeface="Corbel" pitchFamily="34" charset="0"/>
            </a:endParaRPr>
          </a:p>
          <a:p>
            <a:r>
              <a:rPr lang="en-US" sz="5500" dirty="0" err="1">
                <a:latin typeface="Corbel" pitchFamily="34" charset="0"/>
              </a:rPr>
              <a:t>Liberté</a:t>
            </a:r>
            <a:r>
              <a:rPr lang="en-US" sz="5500" dirty="0">
                <a:latin typeface="Corbel" pitchFamily="34" charset="0"/>
              </a:rPr>
              <a:t> de </a:t>
            </a:r>
            <a:r>
              <a:rPr lang="en-US" sz="5500" dirty="0" err="1">
                <a:latin typeface="Corbel" pitchFamily="34" charset="0"/>
              </a:rPr>
              <a:t>choisir</a:t>
            </a:r>
            <a:r>
              <a:rPr lang="en-US" sz="5500" dirty="0">
                <a:latin typeface="Corbel" pitchFamily="34" charset="0"/>
              </a:rPr>
              <a:t> de </a:t>
            </a:r>
            <a:r>
              <a:rPr lang="en-US" sz="5500" dirty="0" err="1">
                <a:latin typeface="Corbel" pitchFamily="34" charset="0"/>
              </a:rPr>
              <a:t>rentrer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en</a:t>
            </a:r>
            <a:r>
              <a:rPr lang="en-US" sz="5500" dirty="0">
                <a:latin typeface="Corbel" pitchFamily="34" charset="0"/>
              </a:rPr>
              <a:t> contact avec </a:t>
            </a:r>
            <a:r>
              <a:rPr lang="en-US" sz="5500" dirty="0" err="1">
                <a:latin typeface="Corbel" pitchFamily="34" charset="0"/>
              </a:rPr>
              <a:t>agresseur</a:t>
            </a:r>
            <a:endParaRPr lang="en-US" sz="5500" dirty="0">
              <a:latin typeface="Corbel" pitchFamily="34" charset="0"/>
            </a:endParaRPr>
          </a:p>
          <a:p>
            <a:r>
              <a:rPr lang="en-US" sz="5500" dirty="0">
                <a:latin typeface="Corbel" pitchFamily="34" charset="0"/>
              </a:rPr>
              <a:t>Obstacles pour </a:t>
            </a:r>
            <a:r>
              <a:rPr lang="en-US" sz="5500" dirty="0" err="1">
                <a:latin typeface="Corbel" pitchFamily="34" charset="0"/>
              </a:rPr>
              <a:t>rentrer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en</a:t>
            </a:r>
            <a:r>
              <a:rPr lang="en-US" sz="5500" dirty="0">
                <a:latin typeface="Corbel" pitchFamily="34" charset="0"/>
              </a:rPr>
              <a:t> contact avec les </a:t>
            </a:r>
            <a:r>
              <a:rPr lang="en-US" sz="5500" dirty="0" err="1">
                <a:latin typeface="Corbel" pitchFamily="34" charset="0"/>
              </a:rPr>
              <a:t>victimes</a:t>
            </a:r>
            <a:r>
              <a:rPr lang="en-US" sz="5500" dirty="0">
                <a:latin typeface="Corbel" pitchFamily="34" charset="0"/>
              </a:rPr>
              <a:t> à cause de </a:t>
            </a:r>
            <a:r>
              <a:rPr lang="en-US" sz="5500" dirty="0" err="1">
                <a:latin typeface="Corbel" pitchFamily="34" charset="0"/>
              </a:rPr>
              <a:t>leur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isolement</a:t>
            </a:r>
            <a:r>
              <a:rPr lang="en-US" sz="5500" dirty="0">
                <a:latin typeface="Corbel" pitchFamily="34" charset="0"/>
              </a:rPr>
              <a:t>, handicap, </a:t>
            </a:r>
            <a:r>
              <a:rPr lang="en-US" sz="5500" dirty="0" err="1">
                <a:latin typeface="Corbel" pitchFamily="34" charset="0"/>
              </a:rPr>
              <a:t>problèmes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d’ouie</a:t>
            </a:r>
            <a:r>
              <a:rPr lang="en-US" sz="5500" dirty="0">
                <a:latin typeface="Corbel" pitchFamily="34" charset="0"/>
              </a:rPr>
              <a:t>, </a:t>
            </a:r>
            <a:r>
              <a:rPr lang="en-US" sz="5500" dirty="0" err="1">
                <a:latin typeface="Corbel" pitchFamily="34" charset="0"/>
              </a:rPr>
              <a:t>démence</a:t>
            </a:r>
            <a:r>
              <a:rPr lang="en-US" sz="5500" dirty="0">
                <a:latin typeface="Corbel" pitchFamily="34" charset="0"/>
              </a:rPr>
              <a:t>/santé </a:t>
            </a:r>
            <a:r>
              <a:rPr lang="en-US" sz="5500" dirty="0" err="1">
                <a:latin typeface="Corbel" pitchFamily="34" charset="0"/>
              </a:rPr>
              <a:t>mentale</a:t>
            </a:r>
            <a:r>
              <a:rPr lang="en-US" sz="5500" dirty="0">
                <a:latin typeface="Corbel" pitchFamily="34" charset="0"/>
              </a:rPr>
              <a:t>, presence de </a:t>
            </a:r>
            <a:r>
              <a:rPr lang="en-US" sz="5500" dirty="0" err="1">
                <a:latin typeface="Corbel" pitchFamily="34" charset="0"/>
              </a:rPr>
              <a:t>l’agresseur</a:t>
            </a:r>
            <a:endParaRPr lang="en-US" sz="5500" dirty="0">
              <a:latin typeface="Corbel" pitchFamily="34" charset="0"/>
            </a:endParaRPr>
          </a:p>
          <a:p>
            <a:r>
              <a:rPr lang="en-US" sz="5500" dirty="0" err="1">
                <a:latin typeface="Corbel" pitchFamily="34" charset="0"/>
              </a:rPr>
              <a:t>Victime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réticente</a:t>
            </a:r>
            <a:r>
              <a:rPr lang="en-US" sz="5500" dirty="0">
                <a:latin typeface="Corbel" pitchFamily="34" charset="0"/>
              </a:rPr>
              <a:t>, </a:t>
            </a:r>
            <a:r>
              <a:rPr lang="en-US" sz="5500" dirty="0" err="1">
                <a:latin typeface="Corbel" pitchFamily="34" charset="0"/>
              </a:rPr>
              <a:t>peur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d’impliquer</a:t>
            </a:r>
            <a:r>
              <a:rPr lang="en-US" sz="5500" dirty="0">
                <a:latin typeface="Corbel" pitchFamily="34" charset="0"/>
              </a:rPr>
              <a:t> la police </a:t>
            </a:r>
            <a:r>
              <a:rPr lang="en-US" sz="5500" dirty="0" err="1">
                <a:latin typeface="Corbel" pitchFamily="34" charset="0"/>
              </a:rPr>
              <a:t>ou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qu’un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membre</a:t>
            </a:r>
            <a:r>
              <a:rPr lang="en-US" sz="5500" dirty="0">
                <a:latin typeface="Corbel" pitchFamily="34" charset="0"/>
              </a:rPr>
              <a:t> de la </a:t>
            </a:r>
            <a:r>
              <a:rPr lang="en-US" sz="5500" dirty="0" err="1">
                <a:latin typeface="Corbel" pitchFamily="34" charset="0"/>
              </a:rPr>
              <a:t>famille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soit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mis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en</a:t>
            </a:r>
            <a:r>
              <a:rPr lang="en-US" sz="5500" dirty="0">
                <a:latin typeface="Corbel" pitchFamily="34" charset="0"/>
              </a:rPr>
              <a:t> prison</a:t>
            </a:r>
          </a:p>
          <a:p>
            <a:r>
              <a:rPr lang="en-US" sz="5500" dirty="0">
                <a:latin typeface="Corbel" pitchFamily="34" charset="0"/>
              </a:rPr>
              <a:t>Obstacles </a:t>
            </a:r>
            <a:r>
              <a:rPr lang="en-US" sz="5500" dirty="0" err="1">
                <a:latin typeface="Corbel" pitchFamily="34" charset="0"/>
              </a:rPr>
              <a:t>culturels</a:t>
            </a:r>
            <a:r>
              <a:rPr lang="en-US" sz="5500" dirty="0">
                <a:latin typeface="Corbel" pitchFamily="34" charset="0"/>
              </a:rPr>
              <a:t> et </a:t>
            </a:r>
            <a:r>
              <a:rPr lang="en-US" sz="5500" dirty="0" err="1">
                <a:latin typeface="Corbel" pitchFamily="34" charset="0"/>
              </a:rPr>
              <a:t>linguistiques</a:t>
            </a:r>
            <a:r>
              <a:rPr lang="en-US" sz="5500" dirty="0">
                <a:latin typeface="Corbel" pitchFamily="34" charset="0"/>
              </a:rPr>
              <a:t> (</a:t>
            </a:r>
            <a:r>
              <a:rPr lang="en-US" sz="5500" dirty="0" err="1">
                <a:latin typeface="Corbel" pitchFamily="34" charset="0"/>
              </a:rPr>
              <a:t>manque</a:t>
            </a:r>
            <a:r>
              <a:rPr lang="en-US" sz="5500" dirty="0">
                <a:latin typeface="Corbel" pitchFamily="34" charset="0"/>
              </a:rPr>
              <a:t> de comprehension / police </a:t>
            </a:r>
            <a:r>
              <a:rPr lang="en-US" sz="5500" dirty="0" err="1">
                <a:latin typeface="Corbel" pitchFamily="34" charset="0"/>
              </a:rPr>
              <a:t>vue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comme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autoritaire</a:t>
            </a:r>
            <a:r>
              <a:rPr lang="en-US" sz="5500" dirty="0">
                <a:latin typeface="Corbel" pitchFamily="34" charset="0"/>
              </a:rPr>
              <a:t>)</a:t>
            </a:r>
          </a:p>
          <a:p>
            <a:r>
              <a:rPr lang="en-US" sz="5500" dirty="0">
                <a:latin typeface="Corbel" pitchFamily="34" charset="0"/>
              </a:rPr>
              <a:t>Obstacle au </a:t>
            </a:r>
            <a:r>
              <a:rPr lang="en-US" sz="5500" dirty="0" err="1">
                <a:latin typeface="Corbel" pitchFamily="34" charset="0"/>
              </a:rPr>
              <a:t>système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juridique</a:t>
            </a:r>
            <a:r>
              <a:rPr lang="en-US" sz="5500" dirty="0">
                <a:latin typeface="Corbel" pitchFamily="34" charset="0"/>
              </a:rPr>
              <a:t> (</a:t>
            </a:r>
            <a:r>
              <a:rPr lang="en-US" sz="5500" dirty="0" err="1">
                <a:latin typeface="Corbel" pitchFamily="34" charset="0"/>
              </a:rPr>
              <a:t>manque</a:t>
            </a:r>
            <a:r>
              <a:rPr lang="en-US" sz="5500" dirty="0">
                <a:latin typeface="Corbel" pitchFamily="34" charset="0"/>
              </a:rPr>
              <a:t> de </a:t>
            </a:r>
            <a:r>
              <a:rPr lang="en-US" sz="5500" dirty="0" err="1">
                <a:latin typeface="Corbel" pitchFamily="34" charset="0"/>
              </a:rPr>
              <a:t>familiarité</a:t>
            </a:r>
            <a:r>
              <a:rPr lang="en-US" sz="5500" dirty="0">
                <a:latin typeface="Corbel" pitchFamily="34" charset="0"/>
              </a:rPr>
              <a:t>, de </a:t>
            </a:r>
            <a:r>
              <a:rPr lang="en-US" sz="5500" dirty="0" err="1">
                <a:latin typeface="Corbel" pitchFamily="34" charset="0"/>
              </a:rPr>
              <a:t>confiance</a:t>
            </a:r>
            <a:r>
              <a:rPr lang="en-US" sz="5500" dirty="0">
                <a:latin typeface="Corbel" pitchFamily="34" charset="0"/>
              </a:rPr>
              <a:t>, corruption)</a:t>
            </a:r>
          </a:p>
          <a:p>
            <a:r>
              <a:rPr lang="en-US" sz="5500" dirty="0" err="1">
                <a:latin typeface="Corbel" pitchFamily="34" charset="0"/>
              </a:rPr>
              <a:t>Manque</a:t>
            </a:r>
            <a:r>
              <a:rPr lang="en-US" sz="5500" dirty="0">
                <a:latin typeface="Corbel" pitchFamily="34" charset="0"/>
              </a:rPr>
              <a:t> de </a:t>
            </a:r>
            <a:r>
              <a:rPr lang="en-US" sz="5500" dirty="0" err="1">
                <a:latin typeface="Corbel" pitchFamily="34" charset="0"/>
              </a:rPr>
              <a:t>ressources</a:t>
            </a:r>
            <a:r>
              <a:rPr lang="en-US" sz="5500" dirty="0">
                <a:latin typeface="Corbel" pitchFamily="34" charset="0"/>
              </a:rPr>
              <a:t> pour </a:t>
            </a:r>
            <a:r>
              <a:rPr lang="en-US" sz="5500" dirty="0" err="1">
                <a:latin typeface="Corbel" pitchFamily="34" charset="0"/>
              </a:rPr>
              <a:t>enfants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d’âge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adulte</a:t>
            </a:r>
            <a:r>
              <a:rPr lang="en-US" sz="5500" dirty="0">
                <a:latin typeface="Corbel" pitchFamily="34" charset="0"/>
              </a:rPr>
              <a:t> avec </a:t>
            </a:r>
            <a:r>
              <a:rPr lang="en-US" sz="5500" dirty="0" err="1">
                <a:latin typeface="Corbel" pitchFamily="34" charset="0"/>
              </a:rPr>
              <a:t>problèmes</a:t>
            </a:r>
            <a:r>
              <a:rPr lang="en-US" sz="5500" dirty="0">
                <a:latin typeface="Corbel" pitchFamily="34" charset="0"/>
              </a:rPr>
              <a:t> de santé </a:t>
            </a:r>
            <a:r>
              <a:rPr lang="en-US" sz="5500" dirty="0" err="1">
                <a:latin typeface="Corbel" pitchFamily="34" charset="0"/>
              </a:rPr>
              <a:t>mentale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ou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d’abus</a:t>
            </a:r>
            <a:r>
              <a:rPr lang="en-US" sz="5500" dirty="0">
                <a:latin typeface="Corbel" pitchFamily="34" charset="0"/>
              </a:rPr>
              <a:t> de substances qui </a:t>
            </a:r>
            <a:r>
              <a:rPr lang="en-US" sz="5500" dirty="0" err="1">
                <a:latin typeface="Corbel" pitchFamily="34" charset="0"/>
              </a:rPr>
              <a:t>vivent</a:t>
            </a:r>
            <a:r>
              <a:rPr lang="en-US" sz="5500" dirty="0">
                <a:latin typeface="Corbel" pitchFamily="34" charset="0"/>
              </a:rPr>
              <a:t> avec </a:t>
            </a:r>
            <a:r>
              <a:rPr lang="en-US" sz="5500" dirty="0" err="1">
                <a:latin typeface="Corbel" pitchFamily="34" charset="0"/>
              </a:rPr>
              <a:t>leurs</a:t>
            </a:r>
            <a:r>
              <a:rPr lang="en-US" sz="5500" dirty="0">
                <a:latin typeface="Corbel" pitchFamily="34" charset="0"/>
              </a:rPr>
              <a:t> parents</a:t>
            </a:r>
          </a:p>
          <a:p>
            <a:r>
              <a:rPr lang="en-US" sz="5500" dirty="0" err="1">
                <a:latin typeface="Corbel" pitchFamily="34" charset="0"/>
              </a:rPr>
              <a:t>Manque</a:t>
            </a:r>
            <a:r>
              <a:rPr lang="en-US" sz="5500" dirty="0">
                <a:latin typeface="Corbel" pitchFamily="34" charset="0"/>
              </a:rPr>
              <a:t> </a:t>
            </a:r>
            <a:r>
              <a:rPr lang="en-US" sz="5500" dirty="0" err="1">
                <a:latin typeface="Corbel" pitchFamily="34" charset="0"/>
              </a:rPr>
              <a:t>d’education</a:t>
            </a:r>
            <a:r>
              <a:rPr lang="en-US" sz="5500" dirty="0">
                <a:latin typeface="Corbel" pitchFamily="34" charset="0"/>
              </a:rPr>
              <a:t> sur les questions de </a:t>
            </a:r>
            <a:r>
              <a:rPr lang="en-US" sz="5500" dirty="0" err="1">
                <a:latin typeface="Corbel" pitchFamily="34" charset="0"/>
              </a:rPr>
              <a:t>planification</a:t>
            </a:r>
            <a:r>
              <a:rPr lang="en-US" sz="5500" dirty="0">
                <a:latin typeface="Corbel" pitchFamily="34" charset="0"/>
              </a:rPr>
              <a:t> de </a:t>
            </a:r>
            <a:r>
              <a:rPr lang="en-CA" sz="5500" dirty="0">
                <a:latin typeface="Corbel" pitchFamily="34" charset="0"/>
              </a:rPr>
              <a:t>“fin de vie”</a:t>
            </a:r>
          </a:p>
          <a:p>
            <a:r>
              <a:rPr lang="en-CA" sz="5500" dirty="0">
                <a:latin typeface="Corbel" pitchFamily="34" charset="0"/>
              </a:rPr>
              <a:t>Coding inexact par la police qui </a:t>
            </a:r>
            <a:r>
              <a:rPr lang="en-CA" sz="5500" dirty="0" err="1">
                <a:latin typeface="Corbel" pitchFamily="34" charset="0"/>
              </a:rPr>
              <a:t>mène</a:t>
            </a:r>
            <a:r>
              <a:rPr lang="en-CA" sz="5500" dirty="0">
                <a:latin typeface="Corbel" pitchFamily="34" charset="0"/>
              </a:rPr>
              <a:t> à </a:t>
            </a:r>
            <a:r>
              <a:rPr lang="en-CA" sz="5500" dirty="0" err="1">
                <a:latin typeface="Corbel" pitchFamily="34" charset="0"/>
              </a:rPr>
              <a:t>manquer</a:t>
            </a:r>
            <a:r>
              <a:rPr lang="en-CA" sz="5500" dirty="0">
                <a:latin typeface="Corbel" pitchFamily="34" charset="0"/>
              </a:rPr>
              <a:t> des </a:t>
            </a:r>
            <a:r>
              <a:rPr lang="en-CA" sz="5500" dirty="0" err="1">
                <a:latin typeface="Corbel" pitchFamily="34" charset="0"/>
              </a:rPr>
              <a:t>cas</a:t>
            </a:r>
            <a:r>
              <a:rPr lang="en-CA" sz="5500" dirty="0">
                <a:latin typeface="Corbel" pitchFamily="34" charset="0"/>
              </a:rPr>
              <a:t> de </a:t>
            </a:r>
            <a:r>
              <a:rPr lang="en-CA" sz="5500" dirty="0" err="1">
                <a:latin typeface="Corbel" pitchFamily="34" charset="0"/>
              </a:rPr>
              <a:t>maltraitance</a:t>
            </a:r>
            <a:endParaRPr lang="en-CA" sz="5500" dirty="0">
              <a:latin typeface="Corbel" pitchFamily="34" charset="0"/>
            </a:endParaRPr>
          </a:p>
          <a:p>
            <a:r>
              <a:rPr lang="en-CA" sz="5500" dirty="0" err="1">
                <a:latin typeface="Corbel" pitchFamily="34" charset="0"/>
              </a:rPr>
              <a:t>Une</a:t>
            </a:r>
            <a:r>
              <a:rPr lang="en-CA" sz="5500" dirty="0">
                <a:latin typeface="Corbel" pitchFamily="34" charset="0"/>
              </a:rPr>
              <a:t> </a:t>
            </a:r>
            <a:r>
              <a:rPr lang="en-CA" sz="5500" dirty="0" err="1">
                <a:latin typeface="Corbel" pitchFamily="34" charset="0"/>
              </a:rPr>
              <a:t>seule</a:t>
            </a:r>
            <a:r>
              <a:rPr lang="en-CA" sz="5500" dirty="0">
                <a:latin typeface="Corbel" pitchFamily="34" charset="0"/>
              </a:rPr>
              <a:t> </a:t>
            </a:r>
            <a:r>
              <a:rPr lang="en-CA" sz="5500" dirty="0" err="1">
                <a:latin typeface="Corbel" pitchFamily="34" charset="0"/>
              </a:rPr>
              <a:t>conseillère</a:t>
            </a:r>
            <a:r>
              <a:rPr lang="en-CA" sz="5500" dirty="0">
                <a:latin typeface="Corbel" pitchFamily="34" charset="0"/>
              </a:rPr>
              <a:t> à temps </a:t>
            </a:r>
            <a:r>
              <a:rPr lang="en-CA" sz="5500" dirty="0" err="1">
                <a:latin typeface="Corbel" pitchFamily="34" charset="0"/>
              </a:rPr>
              <a:t>partiel</a:t>
            </a:r>
            <a:r>
              <a:rPr lang="en-CA" sz="5500" dirty="0">
                <a:latin typeface="Corbel" pitchFamily="34" charset="0"/>
              </a:rPr>
              <a:t> et </a:t>
            </a:r>
            <a:r>
              <a:rPr lang="en-CA" sz="5500" dirty="0" err="1">
                <a:latin typeface="Corbel" pitchFamily="34" charset="0"/>
              </a:rPr>
              <a:t>une</a:t>
            </a:r>
            <a:r>
              <a:rPr lang="en-CA" sz="5500" dirty="0">
                <a:latin typeface="Corbel" pitchFamily="34" charset="0"/>
              </a:rPr>
              <a:t> </a:t>
            </a:r>
            <a:r>
              <a:rPr lang="en-CA" sz="5500" dirty="0" err="1">
                <a:latin typeface="Corbel" pitchFamily="34" charset="0"/>
              </a:rPr>
              <a:t>seule</a:t>
            </a:r>
            <a:r>
              <a:rPr lang="en-CA" sz="5500" dirty="0">
                <a:latin typeface="Corbel" pitchFamily="34" charset="0"/>
              </a:rPr>
              <a:t> </a:t>
            </a:r>
            <a:r>
              <a:rPr lang="en-CA" sz="5500" dirty="0" err="1">
                <a:latin typeface="Corbel" pitchFamily="34" charset="0"/>
              </a:rPr>
              <a:t>détective</a:t>
            </a:r>
            <a:r>
              <a:rPr lang="en-CA" sz="5500" dirty="0">
                <a:latin typeface="Corbel" pitchFamily="34" charset="0"/>
              </a:rPr>
              <a:t> à temps </a:t>
            </a:r>
            <a:r>
              <a:rPr lang="en-CA" sz="5500" dirty="0" err="1">
                <a:latin typeface="Corbel" pitchFamily="34" charset="0"/>
              </a:rPr>
              <a:t>plein</a:t>
            </a:r>
            <a:endParaRPr lang="en-US" sz="5500" dirty="0">
              <a:latin typeface="Corbel" pitchFamily="34" charset="0"/>
            </a:endParaRPr>
          </a:p>
          <a:p>
            <a:pPr>
              <a:buNone/>
            </a:pPr>
            <a:endParaRPr lang="en-US" sz="5500" dirty="0">
              <a:latin typeface="Corbel" pitchFamily="34" charset="0"/>
            </a:endParaRPr>
          </a:p>
          <a:p>
            <a:endParaRPr lang="en-US" sz="5000" dirty="0">
              <a:latin typeface="Corbel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Défis</a:t>
            </a:r>
            <a:endParaRPr lang="en-US" dirty="0"/>
          </a:p>
        </p:txBody>
      </p:sp>
      <p:pic>
        <p:nvPicPr>
          <p:cNvPr id="5" name="Picture 1" descr="K:\Photos\Promo Photos\2013\130626_New West PD_3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2133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Rapports de Police (PRIME) 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72" y="2895600"/>
            <a:ext cx="7718028" cy="143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3716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 err="1"/>
              <a:t>Stratégies</a:t>
            </a:r>
            <a:r>
              <a:rPr lang="en-US" sz="3200" dirty="0"/>
              <a:t> pour </a:t>
            </a:r>
            <a:r>
              <a:rPr lang="en-US" sz="3200" dirty="0" err="1"/>
              <a:t>soutenir</a:t>
            </a:r>
            <a:r>
              <a:rPr lang="en-US" sz="3200" dirty="0"/>
              <a:t> des </a:t>
            </a:r>
            <a:r>
              <a:rPr lang="en-US" sz="3200" dirty="0" err="1"/>
              <a:t>ainés</a:t>
            </a:r>
            <a:r>
              <a:rPr lang="en-US" sz="3200" dirty="0"/>
              <a:t> </a:t>
            </a:r>
            <a:r>
              <a:rPr lang="en-US" sz="3200" dirty="0" err="1"/>
              <a:t>victimes</a:t>
            </a:r>
            <a:r>
              <a:rPr lang="en-US" sz="3200" dirty="0"/>
              <a:t> de </a:t>
            </a:r>
            <a:r>
              <a:rPr lang="en-US" sz="3200" dirty="0" err="1"/>
              <a:t>maltraitance</a:t>
            </a:r>
            <a:r>
              <a:rPr lang="en-US" sz="3200" dirty="0"/>
              <a:t> </a:t>
            </a:r>
            <a:r>
              <a:rPr lang="en-US" sz="3200" dirty="0" err="1"/>
              <a:t>dans</a:t>
            </a:r>
            <a:r>
              <a:rPr lang="en-US" sz="3200" dirty="0"/>
              <a:t> le </a:t>
            </a:r>
            <a:r>
              <a:rPr lang="en-US" sz="3200" dirty="0" err="1"/>
              <a:t>contexte</a:t>
            </a:r>
            <a:r>
              <a:rPr lang="en-US" sz="3200" dirty="0"/>
              <a:t> de la </a:t>
            </a:r>
            <a:r>
              <a:rPr lang="en-US" sz="3200" dirty="0" err="1"/>
              <a:t>pratique</a:t>
            </a:r>
            <a:r>
              <a:rPr lang="en-US" sz="3200" dirty="0"/>
              <a:t> </a:t>
            </a:r>
            <a:r>
              <a:rPr lang="en-US" sz="3200" dirty="0" err="1"/>
              <a:t>policière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7509"/>
            <a:ext cx="8839200" cy="4178491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Corbel" pitchFamily="34" charset="0"/>
              </a:rPr>
              <a:t>Partenariat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1800" dirty="0">
                <a:latin typeface="Corbel" pitchFamily="34" charset="0"/>
              </a:rPr>
              <a:t>(</a:t>
            </a:r>
            <a:r>
              <a:rPr lang="en-US" sz="1800" dirty="0" err="1">
                <a:latin typeface="Corbel" pitchFamily="34" charset="0"/>
              </a:rPr>
              <a:t>Confidentialité</a:t>
            </a:r>
            <a:r>
              <a:rPr lang="en-US" sz="1800" dirty="0">
                <a:latin typeface="Corbel" pitchFamily="34" charset="0"/>
              </a:rPr>
              <a:t> du </a:t>
            </a:r>
            <a:r>
              <a:rPr lang="en-US" sz="1800" dirty="0" err="1">
                <a:latin typeface="Corbel" pitchFamily="34" charset="0"/>
              </a:rPr>
              <a:t>conseiller</a:t>
            </a:r>
            <a:r>
              <a:rPr lang="en-US" sz="1800" dirty="0">
                <a:latin typeface="Corbel" pitchFamily="34" charset="0"/>
              </a:rPr>
              <a:t>/</a:t>
            </a:r>
            <a:r>
              <a:rPr lang="en-US" sz="1800" dirty="0" err="1">
                <a:latin typeface="Corbel" pitchFamily="34" charset="0"/>
              </a:rPr>
              <a:t>autonomie</a:t>
            </a:r>
            <a:r>
              <a:rPr lang="en-US" sz="1800" dirty="0">
                <a:latin typeface="Corbel" pitchFamily="34" charset="0"/>
              </a:rPr>
              <a:t>)</a:t>
            </a:r>
          </a:p>
          <a:p>
            <a:r>
              <a:rPr lang="en-US" sz="2000" dirty="0">
                <a:latin typeface="Corbel" pitchFamily="34" charset="0"/>
              </a:rPr>
              <a:t>Collaboration avec </a:t>
            </a:r>
            <a:r>
              <a:rPr lang="en-US" sz="2000" dirty="0" err="1">
                <a:latin typeface="Corbel" pitchFamily="34" charset="0"/>
              </a:rPr>
              <a:t>autres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ressources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policières</a:t>
            </a:r>
            <a:r>
              <a:rPr lang="en-US" sz="2000" dirty="0">
                <a:latin typeface="Corbel" pitchFamily="34" charset="0"/>
              </a:rPr>
              <a:t> tells que des </a:t>
            </a:r>
            <a:r>
              <a:rPr lang="en-US" sz="2000" dirty="0" err="1">
                <a:latin typeface="Corbel" pitchFamily="34" charset="0"/>
              </a:rPr>
              <a:t>officiers</a:t>
            </a:r>
            <a:r>
              <a:rPr lang="en-US" sz="2000" dirty="0">
                <a:latin typeface="Corbel" pitchFamily="34" charset="0"/>
              </a:rPr>
              <a:t> de liaison </a:t>
            </a:r>
            <a:r>
              <a:rPr lang="en-US" sz="2000" dirty="0" err="1">
                <a:latin typeface="Corbel" pitchFamily="34" charset="0"/>
              </a:rPr>
              <a:t>en</a:t>
            </a:r>
            <a:r>
              <a:rPr lang="en-US" sz="2000" dirty="0">
                <a:latin typeface="Corbel" pitchFamily="34" charset="0"/>
              </a:rPr>
              <a:t> santé </a:t>
            </a:r>
            <a:r>
              <a:rPr lang="en-US" sz="2000" dirty="0" err="1">
                <a:latin typeface="Corbel" pitchFamily="34" charset="0"/>
              </a:rPr>
              <a:t>mentale</a:t>
            </a:r>
            <a:endParaRPr lang="en-US" sz="2000" dirty="0">
              <a:latin typeface="Corbel" pitchFamily="34" charset="0"/>
            </a:endParaRPr>
          </a:p>
          <a:p>
            <a:r>
              <a:rPr lang="en-US" sz="2000" dirty="0">
                <a:latin typeface="Corbel" pitchFamily="34" charset="0"/>
              </a:rPr>
              <a:t>Collaboration avec </a:t>
            </a:r>
            <a:r>
              <a:rPr lang="en-US" sz="2000" dirty="0" err="1">
                <a:latin typeface="Corbel" pitchFamily="34" charset="0"/>
              </a:rPr>
              <a:t>autres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agences</a:t>
            </a:r>
            <a:r>
              <a:rPr lang="en-US" sz="2000" dirty="0">
                <a:latin typeface="Corbel" pitchFamily="34" charset="0"/>
              </a:rPr>
              <a:t> (</a:t>
            </a:r>
            <a:r>
              <a:rPr lang="en-US" sz="2000" dirty="0" err="1">
                <a:latin typeface="Corbel" pitchFamily="34" charset="0"/>
              </a:rPr>
              <a:t>Couronne</a:t>
            </a:r>
            <a:r>
              <a:rPr lang="en-US" sz="2000" dirty="0">
                <a:latin typeface="Corbel" pitchFamily="34" charset="0"/>
              </a:rPr>
              <a:t>/Probation, </a:t>
            </a:r>
            <a:r>
              <a:rPr lang="en-US" sz="2000" dirty="0" err="1">
                <a:latin typeface="Corbel" pitchFamily="34" charset="0"/>
              </a:rPr>
              <a:t>autorités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sanitaires</a:t>
            </a:r>
            <a:r>
              <a:rPr lang="en-US" sz="2000" dirty="0">
                <a:latin typeface="Corbel" pitchFamily="34" charset="0"/>
              </a:rPr>
              <a:t>, etc)</a:t>
            </a:r>
          </a:p>
          <a:p>
            <a:r>
              <a:rPr lang="en-US" sz="2000" dirty="0" err="1">
                <a:latin typeface="Corbel" pitchFamily="34" charset="0"/>
              </a:rPr>
              <a:t>Soutien</a:t>
            </a:r>
            <a:r>
              <a:rPr lang="en-US" sz="2000" dirty="0">
                <a:latin typeface="Corbel" pitchFamily="34" charset="0"/>
              </a:rPr>
              <a:t> et </a:t>
            </a:r>
            <a:r>
              <a:rPr lang="en-US" sz="2000" dirty="0" err="1">
                <a:latin typeface="Corbel" pitchFamily="34" charset="0"/>
              </a:rPr>
              <a:t>suivi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continu</a:t>
            </a:r>
            <a:r>
              <a:rPr lang="en-US" sz="2000" dirty="0">
                <a:latin typeface="Corbel" pitchFamily="34" charset="0"/>
              </a:rPr>
              <a:t> par le </a:t>
            </a:r>
            <a:r>
              <a:rPr lang="en-US" sz="2000" dirty="0" err="1">
                <a:latin typeface="Corbel" pitchFamily="34" charset="0"/>
              </a:rPr>
              <a:t>conseiller</a:t>
            </a:r>
            <a:endParaRPr lang="en-US" sz="2000" dirty="0">
              <a:latin typeface="Corbel" pitchFamily="34" charset="0"/>
            </a:endParaRPr>
          </a:p>
          <a:p>
            <a:r>
              <a:rPr lang="en-US" sz="2000" dirty="0">
                <a:latin typeface="Corbel" pitchFamily="34" charset="0"/>
              </a:rPr>
              <a:t>Formation et education pour les </a:t>
            </a:r>
            <a:r>
              <a:rPr lang="en-US" sz="2000" dirty="0" err="1">
                <a:latin typeface="Corbel" pitchFamily="34" charset="0"/>
              </a:rPr>
              <a:t>policiers</a:t>
            </a:r>
            <a:r>
              <a:rPr lang="en-US" sz="2000" dirty="0">
                <a:latin typeface="Corbel" pitchFamily="34" charset="0"/>
              </a:rPr>
              <a:t> </a:t>
            </a:r>
          </a:p>
          <a:p>
            <a:r>
              <a:rPr lang="en-US" sz="2000" dirty="0">
                <a:latin typeface="Corbel" pitchFamily="34" charset="0"/>
              </a:rPr>
              <a:t>Efforts </a:t>
            </a:r>
            <a:r>
              <a:rPr lang="en-US" sz="2000" dirty="0" err="1">
                <a:latin typeface="Corbel" pitchFamily="34" charset="0"/>
              </a:rPr>
              <a:t>coordonnés</a:t>
            </a:r>
            <a:r>
              <a:rPr lang="en-US" sz="2000" dirty="0">
                <a:latin typeface="Corbel" pitchFamily="34" charset="0"/>
              </a:rPr>
              <a:t> entre </a:t>
            </a:r>
            <a:r>
              <a:rPr lang="en-US" sz="2000" dirty="0" err="1">
                <a:latin typeface="Corbel" pitchFamily="34" charset="0"/>
              </a:rPr>
              <a:t>patrouille</a:t>
            </a:r>
            <a:r>
              <a:rPr lang="en-US" sz="2000" dirty="0">
                <a:latin typeface="Corbel" pitchFamily="34" charset="0"/>
              </a:rPr>
              <a:t> et </a:t>
            </a:r>
            <a:r>
              <a:rPr lang="en-US" sz="2000" dirty="0" err="1">
                <a:latin typeface="Corbel" pitchFamily="34" charset="0"/>
              </a:rPr>
              <a:t>équipe</a:t>
            </a:r>
            <a:r>
              <a:rPr lang="en-US" sz="2000" dirty="0">
                <a:latin typeface="Corbel" pitchFamily="34" charset="0"/>
              </a:rPr>
              <a:t> de </a:t>
            </a:r>
            <a:r>
              <a:rPr lang="en-US" sz="2000" dirty="0" err="1">
                <a:latin typeface="Corbel" pitchFamily="34" charset="0"/>
              </a:rPr>
              <a:t>réponse</a:t>
            </a:r>
            <a:endParaRPr lang="en-US" sz="2000" dirty="0">
              <a:latin typeface="Corbel" pitchFamily="34" charset="0"/>
            </a:endParaRPr>
          </a:p>
          <a:p>
            <a:r>
              <a:rPr lang="en-US" sz="2000" dirty="0">
                <a:latin typeface="Corbel" pitchFamily="34" charset="0"/>
              </a:rPr>
              <a:t>Recommendation que les </a:t>
            </a:r>
            <a:r>
              <a:rPr lang="en-US" sz="2000" dirty="0" err="1">
                <a:latin typeface="Corbel" pitchFamily="34" charset="0"/>
              </a:rPr>
              <a:t>patrouilles</a:t>
            </a:r>
            <a:r>
              <a:rPr lang="en-US" sz="2000" dirty="0">
                <a:latin typeface="Corbel" pitchFamily="34" charset="0"/>
              </a:rPr>
              <a:t> referent </a:t>
            </a:r>
            <a:r>
              <a:rPr lang="en-US" sz="2000" dirty="0" err="1">
                <a:latin typeface="Corbel" pitchFamily="34" charset="0"/>
              </a:rPr>
              <a:t>tous</a:t>
            </a:r>
            <a:r>
              <a:rPr lang="en-US" sz="2000" dirty="0">
                <a:latin typeface="Corbel" pitchFamily="34" charset="0"/>
              </a:rPr>
              <a:t> les </a:t>
            </a:r>
            <a:r>
              <a:rPr lang="en-US" sz="2000" dirty="0" err="1">
                <a:latin typeface="Corbel" pitchFamily="34" charset="0"/>
              </a:rPr>
              <a:t>cas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impliquant</a:t>
            </a:r>
            <a:r>
              <a:rPr lang="en-US" sz="2000" dirty="0">
                <a:latin typeface="Corbel" pitchFamily="34" charset="0"/>
              </a:rPr>
              <a:t> des </a:t>
            </a:r>
            <a:r>
              <a:rPr lang="en-US" sz="2000" dirty="0" err="1">
                <a:latin typeface="Corbel" pitchFamily="34" charset="0"/>
              </a:rPr>
              <a:t>ainés</a:t>
            </a:r>
            <a:r>
              <a:rPr lang="en-US" sz="2000" dirty="0">
                <a:latin typeface="Corbel" pitchFamily="34" charset="0"/>
              </a:rPr>
              <a:t> de plus de 65 </a:t>
            </a:r>
            <a:r>
              <a:rPr lang="en-US" sz="2000" dirty="0" err="1">
                <a:latin typeface="Corbel" pitchFamily="34" charset="0"/>
              </a:rPr>
              <a:t>ans</a:t>
            </a:r>
            <a:r>
              <a:rPr lang="en-US" sz="2000" dirty="0">
                <a:latin typeface="Corbel" pitchFamily="34" charset="0"/>
              </a:rPr>
              <a:t> à </a:t>
            </a:r>
            <a:r>
              <a:rPr lang="en-US" sz="2000" dirty="0" err="1">
                <a:latin typeface="Corbel" pitchFamily="34" charset="0"/>
              </a:rPr>
              <a:t>l’équipe</a:t>
            </a:r>
            <a:r>
              <a:rPr lang="en-US" sz="2000" dirty="0">
                <a:latin typeface="Corbel" pitchFamily="34" charset="0"/>
              </a:rPr>
              <a:t> </a:t>
            </a:r>
          </a:p>
          <a:p>
            <a:r>
              <a:rPr lang="en-US" sz="2000" dirty="0" err="1">
                <a:latin typeface="Corbel" pitchFamily="34" charset="0"/>
              </a:rPr>
              <a:t>Objectif</a:t>
            </a:r>
            <a:r>
              <a:rPr lang="en-US" sz="2000" dirty="0">
                <a:latin typeface="Corbel" pitchFamily="34" charset="0"/>
              </a:rPr>
              <a:t>: changer les </a:t>
            </a:r>
            <a:r>
              <a:rPr lang="en-US" sz="2000" dirty="0" err="1">
                <a:latin typeface="Corbel" pitchFamily="34" charset="0"/>
              </a:rPr>
              <a:t>politiques</a:t>
            </a:r>
            <a:r>
              <a:rPr lang="en-US" sz="2000" dirty="0">
                <a:latin typeface="Corbel" pitchFamily="34" charset="0"/>
              </a:rPr>
              <a:t> de la police, </a:t>
            </a:r>
            <a:r>
              <a:rPr lang="en-US" sz="2000" dirty="0" err="1">
                <a:latin typeface="Corbel" pitchFamily="34" charset="0"/>
              </a:rPr>
              <a:t>suivis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obligatoires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lorsque</a:t>
            </a:r>
            <a:r>
              <a:rPr lang="en-US" sz="2000" dirty="0">
                <a:latin typeface="Corbel" pitchFamily="34" charset="0"/>
              </a:rPr>
              <a:t> des </a:t>
            </a:r>
            <a:r>
              <a:rPr lang="en-US" sz="2000" dirty="0" err="1">
                <a:latin typeface="Corbel" pitchFamily="34" charset="0"/>
              </a:rPr>
              <a:t>ainés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sont</a:t>
            </a: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err="1">
                <a:latin typeface="Corbel" pitchFamily="34" charset="0"/>
              </a:rPr>
              <a:t>impliqués</a:t>
            </a:r>
            <a:endParaRPr lang="en-US" sz="2000" dirty="0">
              <a:latin typeface="Corbe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dirty="0"/>
              <a:t>Questions?</a:t>
            </a:r>
            <a:br>
              <a:rPr lang="en-US" dirty="0"/>
            </a:br>
            <a:r>
              <a:rPr lang="en-US" dirty="0" err="1"/>
              <a:t>Contactez</a:t>
            </a:r>
            <a:r>
              <a:rPr lang="en-US" dirty="0"/>
              <a:t>-nous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14400" y="1828800"/>
            <a:ext cx="740561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Corbel" pitchFamily="34" charset="0"/>
              </a:rPr>
              <a:t>Détective</a:t>
            </a:r>
            <a:r>
              <a:rPr lang="en-US" sz="2400" dirty="0">
                <a:latin typeface="Corbel" pitchFamily="34" charset="0"/>
              </a:rPr>
              <a:t> Jacqueline Frost, DV and Elder Abuse Unit</a:t>
            </a:r>
          </a:p>
          <a:p>
            <a:r>
              <a:rPr lang="en-US" sz="2400" dirty="0">
                <a:latin typeface="Corbel" pitchFamily="34" charset="0"/>
                <a:hlinkClick r:id="rId2"/>
              </a:rPr>
              <a:t>jfrost@nwpolice.org</a:t>
            </a:r>
            <a:endParaRPr lang="en-US" sz="2400" dirty="0">
              <a:latin typeface="Corbel" pitchFamily="34" charset="0"/>
            </a:endParaRPr>
          </a:p>
          <a:p>
            <a:endParaRPr lang="en-US" sz="2400" dirty="0">
              <a:latin typeface="Corbel" pitchFamily="34" charset="0"/>
            </a:endParaRPr>
          </a:p>
          <a:p>
            <a:r>
              <a:rPr lang="en-US" sz="2400" dirty="0" err="1">
                <a:latin typeface="Corbel" pitchFamily="34" charset="0"/>
              </a:rPr>
              <a:t>Reena</a:t>
            </a:r>
            <a:r>
              <a:rPr lang="en-US" sz="2400" dirty="0">
                <a:latin typeface="Corbel" pitchFamily="34" charset="0"/>
              </a:rPr>
              <a:t> Singh, Elder Abuse Counselor</a:t>
            </a:r>
          </a:p>
          <a:p>
            <a:r>
              <a:rPr lang="en-US" sz="2400" dirty="0">
                <a:latin typeface="Corbel" pitchFamily="34" charset="0"/>
                <a:hlinkClick r:id="rId3"/>
              </a:rPr>
              <a:t>rsingh@nwpolice.org</a:t>
            </a:r>
            <a:endParaRPr lang="en-US" sz="2400" dirty="0">
              <a:latin typeface="Corbel" pitchFamily="34" charset="0"/>
            </a:endParaRPr>
          </a:p>
          <a:p>
            <a:endParaRPr lang="en-US" sz="2400" dirty="0">
              <a:latin typeface="Corbel" pitchFamily="34" charset="0"/>
            </a:endParaRPr>
          </a:p>
          <a:p>
            <a:r>
              <a:rPr lang="en-US" sz="2400" dirty="0" err="1">
                <a:latin typeface="Corbel" pitchFamily="34" charset="0"/>
              </a:rPr>
              <a:t>Situées</a:t>
            </a:r>
            <a:r>
              <a:rPr lang="en-US" sz="2400" dirty="0">
                <a:latin typeface="Corbel" pitchFamily="34" charset="0"/>
              </a:rPr>
              <a:t> au poste de police de la </a:t>
            </a:r>
            <a:r>
              <a:rPr lang="en-US" sz="2400" dirty="0" err="1">
                <a:latin typeface="Corbel" pitchFamily="34" charset="0"/>
              </a:rPr>
              <a:t>ville</a:t>
            </a:r>
            <a:r>
              <a:rPr lang="en-US" sz="2400" dirty="0">
                <a:latin typeface="Corbel" pitchFamily="34" charset="0"/>
              </a:rPr>
              <a:t> de New Westminster</a:t>
            </a:r>
          </a:p>
          <a:p>
            <a:r>
              <a:rPr lang="en-US" sz="2400" dirty="0">
                <a:latin typeface="Corbel" pitchFamily="34" charset="0"/>
              </a:rPr>
              <a:t>Tel: (604) 525 – 5411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88091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fr-CA" dirty="0"/>
          </a:p>
          <a:p>
            <a:r>
              <a:rPr lang="fr-CA" dirty="0"/>
              <a:t>Les participants seront en mode silencieux pendant l’enregistrement. Si vous nous rejoignez par téléphone, faites le *6 ou appuyez sur le bouton pour passer en mode silencieux.</a:t>
            </a:r>
          </a:p>
          <a:p>
            <a:pPr marL="109728" indent="0">
              <a:buNone/>
            </a:pPr>
            <a:endParaRPr lang="fr-CA" dirty="0"/>
          </a:p>
          <a:p>
            <a:r>
              <a:rPr lang="fr-CA" dirty="0"/>
              <a:t>Si vous avez un problème, utilisez la boîte de clavardage ou envoyez un courriel à </a:t>
            </a:r>
            <a:r>
              <a:rPr lang="fr-CA" dirty="0">
                <a:hlinkClick r:id="rId2"/>
              </a:rPr>
              <a:t>benedictes.cnpea@gmail.com</a:t>
            </a:r>
            <a:endParaRPr lang="fr-CA" dirty="0"/>
          </a:p>
          <a:p>
            <a:pPr marL="109728" indent="0">
              <a:buNone/>
            </a:pPr>
            <a:endParaRPr lang="fr-CA" dirty="0"/>
          </a:p>
          <a:p>
            <a:r>
              <a:rPr lang="fr-CA" dirty="0"/>
              <a:t>Il y aura une session de questions-réponses à la fin de la présentation. Envoyez-vos questions via clavardage ou par courriel.</a:t>
            </a:r>
          </a:p>
          <a:p>
            <a:endParaRPr lang="fr-CA" dirty="0"/>
          </a:p>
          <a:p>
            <a:r>
              <a:rPr lang="fr-CA" dirty="0"/>
              <a:t>Les coordonnées des présentatrices seront disponibles à la fin de la présentation si vous souhaitez leur poser plus de questions.</a:t>
            </a:r>
          </a:p>
          <a:p>
            <a:pPr marL="109728" indent="0">
              <a:buNone/>
            </a:pPr>
            <a:endParaRPr lang="fr-CA" dirty="0"/>
          </a:p>
          <a:p>
            <a:r>
              <a:rPr lang="fr-CA" dirty="0"/>
              <a:t>Vous recevrez un lien pour un court sondage sur notre webinaire. Veuillez prendre quelques minutes pour y répondre. Vos commentaires nous aideront à planifier nos prochains webinaires.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Quelques conseils pour commencer :</a:t>
            </a:r>
          </a:p>
        </p:txBody>
      </p:sp>
    </p:spTree>
    <p:extLst>
      <p:ext uri="{BB962C8B-B14F-4D97-AF65-F5344CB8AC3E}">
        <p14:creationId xmlns:p14="http://schemas.microsoft.com/office/powerpoint/2010/main" val="41813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48587"/>
            <a:ext cx="8305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000" dirty="0">
                <a:latin typeface="+mn-lt"/>
              </a:rPr>
              <a:t>Merci!</a:t>
            </a:r>
          </a:p>
          <a:p>
            <a:pPr algn="ctr"/>
            <a:r>
              <a:rPr lang="fr-CA" sz="2000" dirty="0">
                <a:latin typeface="+mn-lt"/>
              </a:rPr>
              <a:t>Restons en contact!</a:t>
            </a:r>
          </a:p>
          <a:p>
            <a:endParaRPr lang="fr-CA" sz="2000" dirty="0">
              <a:latin typeface="+mn-lt"/>
            </a:endParaRPr>
          </a:p>
          <a:p>
            <a:r>
              <a:rPr lang="fr-CA" sz="2000" dirty="0">
                <a:latin typeface="+mn-lt"/>
              </a:rPr>
              <a:t>Prenez un instant pour répondre à une brève évaluation de ce webinaire. Cliquez sur le lien ou copiez-­collez le dans votre navigateur:</a:t>
            </a:r>
          </a:p>
          <a:p>
            <a:r>
              <a:rPr lang="fr-CA" sz="2000" dirty="0">
                <a:latin typeface="+mn-lt"/>
                <a:hlinkClick r:id="rId2"/>
              </a:rPr>
              <a:t>http://fluidsurveys.com/s/webinaireRCPMTAenquete/</a:t>
            </a:r>
            <a:endParaRPr lang="fr-CA" sz="2000" dirty="0">
              <a:latin typeface="+mn-lt"/>
            </a:endParaRPr>
          </a:p>
          <a:p>
            <a:r>
              <a:rPr lang="fr-CA" sz="2000" dirty="0">
                <a:latin typeface="+mn-lt"/>
              </a:rPr>
              <a:t>Date limite pour répondre: le 31 octobre 2016</a:t>
            </a:r>
            <a:br>
              <a:rPr lang="fr-CA" sz="2000" dirty="0">
                <a:latin typeface="+mn-lt"/>
              </a:rPr>
            </a:br>
            <a:br>
              <a:rPr lang="fr-CA" sz="2000" dirty="0">
                <a:latin typeface="+mn-lt"/>
              </a:rPr>
            </a:br>
            <a:r>
              <a:rPr lang="fr-CA" sz="2000" b="1" dirty="0">
                <a:latin typeface="+mn-lt"/>
              </a:rPr>
              <a:t>Pour en savoir plus sur l’Initiative de lutte contre la violence familiale, visitez cnpea.ca/</a:t>
            </a:r>
            <a:r>
              <a:rPr lang="fr-CA" sz="2000" b="1" dirty="0" err="1">
                <a:latin typeface="+mn-lt"/>
              </a:rPr>
              <a:t>fr</a:t>
            </a:r>
            <a:r>
              <a:rPr lang="fr-CA" sz="2000" b="1" dirty="0">
                <a:latin typeface="+mn-lt"/>
              </a:rPr>
              <a:t> </a:t>
            </a:r>
            <a:br>
              <a:rPr lang="fr-CA" sz="2000" b="1" dirty="0">
                <a:latin typeface="+mn-lt"/>
              </a:rPr>
            </a:br>
            <a:endParaRPr lang="fr-CA" sz="2000" b="1" dirty="0">
              <a:latin typeface="+mn-lt"/>
            </a:endParaRPr>
          </a:p>
          <a:p>
            <a:r>
              <a:rPr lang="fr-CA" sz="2000" dirty="0">
                <a:latin typeface="+mn-lt"/>
              </a:rPr>
              <a:t>Retrouvez-­ nous sur Twitter: </a:t>
            </a:r>
            <a:br>
              <a:rPr lang="fr-CA" sz="2000" dirty="0">
                <a:latin typeface="+mn-lt"/>
              </a:rPr>
            </a:br>
            <a:r>
              <a:rPr lang="fr-CA" sz="2000" dirty="0">
                <a:latin typeface="+mn-lt"/>
              </a:rPr>
              <a:t>@</a:t>
            </a:r>
            <a:r>
              <a:rPr lang="fr-CA" sz="2000" dirty="0" err="1">
                <a:latin typeface="+mn-lt"/>
              </a:rPr>
              <a:t>cnpea</a:t>
            </a:r>
            <a:endParaRPr lang="fr-CA" sz="2000" dirty="0">
              <a:latin typeface="+mn-lt"/>
            </a:endParaRPr>
          </a:p>
          <a:p>
            <a:r>
              <a:rPr lang="fr-CA" sz="2000" dirty="0">
                <a:latin typeface="+mn-lt"/>
              </a:rPr>
              <a:t>@</a:t>
            </a:r>
            <a:r>
              <a:rPr lang="fr-CA" sz="2000" dirty="0" err="1">
                <a:latin typeface="+mn-lt"/>
              </a:rPr>
              <a:t>rcpmta</a:t>
            </a:r>
            <a:r>
              <a:rPr lang="fr-CA" sz="2000" dirty="0">
                <a:latin typeface="+mn-lt"/>
              </a:rPr>
              <a:t> (en français)</a:t>
            </a:r>
            <a:br>
              <a:rPr lang="fr-CA" sz="2000" dirty="0">
                <a:latin typeface="+mn-lt"/>
              </a:rPr>
            </a:br>
            <a:r>
              <a:rPr lang="fr-CA" sz="2000" dirty="0">
                <a:latin typeface="+mn-lt"/>
              </a:rPr>
              <a:t>Facebook: www.facebook.com/cnpea</a:t>
            </a:r>
            <a:br>
              <a:rPr lang="fr-CA" sz="2000" dirty="0">
                <a:latin typeface="+mn-lt"/>
              </a:rPr>
            </a:br>
            <a:endParaRPr lang="fr-CA" sz="2000" dirty="0">
              <a:latin typeface="+mn-lt"/>
            </a:endParaRPr>
          </a:p>
          <a:p>
            <a:pPr algn="r"/>
            <a:r>
              <a:rPr lang="fr-CA" sz="2000" dirty="0">
                <a:latin typeface="+mn-lt"/>
              </a:rPr>
              <a:t>Par courriel: </a:t>
            </a:r>
            <a:r>
              <a:rPr lang="fr-CA" sz="2000" dirty="0">
                <a:latin typeface="+mn-lt"/>
                <a:hlinkClick r:id="rId3"/>
              </a:rPr>
              <a:t>benedictes.cnpea@gmail.com</a:t>
            </a:r>
            <a:r>
              <a:rPr lang="fr-CA" sz="2000" dirty="0">
                <a:latin typeface="+mn-lt"/>
              </a:rPr>
              <a:t> </a:t>
            </a:r>
          </a:p>
          <a:p>
            <a:br>
              <a:rPr lang="en-CA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</a:br>
            <a:b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3" y="228600"/>
            <a:ext cx="2474981" cy="850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148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b="1" dirty="0"/>
              <a:t>AUDIO EN LIGNE</a:t>
            </a:r>
          </a:p>
          <a:p>
            <a:pPr marL="109728" indent="0">
              <a:buNone/>
            </a:pPr>
            <a:r>
              <a:rPr lang="fr-CA" dirty="0"/>
              <a:t>Utilisez votre casque ou vos haut parleurs (vous serez en silencieux durant la</a:t>
            </a:r>
          </a:p>
          <a:p>
            <a:pPr marL="109728" indent="0">
              <a:buNone/>
            </a:pPr>
            <a:r>
              <a:rPr lang="fr-CA" dirty="0"/>
              <a:t>présentation)</a:t>
            </a:r>
          </a:p>
          <a:p>
            <a:pPr marL="109728" indent="0">
              <a:buNone/>
            </a:pPr>
            <a:endParaRPr lang="fr-CA" dirty="0"/>
          </a:p>
          <a:p>
            <a:r>
              <a:rPr lang="fr-CA" dirty="0"/>
              <a:t>Un problème?</a:t>
            </a:r>
          </a:p>
          <a:p>
            <a:pPr marL="109728" indent="0">
              <a:buNone/>
            </a:pPr>
            <a:r>
              <a:rPr lang="fr-CA" dirty="0"/>
              <a:t>- Vérifiez les exigences du système</a:t>
            </a:r>
            <a:br>
              <a:rPr lang="fr-CA" dirty="0"/>
            </a:br>
            <a:r>
              <a:rPr lang="fr-CA" dirty="0"/>
              <a:t>- Assurez-vous que votre son est allumé et monté</a:t>
            </a:r>
          </a:p>
          <a:p>
            <a:pPr marL="109728" indent="0">
              <a:buNone/>
            </a:pPr>
            <a:r>
              <a:rPr lang="fr-CA" dirty="0"/>
              <a:t>- Quittez la session et recommencez</a:t>
            </a:r>
            <a:br>
              <a:rPr lang="fr-CA" dirty="0"/>
            </a:br>
            <a:endParaRPr lang="fr-CA" dirty="0"/>
          </a:p>
          <a:p>
            <a:r>
              <a:rPr lang="fr-CA" b="1" dirty="0"/>
              <a:t>AUDIO PAR TÉLÉPHONE</a:t>
            </a:r>
          </a:p>
          <a:p>
            <a:pPr marL="109728" indent="0">
              <a:buNone/>
            </a:pPr>
            <a:r>
              <a:rPr lang="fr-CA" dirty="0"/>
              <a:t>Numéro longue distance depuis le Canada:+1 (647) 497-9374</a:t>
            </a:r>
            <a:br>
              <a:rPr lang="fr-CA" dirty="0"/>
            </a:br>
            <a:r>
              <a:rPr lang="fr-CA" dirty="0"/>
              <a:t>Numéro sans frais: 1 888 890 7881</a:t>
            </a:r>
          </a:p>
          <a:p>
            <a:pPr marL="109728" indent="0">
              <a:buNone/>
            </a:pPr>
            <a:r>
              <a:rPr lang="fr-CA" dirty="0"/>
              <a:t>Numéro longue distance depuis les É.U.: +1 (510) 365-3331</a:t>
            </a:r>
          </a:p>
          <a:p>
            <a:pPr marL="109728" indent="0">
              <a:buNone/>
            </a:pPr>
            <a:r>
              <a:rPr lang="fr-CA" dirty="0"/>
              <a:t>Code d’accès: </a:t>
            </a:r>
            <a:r>
              <a:rPr lang="en-CA" dirty="0"/>
              <a:t>158-770-823</a:t>
            </a:r>
            <a:br>
              <a:rPr lang="fr-CA" dirty="0"/>
            </a:br>
            <a:r>
              <a:rPr lang="en-CA" dirty="0"/>
              <a:t>PIN: Sera </a:t>
            </a:r>
            <a:r>
              <a:rPr lang="en-CA" dirty="0" err="1"/>
              <a:t>partagé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fois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avez</a:t>
            </a:r>
            <a:r>
              <a:rPr lang="en-CA" dirty="0"/>
              <a:t> </a:t>
            </a:r>
            <a:r>
              <a:rPr lang="en-CA" dirty="0" err="1"/>
              <a:t>rejoint</a:t>
            </a:r>
            <a:r>
              <a:rPr lang="en-CA" dirty="0"/>
              <a:t> la session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participer</a:t>
            </a:r>
          </a:p>
        </p:txBody>
      </p:sp>
    </p:spTree>
    <p:extLst>
      <p:ext uri="{BB962C8B-B14F-4D97-AF65-F5344CB8AC3E}">
        <p14:creationId xmlns:p14="http://schemas.microsoft.com/office/powerpoint/2010/main" val="389106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 err="1"/>
              <a:t>Webinar</a:t>
            </a:r>
            <a:r>
              <a:rPr lang="fr-CA" b="1" dirty="0"/>
              <a:t> en ligne</a:t>
            </a:r>
          </a:p>
          <a:p>
            <a:pPr marL="109728" indent="0">
              <a:buNone/>
            </a:pPr>
            <a:r>
              <a:rPr lang="fr-CA" dirty="0"/>
              <a:t>- Vous verrez les diapos PowerPoint à l’écran</a:t>
            </a:r>
          </a:p>
          <a:p>
            <a:pPr marL="109728" indent="0">
              <a:buNone/>
            </a:pPr>
            <a:r>
              <a:rPr lang="fr-CA" dirty="0"/>
              <a:t>- Postez vos commentaires/questions dans la boîte de clavardage</a:t>
            </a:r>
          </a:p>
          <a:p>
            <a:endParaRPr lang="fr-CA" b="1" dirty="0"/>
          </a:p>
          <a:p>
            <a:r>
              <a:rPr lang="fr-CA" b="1" dirty="0"/>
              <a:t>Problème technique? </a:t>
            </a:r>
          </a:p>
          <a:p>
            <a:pPr marL="109728" indent="0">
              <a:buNone/>
            </a:pPr>
            <a:r>
              <a:rPr lang="fr-CA" dirty="0"/>
              <a:t>- Powerpoint de soutien disponible à cnpea.ca</a:t>
            </a:r>
          </a:p>
          <a:p>
            <a:pPr marL="109728" indent="0">
              <a:buNone/>
            </a:pPr>
            <a:r>
              <a:rPr lang="fr-CA" dirty="0"/>
              <a:t>- Envoyez un courriel à </a:t>
            </a:r>
            <a:r>
              <a:rPr lang="fr-CA" dirty="0">
                <a:hlinkClick r:id="rId2"/>
              </a:rPr>
              <a:t>benedictes.cnpea@gmail.com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participer</a:t>
            </a:r>
          </a:p>
        </p:txBody>
      </p:sp>
    </p:spTree>
    <p:extLst>
      <p:ext uri="{BB962C8B-B14F-4D97-AF65-F5344CB8AC3E}">
        <p14:creationId xmlns:p14="http://schemas.microsoft.com/office/powerpoint/2010/main" val="312283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br>
              <a:rPr lang="en-CA" dirty="0"/>
            </a:br>
            <a:r>
              <a:rPr lang="en-CA" sz="2600" b="1" dirty="0"/>
              <a:t>Reena Singh</a:t>
            </a:r>
            <a:br>
              <a:rPr lang="en-CA" sz="2600" dirty="0"/>
            </a:br>
            <a:r>
              <a:rPr lang="en-US" sz="2800" dirty="0" err="1"/>
              <a:t>Travailleuse</a:t>
            </a:r>
            <a:r>
              <a:rPr lang="en-US" sz="2800" dirty="0"/>
              <a:t> de </a:t>
            </a:r>
            <a:r>
              <a:rPr lang="en-US" sz="2800" dirty="0" err="1"/>
              <a:t>soutien</a:t>
            </a:r>
            <a:r>
              <a:rPr lang="en-US" sz="2800" dirty="0"/>
              <a:t> aux </a:t>
            </a:r>
            <a:r>
              <a:rPr lang="en-US" sz="2800" dirty="0" err="1"/>
              <a:t>victimes</a:t>
            </a:r>
            <a:r>
              <a:rPr lang="en-US" sz="2800" dirty="0"/>
              <a:t> </a:t>
            </a:r>
            <a:br>
              <a:rPr lang="en-CA" sz="2600" dirty="0"/>
            </a:br>
            <a:r>
              <a:rPr lang="en-CA" sz="2600" dirty="0" err="1"/>
              <a:t>Unité</a:t>
            </a:r>
            <a:r>
              <a:rPr lang="en-CA" sz="2600" dirty="0"/>
              <a:t> </a:t>
            </a:r>
            <a:r>
              <a:rPr lang="en-CA" sz="2600" dirty="0" err="1"/>
              <a:t>Maltraitance</a:t>
            </a:r>
            <a:r>
              <a:rPr lang="en-CA" sz="2600" dirty="0"/>
              <a:t> des </a:t>
            </a:r>
            <a:r>
              <a:rPr lang="en-CA" sz="2600" dirty="0" err="1"/>
              <a:t>ainés</a:t>
            </a:r>
            <a:br>
              <a:rPr lang="en-CA" sz="2600" dirty="0"/>
            </a:br>
            <a:r>
              <a:rPr lang="en-CA" sz="2600" dirty="0"/>
              <a:t>Service de Police de la Ville de New Westminster,</a:t>
            </a:r>
            <a:br>
              <a:rPr lang="en-CA" sz="2600" dirty="0"/>
            </a:br>
            <a:br>
              <a:rPr lang="en-CA" sz="2800" b="1" dirty="0"/>
            </a:br>
            <a:br>
              <a:rPr lang="en-CA" sz="2800" b="1" dirty="0"/>
            </a:br>
            <a:r>
              <a:rPr lang="en-CA" sz="2300" dirty="0"/>
              <a:t>Reena Singh </a:t>
            </a:r>
            <a:r>
              <a:rPr lang="en-CA" sz="2300" dirty="0" err="1"/>
              <a:t>est</a:t>
            </a:r>
            <a:r>
              <a:rPr lang="en-CA" sz="2300" dirty="0"/>
              <a:t> employee par les Services à la </a:t>
            </a:r>
            <a:r>
              <a:rPr lang="en-CA" sz="2300" dirty="0" err="1"/>
              <a:t>famille</a:t>
            </a:r>
            <a:r>
              <a:rPr lang="en-CA" sz="2300" dirty="0"/>
              <a:t> du Grand Vancouver et </a:t>
            </a:r>
            <a:r>
              <a:rPr lang="en-CA" sz="2300" dirty="0" err="1"/>
              <a:t>travaille</a:t>
            </a:r>
            <a:r>
              <a:rPr lang="en-CA" sz="2300" dirty="0"/>
              <a:t> </a:t>
            </a:r>
            <a:r>
              <a:rPr lang="en-CA" sz="2300" dirty="0" err="1"/>
              <a:t>en</a:t>
            </a:r>
            <a:r>
              <a:rPr lang="en-CA" sz="2300" dirty="0"/>
              <a:t> </a:t>
            </a:r>
            <a:r>
              <a:rPr lang="en-CA" sz="2300" dirty="0" err="1"/>
              <a:t>partenariat</a:t>
            </a:r>
            <a:r>
              <a:rPr lang="en-CA" sz="2300" dirty="0"/>
              <a:t> avec le Service de Police de la </a:t>
            </a:r>
            <a:r>
              <a:rPr lang="en-CA" sz="2300" dirty="0" err="1"/>
              <a:t>ville</a:t>
            </a:r>
            <a:r>
              <a:rPr lang="en-CA" sz="2300" dirty="0"/>
              <a:t> de New Westminster. Elle </a:t>
            </a:r>
            <a:r>
              <a:rPr lang="en-CA" sz="2300" dirty="0" err="1"/>
              <a:t>est</a:t>
            </a:r>
            <a:r>
              <a:rPr lang="en-CA" sz="2300" dirty="0"/>
              <a:t> fait </a:t>
            </a:r>
            <a:r>
              <a:rPr lang="en-CA" sz="2300" dirty="0" err="1"/>
              <a:t>partie</a:t>
            </a:r>
            <a:r>
              <a:rPr lang="en-CA" sz="2300" dirty="0"/>
              <a:t> de </a:t>
            </a:r>
            <a:r>
              <a:rPr lang="en-CA" sz="2300" dirty="0" err="1"/>
              <a:t>ce</a:t>
            </a:r>
            <a:r>
              <a:rPr lang="en-CA" sz="2300" dirty="0"/>
              <a:t> </a:t>
            </a:r>
            <a:r>
              <a:rPr lang="en-CA" sz="2300" dirty="0" err="1"/>
              <a:t>partenariat</a:t>
            </a:r>
            <a:r>
              <a:rPr lang="en-CA" sz="2300" dirty="0"/>
              <a:t> </a:t>
            </a:r>
            <a:r>
              <a:rPr lang="en-CA" sz="2300" dirty="0" err="1"/>
              <a:t>depuis</a:t>
            </a:r>
            <a:r>
              <a:rPr lang="en-CA" sz="2300" dirty="0"/>
              <a:t> 2009. Reena </a:t>
            </a:r>
            <a:r>
              <a:rPr lang="en-CA" sz="2300" dirty="0" err="1"/>
              <a:t>travaille</a:t>
            </a:r>
            <a:r>
              <a:rPr lang="en-CA" sz="2300" dirty="0"/>
              <a:t> sur des dossiers </a:t>
            </a:r>
            <a:r>
              <a:rPr lang="en-CA" sz="2300" dirty="0" err="1"/>
              <a:t>impliquant</a:t>
            </a:r>
            <a:r>
              <a:rPr lang="en-CA" sz="2300" dirty="0"/>
              <a:t> des </a:t>
            </a:r>
            <a:r>
              <a:rPr lang="en-CA" sz="2300" dirty="0" err="1"/>
              <a:t>ainés</a:t>
            </a:r>
            <a:r>
              <a:rPr lang="en-CA" sz="2300" dirty="0"/>
              <a:t> qui </a:t>
            </a:r>
            <a:r>
              <a:rPr lang="en-CA" sz="2300" dirty="0" err="1"/>
              <a:t>sont</a:t>
            </a:r>
            <a:r>
              <a:rPr lang="en-CA" sz="2300" dirty="0"/>
              <a:t> exposés à des </a:t>
            </a:r>
            <a:r>
              <a:rPr lang="en-CA" sz="2300" dirty="0" err="1"/>
              <a:t>risques</a:t>
            </a:r>
            <a:r>
              <a:rPr lang="en-CA" sz="2300" dirty="0"/>
              <a:t> </a:t>
            </a:r>
            <a:r>
              <a:rPr lang="en-CA" sz="2300" dirty="0" err="1"/>
              <a:t>élevés</a:t>
            </a:r>
            <a:r>
              <a:rPr lang="en-CA" sz="2300" dirty="0"/>
              <a:t> de violence </a:t>
            </a:r>
            <a:r>
              <a:rPr lang="en-CA" sz="2300" dirty="0" err="1"/>
              <a:t>ou</a:t>
            </a:r>
            <a:r>
              <a:rPr lang="en-CA" sz="2300" dirty="0"/>
              <a:t> de menace </a:t>
            </a:r>
            <a:r>
              <a:rPr lang="en-CA" sz="2300" dirty="0" err="1"/>
              <a:t>dans</a:t>
            </a:r>
            <a:r>
              <a:rPr lang="en-CA" sz="2300" dirty="0"/>
              <a:t> le cadre familial. Reena utilise </a:t>
            </a:r>
            <a:r>
              <a:rPr lang="en-CA" sz="2300" dirty="0" err="1"/>
              <a:t>une</a:t>
            </a:r>
            <a:r>
              <a:rPr lang="en-CA" sz="2300" dirty="0"/>
              <a:t> </a:t>
            </a:r>
            <a:r>
              <a:rPr lang="en-CA" sz="2300" dirty="0" err="1"/>
              <a:t>approche</a:t>
            </a:r>
            <a:r>
              <a:rPr lang="en-CA" sz="2300" dirty="0"/>
              <a:t> collaborative, </a:t>
            </a:r>
            <a:r>
              <a:rPr lang="en-CA" sz="2300" dirty="0" err="1"/>
              <a:t>centrée</a:t>
            </a:r>
            <a:r>
              <a:rPr lang="en-CA" sz="2300" dirty="0"/>
              <a:t> sur </a:t>
            </a:r>
            <a:r>
              <a:rPr lang="en-CA" sz="2300" dirty="0" err="1"/>
              <a:t>ses</a:t>
            </a:r>
            <a:r>
              <a:rPr lang="en-CA" sz="2300" dirty="0"/>
              <a:t> clients et </a:t>
            </a:r>
            <a:r>
              <a:rPr lang="en-CA" sz="2300" dirty="0" err="1"/>
              <a:t>fondée</a:t>
            </a:r>
            <a:r>
              <a:rPr lang="en-CA" sz="2300" dirty="0"/>
              <a:t> sur les forces, </a:t>
            </a:r>
            <a:r>
              <a:rPr lang="en-CA" sz="2300" dirty="0" err="1"/>
              <a:t>plutôt</a:t>
            </a:r>
            <a:r>
              <a:rPr lang="en-CA" sz="2300" dirty="0"/>
              <a:t> que sur les problems, </a:t>
            </a:r>
            <a:r>
              <a:rPr lang="en-CA" sz="2300" dirty="0" err="1"/>
              <a:t>afin</a:t>
            </a:r>
            <a:r>
              <a:rPr lang="en-CA" sz="2300" dirty="0"/>
              <a:t> </a:t>
            </a:r>
            <a:r>
              <a:rPr lang="en-CA" sz="2300" dirty="0" err="1"/>
              <a:t>d’établir</a:t>
            </a:r>
            <a:r>
              <a:rPr lang="en-CA" sz="2300" dirty="0"/>
              <a:t> des relations avec les </a:t>
            </a:r>
            <a:r>
              <a:rPr lang="en-CA" sz="2300" dirty="0" err="1"/>
              <a:t>ainés</a:t>
            </a:r>
            <a:r>
              <a:rPr lang="en-CA" sz="2300" dirty="0"/>
              <a:t>, de les metre </a:t>
            </a:r>
            <a:r>
              <a:rPr lang="en-CA" sz="2300" dirty="0" err="1"/>
              <a:t>en</a:t>
            </a:r>
            <a:r>
              <a:rPr lang="en-CA" sz="2300" dirty="0"/>
              <a:t> contact avec les </a:t>
            </a:r>
            <a:r>
              <a:rPr lang="en-CA" sz="2300" dirty="0" err="1"/>
              <a:t>ressources</a:t>
            </a:r>
            <a:r>
              <a:rPr lang="en-CA" sz="2300" dirty="0"/>
              <a:t> </a:t>
            </a:r>
            <a:r>
              <a:rPr lang="en-CA" sz="2300" dirty="0" err="1"/>
              <a:t>utiles</a:t>
            </a:r>
            <a:r>
              <a:rPr lang="en-CA" sz="2300" dirty="0"/>
              <a:t> et de </a:t>
            </a:r>
            <a:r>
              <a:rPr lang="en-CA" sz="2300" dirty="0" err="1"/>
              <a:t>discuter</a:t>
            </a:r>
            <a:r>
              <a:rPr lang="en-CA" sz="2300" dirty="0"/>
              <a:t> de </a:t>
            </a:r>
            <a:r>
              <a:rPr lang="en-CA" sz="2300" dirty="0" err="1"/>
              <a:t>différentes</a:t>
            </a:r>
            <a:r>
              <a:rPr lang="en-CA" sz="2300" dirty="0"/>
              <a:t> </a:t>
            </a:r>
            <a:r>
              <a:rPr lang="en-CA" sz="2300" dirty="0" err="1"/>
              <a:t>manières</a:t>
            </a:r>
            <a:r>
              <a:rPr lang="en-CA" sz="2300" dirty="0"/>
              <a:t> </a:t>
            </a:r>
            <a:r>
              <a:rPr lang="en-CA" sz="2300" dirty="0" err="1"/>
              <a:t>d’améliorer</a:t>
            </a:r>
            <a:r>
              <a:rPr lang="en-CA" sz="2300" dirty="0"/>
              <a:t> </a:t>
            </a:r>
            <a:r>
              <a:rPr lang="en-CA" sz="2300" dirty="0" err="1"/>
              <a:t>leur</a:t>
            </a:r>
            <a:r>
              <a:rPr lang="en-CA" sz="2300" dirty="0"/>
              <a:t> </a:t>
            </a:r>
            <a:r>
              <a:rPr lang="en-CA" sz="2300" dirty="0" err="1"/>
              <a:t>sécurité</a:t>
            </a:r>
            <a:r>
              <a:rPr lang="en-CA" sz="2300" dirty="0"/>
              <a:t> et de limiter </a:t>
            </a:r>
            <a:r>
              <a:rPr lang="en-CA" sz="2300" dirty="0" err="1"/>
              <a:t>leur</a:t>
            </a:r>
            <a:r>
              <a:rPr lang="en-CA" sz="2300" dirty="0"/>
              <a:t> </a:t>
            </a:r>
            <a:r>
              <a:rPr lang="en-CA" sz="2300" dirty="0" err="1"/>
              <a:t>détresse</a:t>
            </a:r>
            <a:r>
              <a:rPr lang="en-CA" sz="2300" dirty="0"/>
              <a:t>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CA" sz="2300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br>
              <a:rPr lang="en-CA" dirty="0"/>
            </a:b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dirty="0" err="1"/>
              <a:t>présentatrices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304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CA" sz="2600" b="1" dirty="0" err="1"/>
              <a:t>Détective</a:t>
            </a:r>
            <a:r>
              <a:rPr lang="en-CA" sz="2600" b="1" dirty="0"/>
              <a:t> Jacqueline Frost </a:t>
            </a:r>
            <a:br>
              <a:rPr lang="en-CA" sz="2600" b="1" dirty="0"/>
            </a:br>
            <a:r>
              <a:rPr lang="en-CA" sz="2600" b="1" dirty="0" err="1"/>
              <a:t>Unité</a:t>
            </a:r>
            <a:r>
              <a:rPr lang="en-CA" sz="2600" b="1" dirty="0"/>
              <a:t> Violence </a:t>
            </a:r>
            <a:r>
              <a:rPr lang="en-CA" sz="2600" b="1" dirty="0" err="1"/>
              <a:t>Domestique</a:t>
            </a:r>
            <a:r>
              <a:rPr lang="en-CA" sz="2600" b="1" dirty="0"/>
              <a:t>, </a:t>
            </a:r>
            <a:br>
              <a:rPr lang="en-CA" sz="2600" b="1" dirty="0"/>
            </a:br>
            <a:r>
              <a:rPr lang="en-CA" sz="2600" b="1" dirty="0"/>
              <a:t>Service de Police de la </a:t>
            </a:r>
            <a:r>
              <a:rPr lang="en-CA" sz="2600" b="1" dirty="0" err="1"/>
              <a:t>ville</a:t>
            </a:r>
            <a:r>
              <a:rPr lang="en-CA" sz="2600" b="1" dirty="0"/>
              <a:t> de New Westminster</a:t>
            </a:r>
            <a:br>
              <a:rPr lang="en-CA" sz="2600" b="1" dirty="0"/>
            </a:br>
            <a:br>
              <a:rPr lang="en-CA" sz="2600" b="1" dirty="0"/>
            </a:br>
            <a:r>
              <a:rPr lang="en-CA" sz="2400" dirty="0"/>
              <a:t>Jacqueline fait </a:t>
            </a:r>
            <a:r>
              <a:rPr lang="en-CA" sz="2400" dirty="0" err="1"/>
              <a:t>partie</a:t>
            </a:r>
            <a:r>
              <a:rPr lang="en-CA" sz="2400" dirty="0"/>
              <a:t> de la Police de New Westminster </a:t>
            </a:r>
            <a:r>
              <a:rPr lang="en-CA" sz="2400" dirty="0" err="1"/>
              <a:t>depuis</a:t>
            </a:r>
            <a:r>
              <a:rPr lang="en-CA" sz="2400" dirty="0"/>
              <a:t> </a:t>
            </a:r>
            <a:r>
              <a:rPr lang="en-CA" sz="2400" dirty="0" err="1"/>
              <a:t>février</a:t>
            </a:r>
            <a:r>
              <a:rPr lang="en-CA" sz="2400" dirty="0"/>
              <a:t> 2004. Avant de </a:t>
            </a:r>
            <a:r>
              <a:rPr lang="en-CA" sz="2400" dirty="0" err="1"/>
              <a:t>rejoindre</a:t>
            </a:r>
            <a:r>
              <a:rPr lang="en-CA" sz="2400" dirty="0"/>
              <a:t> </a:t>
            </a:r>
            <a:r>
              <a:rPr lang="en-CA" sz="2400" dirty="0" err="1"/>
              <a:t>l’unité</a:t>
            </a:r>
            <a:r>
              <a:rPr lang="en-CA" sz="2400" dirty="0"/>
              <a:t> Violence </a:t>
            </a:r>
            <a:r>
              <a:rPr lang="en-CA" sz="2400" dirty="0" err="1"/>
              <a:t>Domestique</a:t>
            </a:r>
            <a:r>
              <a:rPr lang="en-CA" sz="2400" dirty="0"/>
              <a:t> </a:t>
            </a:r>
            <a:r>
              <a:rPr lang="en-CA" sz="2400" dirty="0" err="1"/>
              <a:t>en</a:t>
            </a:r>
            <a:r>
              <a:rPr lang="en-CA" sz="2400" dirty="0"/>
              <a:t> mars 2015, Jacqueline </a:t>
            </a:r>
            <a:r>
              <a:rPr lang="en-CA" sz="2400" dirty="0" err="1"/>
              <a:t>fut</a:t>
            </a:r>
            <a:r>
              <a:rPr lang="en-CA" sz="2400" dirty="0"/>
              <a:t> agent de </a:t>
            </a:r>
            <a:r>
              <a:rPr lang="en-CA" sz="2400" dirty="0" err="1"/>
              <a:t>patrouille</a:t>
            </a:r>
            <a:r>
              <a:rPr lang="en-CA" sz="2400" dirty="0"/>
              <a:t> </a:t>
            </a:r>
            <a:r>
              <a:rPr lang="en-CA" sz="2400" dirty="0" err="1"/>
              <a:t>en</a:t>
            </a:r>
            <a:r>
              <a:rPr lang="en-CA" sz="2400" dirty="0"/>
              <a:t> </a:t>
            </a:r>
            <a:r>
              <a:rPr lang="en-CA" sz="2400" dirty="0" err="1"/>
              <a:t>uniforme</a:t>
            </a:r>
            <a:r>
              <a:rPr lang="en-CA" sz="2400" dirty="0"/>
              <a:t> et </a:t>
            </a:r>
            <a:r>
              <a:rPr lang="en-CA" sz="2400" dirty="0" err="1"/>
              <a:t>en</a:t>
            </a:r>
            <a:r>
              <a:rPr lang="en-CA" sz="2400" dirty="0"/>
              <a:t> civil, </a:t>
            </a:r>
            <a:r>
              <a:rPr lang="en-CA" sz="2400" dirty="0" err="1"/>
              <a:t>agente</a:t>
            </a:r>
            <a:r>
              <a:rPr lang="en-CA" sz="2400" dirty="0"/>
              <a:t> </a:t>
            </a:r>
            <a:r>
              <a:rPr lang="en-CA" sz="2400" dirty="0" err="1"/>
              <a:t>formatrice</a:t>
            </a:r>
            <a:r>
              <a:rPr lang="en-CA" sz="2400" dirty="0"/>
              <a:t>, </a:t>
            </a:r>
            <a:r>
              <a:rPr lang="en-CA" sz="2400" dirty="0" err="1"/>
              <a:t>officier</a:t>
            </a:r>
            <a:r>
              <a:rPr lang="en-CA" sz="2400" dirty="0"/>
              <a:t> de liaison avec les </a:t>
            </a:r>
            <a:r>
              <a:rPr lang="en-CA" sz="2400" dirty="0" err="1"/>
              <a:t>écoles</a:t>
            </a:r>
            <a:r>
              <a:rPr lang="en-CA" sz="2400" dirty="0"/>
              <a:t>, </a:t>
            </a:r>
            <a:r>
              <a:rPr lang="en-CA" sz="2400" dirty="0" err="1"/>
              <a:t>ainsi</a:t>
            </a:r>
            <a:r>
              <a:rPr lang="en-CA" sz="2400" dirty="0"/>
              <a:t> </a:t>
            </a:r>
            <a:r>
              <a:rPr lang="en-CA" sz="2400" dirty="0" err="1"/>
              <a:t>qu’administratrice</a:t>
            </a:r>
            <a:r>
              <a:rPr lang="en-CA" sz="2400" dirty="0"/>
              <a:t> des tests </a:t>
            </a:r>
            <a:r>
              <a:rPr lang="en-CA" sz="2400" dirty="0" err="1"/>
              <a:t>d’aptitude</a:t>
            </a:r>
            <a:r>
              <a:rPr lang="en-CA" sz="2400" dirty="0"/>
              <a:t> physique pour </a:t>
            </a:r>
            <a:r>
              <a:rPr lang="en-CA" sz="2400" dirty="0" err="1"/>
              <a:t>policiers</a:t>
            </a:r>
            <a:r>
              <a:rPr lang="en-CA" sz="2400" dirty="0"/>
              <a:t>. Jacqueline </a:t>
            </a:r>
            <a:r>
              <a:rPr lang="en-CA" sz="2400" dirty="0" err="1"/>
              <a:t>est</a:t>
            </a:r>
            <a:r>
              <a:rPr lang="en-CA" sz="2400" dirty="0"/>
              <a:t> </a:t>
            </a:r>
            <a:r>
              <a:rPr lang="en-CA" sz="2400" dirty="0" err="1"/>
              <a:t>dévouée</a:t>
            </a:r>
            <a:r>
              <a:rPr lang="en-CA" sz="2400" dirty="0"/>
              <a:t> à </a:t>
            </a:r>
            <a:r>
              <a:rPr lang="en-CA" sz="2400" dirty="0" err="1"/>
              <a:t>améliorer</a:t>
            </a:r>
            <a:r>
              <a:rPr lang="en-CA" sz="2400" dirty="0"/>
              <a:t> la </a:t>
            </a:r>
            <a:r>
              <a:rPr lang="en-CA" sz="2400" dirty="0" err="1"/>
              <a:t>qualité</a:t>
            </a:r>
            <a:r>
              <a:rPr lang="en-CA" sz="2400" dirty="0"/>
              <a:t> et la consistence de </a:t>
            </a:r>
            <a:r>
              <a:rPr lang="en-CA" sz="2400" dirty="0" err="1"/>
              <a:t>réponse</a:t>
            </a:r>
            <a:r>
              <a:rPr lang="en-CA" sz="2400" dirty="0"/>
              <a:t> de la </a:t>
            </a:r>
            <a:r>
              <a:rPr lang="en-CA" sz="2400" dirty="0" err="1"/>
              <a:t>communauté</a:t>
            </a:r>
            <a:r>
              <a:rPr lang="en-CA" sz="2400" dirty="0"/>
              <a:t> et du </a:t>
            </a:r>
            <a:r>
              <a:rPr lang="en-CA" sz="2400" dirty="0" err="1"/>
              <a:t>système</a:t>
            </a:r>
            <a:r>
              <a:rPr lang="en-CA" sz="2400" dirty="0"/>
              <a:t> de justice </a:t>
            </a:r>
            <a:r>
              <a:rPr lang="en-CA" sz="2400" dirty="0" err="1"/>
              <a:t>dans</a:t>
            </a:r>
            <a:r>
              <a:rPr lang="en-CA" sz="2400" dirty="0"/>
              <a:t> les </a:t>
            </a:r>
            <a:r>
              <a:rPr lang="en-CA" sz="2400" dirty="0" err="1"/>
              <a:t>cas</a:t>
            </a:r>
            <a:r>
              <a:rPr lang="en-CA" sz="2400" dirty="0"/>
              <a:t> de violence </a:t>
            </a:r>
            <a:r>
              <a:rPr lang="en-CA" sz="2400" dirty="0" err="1"/>
              <a:t>domestique</a:t>
            </a:r>
            <a:r>
              <a:rPr lang="en-CA" sz="2400" dirty="0"/>
              <a:t> et de </a:t>
            </a:r>
            <a:r>
              <a:rPr lang="en-CA" sz="2400" dirty="0" err="1"/>
              <a:t>maltraitance</a:t>
            </a:r>
            <a:r>
              <a:rPr lang="en-CA" sz="2400" dirty="0"/>
              <a:t> des </a:t>
            </a:r>
            <a:r>
              <a:rPr lang="en-CA" sz="2400" dirty="0" err="1"/>
              <a:t>ainés</a:t>
            </a:r>
            <a:r>
              <a:rPr lang="en-CA" sz="2400" dirty="0"/>
              <a:t>.</a:t>
            </a:r>
            <a:br>
              <a:rPr lang="en-CA" sz="2400" dirty="0"/>
            </a:br>
            <a:br>
              <a:rPr lang="en-CA" sz="2400" b="1" dirty="0"/>
            </a:br>
            <a:r>
              <a:rPr lang="en-CA" dirty="0"/>
              <a:t>  </a:t>
            </a:r>
          </a:p>
          <a:p>
            <a:pPr marL="109728" indent="0">
              <a:buNone/>
            </a:pP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dirty="0" err="1"/>
              <a:t>présentatrices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797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Selon</a:t>
            </a:r>
            <a:r>
              <a:rPr lang="en-US" dirty="0"/>
              <a:t> la </a:t>
            </a:r>
            <a:r>
              <a:rPr lang="en-US" dirty="0" err="1"/>
              <a:t>politique</a:t>
            </a:r>
            <a:r>
              <a:rPr lang="en-US" dirty="0"/>
              <a:t> du Service de Police </a:t>
            </a:r>
          </a:p>
          <a:p>
            <a:pPr>
              <a:buNone/>
            </a:pPr>
            <a:r>
              <a:rPr lang="en-US" dirty="0"/>
              <a:t>de NW: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Toute</a:t>
            </a:r>
            <a:r>
              <a:rPr lang="en-US" dirty="0"/>
              <a:t> action </a:t>
            </a:r>
            <a:r>
              <a:rPr lang="en-US" dirty="0" err="1"/>
              <a:t>délibérée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absence </a:t>
            </a:r>
            <a:r>
              <a:rPr lang="en-US" dirty="0" err="1"/>
              <a:t>d’action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le cadre </a:t>
            </a:r>
            <a:r>
              <a:rPr lang="en-US" dirty="0" err="1"/>
              <a:t>d’une</a:t>
            </a:r>
            <a:r>
              <a:rPr lang="en-US" dirty="0"/>
              <a:t> relation de </a:t>
            </a:r>
            <a:r>
              <a:rPr lang="en-US" dirty="0" err="1"/>
              <a:t>confiance</a:t>
            </a:r>
            <a:r>
              <a:rPr lang="en-US" dirty="0"/>
              <a:t>, qui </a:t>
            </a:r>
            <a:r>
              <a:rPr lang="en-US" dirty="0" err="1"/>
              <a:t>mène</a:t>
            </a:r>
            <a:r>
              <a:rPr lang="en-US" dirty="0"/>
              <a:t> à un tort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nuit</a:t>
            </a:r>
            <a:r>
              <a:rPr lang="en-US" dirty="0"/>
              <a:t> à un </a:t>
            </a:r>
            <a:r>
              <a:rPr lang="en-US" dirty="0" err="1"/>
              <a:t>adulte</a:t>
            </a:r>
            <a:r>
              <a:rPr lang="en-US" dirty="0"/>
              <a:t> </a:t>
            </a:r>
            <a:r>
              <a:rPr lang="en-US" dirty="0" err="1"/>
              <a:t>ainé</a:t>
            </a:r>
            <a:r>
              <a:rPr lang="en-US" dirty="0"/>
              <a:t> (pas </a:t>
            </a:r>
            <a:r>
              <a:rPr lang="en-US" dirty="0" err="1"/>
              <a:t>seulement</a:t>
            </a:r>
            <a:r>
              <a:rPr lang="en-US" dirty="0"/>
              <a:t> + de 65 </a:t>
            </a:r>
            <a:r>
              <a:rPr lang="en-US" dirty="0" err="1"/>
              <a:t>ans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maltraitance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physique, </a:t>
            </a:r>
            <a:r>
              <a:rPr lang="en-US" dirty="0" err="1"/>
              <a:t>émotionnelle</a:t>
            </a:r>
            <a:r>
              <a:rPr lang="en-US" dirty="0"/>
              <a:t>, </a:t>
            </a:r>
            <a:r>
              <a:rPr lang="en-US" dirty="0" err="1"/>
              <a:t>financière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la </a:t>
            </a:r>
            <a:r>
              <a:rPr lang="en-US" dirty="0" err="1"/>
              <a:t>négligence</a:t>
            </a:r>
            <a:r>
              <a:rPr lang="en-US" dirty="0"/>
              <a:t> et </a:t>
            </a:r>
            <a:r>
              <a:rPr lang="en-US" dirty="0" err="1"/>
              <a:t>l’auto</a:t>
            </a:r>
            <a:r>
              <a:rPr lang="en-US" dirty="0"/>
              <a:t> </a:t>
            </a:r>
            <a:r>
              <a:rPr lang="en-US" dirty="0" err="1"/>
              <a:t>négligence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Maltraitance</a:t>
            </a:r>
            <a:r>
              <a:rPr lang="en-US" dirty="0"/>
              <a:t> des </a:t>
            </a:r>
            <a:r>
              <a:rPr lang="en-US" dirty="0" err="1"/>
              <a:t>ainés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Définition</a:t>
            </a:r>
            <a:endParaRPr lang="en-US" dirty="0"/>
          </a:p>
        </p:txBody>
      </p:sp>
      <p:pic>
        <p:nvPicPr>
          <p:cNvPr id="15361" name="Picture 1" descr="K:\Photos\Promo Photos\Spring 2012\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400" y="0"/>
            <a:ext cx="1625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dirty="0"/>
              <a:t>Histoire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7772400" cy="471963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err="1">
                <a:latin typeface="Corbel" pitchFamily="34" charset="0"/>
              </a:rPr>
              <a:t>Besoins</a:t>
            </a:r>
            <a:r>
              <a:rPr lang="en-US" dirty="0">
                <a:latin typeface="Corbel" pitchFamily="34" charset="0"/>
              </a:rPr>
              <a:t> pour des services </a:t>
            </a:r>
            <a:r>
              <a:rPr lang="en-US" dirty="0" err="1">
                <a:latin typeface="Corbel" pitchFamily="34" charset="0"/>
              </a:rPr>
              <a:t>spécialisés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contre</a:t>
            </a:r>
            <a:r>
              <a:rPr lang="en-US" dirty="0">
                <a:latin typeface="Corbel" pitchFamily="34" charset="0"/>
              </a:rPr>
              <a:t> la violence </a:t>
            </a:r>
            <a:r>
              <a:rPr lang="en-US" dirty="0" err="1">
                <a:latin typeface="Corbel" pitchFamily="34" charset="0"/>
              </a:rPr>
              <a:t>domestique</a:t>
            </a:r>
            <a:r>
              <a:rPr lang="en-US" dirty="0">
                <a:latin typeface="Corbel" pitchFamily="34" charset="0"/>
              </a:rPr>
              <a:t>, au </a:t>
            </a:r>
            <a:r>
              <a:rPr lang="en-US" dirty="0" err="1">
                <a:latin typeface="Corbel" pitchFamily="34" charset="0"/>
              </a:rPr>
              <a:t>cas</a:t>
            </a:r>
            <a:r>
              <a:rPr lang="en-US" dirty="0">
                <a:latin typeface="Corbel" pitchFamily="34" charset="0"/>
              </a:rPr>
              <a:t> par </a:t>
            </a:r>
            <a:r>
              <a:rPr lang="en-US" dirty="0" err="1">
                <a:latin typeface="Corbel" pitchFamily="34" charset="0"/>
              </a:rPr>
              <a:t>cas</a:t>
            </a:r>
            <a:endParaRPr lang="en-US" dirty="0">
              <a:latin typeface="Corbe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err="1">
                <a:latin typeface="Corbel" pitchFamily="34" charset="0"/>
              </a:rPr>
              <a:t>Inspiré</a:t>
            </a:r>
            <a:r>
              <a:rPr lang="en-US" dirty="0">
                <a:latin typeface="Corbel" pitchFamily="34" charset="0"/>
              </a:rPr>
              <a:t> du </a:t>
            </a:r>
            <a:r>
              <a:rPr lang="en-US" dirty="0" err="1">
                <a:latin typeface="Corbel" pitchFamily="34" charset="0"/>
              </a:rPr>
              <a:t>modèle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développé</a:t>
            </a:r>
            <a:r>
              <a:rPr lang="en-US" dirty="0">
                <a:latin typeface="Corbel" pitchFamily="34" charset="0"/>
              </a:rPr>
              <a:t> à Edmonton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err="1">
                <a:latin typeface="Corbel" pitchFamily="34" charset="0"/>
              </a:rPr>
              <a:t>Équipe</a:t>
            </a:r>
            <a:r>
              <a:rPr lang="en-US" dirty="0">
                <a:latin typeface="Corbel" pitchFamily="34" charset="0"/>
              </a:rPr>
              <a:t> de </a:t>
            </a:r>
            <a:r>
              <a:rPr lang="en-US" dirty="0" err="1">
                <a:latin typeface="Corbel" pitchFamily="34" charset="0"/>
              </a:rPr>
              <a:t>réponse</a:t>
            </a:r>
            <a:r>
              <a:rPr lang="en-US" dirty="0">
                <a:latin typeface="Corbel" pitchFamily="34" charset="0"/>
              </a:rPr>
              <a:t> à la violence </a:t>
            </a:r>
            <a:r>
              <a:rPr lang="en-US" dirty="0" err="1">
                <a:latin typeface="Corbel" pitchFamily="34" charset="0"/>
              </a:rPr>
              <a:t>domestique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établie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en</a:t>
            </a:r>
            <a:r>
              <a:rPr lang="en-US" dirty="0">
                <a:latin typeface="Corbel" pitchFamily="34" charset="0"/>
              </a:rPr>
              <a:t>  1996 (New Westminster)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2007 –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ère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équipe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contre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maltraitance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des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ainés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au Canada (Vancouver)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2008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L’unité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pour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ainés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lancée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à New Westminster</a:t>
            </a:r>
          </a:p>
        </p:txBody>
      </p:sp>
      <p:pic>
        <p:nvPicPr>
          <p:cNvPr id="8194" name="Picture 2" descr="Image result for el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5114924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916</Words>
  <Application>Microsoft Office PowerPoint</Application>
  <PresentationFormat>On-screen Show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Corbel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TRAITER les cas de maltraitance des  ainés grâce au partenariat entre les services de police et  les services à la famille </vt:lpstr>
      <vt:lpstr>Quelques conseils pour commencer :</vt:lpstr>
      <vt:lpstr>Comment participer</vt:lpstr>
      <vt:lpstr>Comment participer</vt:lpstr>
      <vt:lpstr>Vos présentatrices</vt:lpstr>
      <vt:lpstr>Vos présentatrices</vt:lpstr>
      <vt:lpstr>Maltraitance des ainés:  Définition</vt:lpstr>
      <vt:lpstr>PowerPoint Presentation</vt:lpstr>
      <vt:lpstr>Histoire</vt:lpstr>
      <vt:lpstr>Unité Violence domestique/Maltraitance des ainés: Le modèle</vt:lpstr>
      <vt:lpstr> Description des services</vt:lpstr>
      <vt:lpstr>PowerPoint Presentation</vt:lpstr>
      <vt:lpstr>Rôles des partenaires</vt:lpstr>
      <vt:lpstr>Responsabilités du conseiller</vt:lpstr>
      <vt:lpstr>Responsabilités du détective</vt:lpstr>
      <vt:lpstr>Défis</vt:lpstr>
      <vt:lpstr>Rapports de Police (PRIME) </vt:lpstr>
      <vt:lpstr> Stratégies pour soutenir des ainés victimes de maltraitance dans le contexte de la pratique policière </vt:lpstr>
      <vt:lpstr>Questions? Contactez-nous</vt:lpstr>
      <vt:lpstr>PowerPoint Presentation</vt:lpstr>
    </vt:vector>
  </TitlesOfParts>
  <Company>NWPS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violence  and elder abuse units</dc:title>
  <dc:creator>REG</dc:creator>
  <cp:lastModifiedBy>Benedicte Schoepflin</cp:lastModifiedBy>
  <cp:revision>154</cp:revision>
  <dcterms:created xsi:type="dcterms:W3CDTF">2009-04-10T00:16:13Z</dcterms:created>
  <dcterms:modified xsi:type="dcterms:W3CDTF">2016-10-19T23:46:09Z</dcterms:modified>
</cp:coreProperties>
</file>