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15" r:id="rId2"/>
    <p:sldId id="316" r:id="rId3"/>
    <p:sldId id="317" r:id="rId4"/>
    <p:sldId id="318" r:id="rId5"/>
    <p:sldId id="319" r:id="rId6"/>
    <p:sldId id="320" r:id="rId7"/>
    <p:sldId id="321" r:id="rId8"/>
    <p:sldId id="322" r:id="rId9"/>
    <p:sldId id="323" r:id="rId10"/>
    <p:sldId id="325" r:id="rId11"/>
    <p:sldId id="257" r:id="rId12"/>
    <p:sldId id="258" r:id="rId13"/>
    <p:sldId id="301" r:id="rId14"/>
    <p:sldId id="302" r:id="rId15"/>
    <p:sldId id="303" r:id="rId16"/>
    <p:sldId id="296" r:id="rId17"/>
    <p:sldId id="276" r:id="rId18"/>
    <p:sldId id="297" r:id="rId19"/>
    <p:sldId id="298" r:id="rId20"/>
    <p:sldId id="299" r:id="rId21"/>
    <p:sldId id="304" r:id="rId22"/>
    <p:sldId id="306" r:id="rId23"/>
    <p:sldId id="305" r:id="rId24"/>
    <p:sldId id="307" r:id="rId25"/>
    <p:sldId id="263" r:id="rId26"/>
    <p:sldId id="309" r:id="rId27"/>
    <p:sldId id="310" r:id="rId28"/>
    <p:sldId id="264" r:id="rId29"/>
    <p:sldId id="265" r:id="rId30"/>
    <p:sldId id="266" r:id="rId31"/>
    <p:sldId id="267" r:id="rId32"/>
    <p:sldId id="268" r:id="rId33"/>
    <p:sldId id="314" r:id="rId34"/>
    <p:sldId id="312" r:id="rId35"/>
    <p:sldId id="274" r:id="rId36"/>
    <p:sldId id="313" r:id="rId37"/>
    <p:sldId id="32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7266" autoAdjust="0"/>
  </p:normalViewPr>
  <p:slideViewPr>
    <p:cSldViewPr snapToGrid="0">
      <p:cViewPr>
        <p:scale>
          <a:sx n="103" d="100"/>
          <a:sy n="103" d="100"/>
        </p:scale>
        <p:origin x="-272"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image" Target="../media/image46.png"/><Relationship Id="rId2"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image" Target="../media/image46.png"/><Relationship Id="rId2"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0EB6D-7296-4FD8-9BEC-26F55BE21D66}" type="doc">
      <dgm:prSet loTypeId="urn:microsoft.com/office/officeart/2005/8/layout/hList7" loCatId="list" qsTypeId="urn:microsoft.com/office/officeart/2005/8/quickstyle/simple1" qsCatId="simple" csTypeId="urn:microsoft.com/office/officeart/2005/8/colors/colorful4" csCatId="colorful" phldr="1"/>
      <dgm:spPr/>
    </dgm:pt>
    <dgm:pt modelId="{C12D949A-15C1-471B-94B7-C9B144DF9A18}">
      <dgm:prSet phldrT="[Text]"/>
      <dgm:spPr/>
      <dgm:t>
        <a:bodyPr/>
        <a:lstStyle/>
        <a:p>
          <a:r>
            <a:rPr lang="en-CA" dirty="0" smtClean="0"/>
            <a:t>Of credit union members are 65 years old, or older</a:t>
          </a:r>
          <a:endParaRPr lang="en-CA" dirty="0"/>
        </a:p>
      </dgm:t>
    </dgm:pt>
    <dgm:pt modelId="{B8C20A43-51FF-445B-BE09-CA95ECBF6151}" type="parTrans" cxnId="{7B19A6E2-999D-418F-A728-33AFAC4C2B5F}">
      <dgm:prSet/>
      <dgm:spPr/>
      <dgm:t>
        <a:bodyPr/>
        <a:lstStyle/>
        <a:p>
          <a:endParaRPr lang="en-CA"/>
        </a:p>
      </dgm:t>
    </dgm:pt>
    <dgm:pt modelId="{5A9CC5FC-83BA-4551-95BD-90D9879A1F78}" type="sibTrans" cxnId="{7B19A6E2-999D-418F-A728-33AFAC4C2B5F}">
      <dgm:prSet/>
      <dgm:spPr/>
      <dgm:t>
        <a:bodyPr/>
        <a:lstStyle/>
        <a:p>
          <a:endParaRPr lang="en-CA"/>
        </a:p>
      </dgm:t>
    </dgm:pt>
    <dgm:pt modelId="{1955FEA4-6DE2-4695-A26C-039464BB423C}">
      <dgm:prSet phldrT="[Text]"/>
      <dgm:spPr/>
      <dgm:t>
        <a:bodyPr/>
        <a:lstStyle/>
        <a:p>
          <a:r>
            <a:rPr lang="en-CA" dirty="0" smtClean="0"/>
            <a:t>5th co-op principle: Member education</a:t>
          </a:r>
          <a:endParaRPr lang="en-CA" dirty="0"/>
        </a:p>
      </dgm:t>
    </dgm:pt>
    <dgm:pt modelId="{FE19B43D-2652-4428-B560-E41EAA96AADD}" type="parTrans" cxnId="{5C16C235-8F55-4E4F-AB0E-AE629C59DA44}">
      <dgm:prSet/>
      <dgm:spPr/>
      <dgm:t>
        <a:bodyPr/>
        <a:lstStyle/>
        <a:p>
          <a:endParaRPr lang="en-CA"/>
        </a:p>
      </dgm:t>
    </dgm:pt>
    <dgm:pt modelId="{70DB80A6-169D-4183-9FB8-2BD7FD27273D}" type="sibTrans" cxnId="{5C16C235-8F55-4E4F-AB0E-AE629C59DA44}">
      <dgm:prSet/>
      <dgm:spPr/>
      <dgm:t>
        <a:bodyPr/>
        <a:lstStyle/>
        <a:p>
          <a:endParaRPr lang="en-CA"/>
        </a:p>
      </dgm:t>
    </dgm:pt>
    <dgm:pt modelId="{8DB77284-1F64-436B-959B-E1C11FC21806}">
      <dgm:prSet phldrT="[Text]"/>
      <dgm:spPr/>
      <dgm:t>
        <a:bodyPr/>
        <a:lstStyle/>
        <a:p>
          <a:r>
            <a:rPr lang="en-CA" dirty="0" smtClean="0"/>
            <a:t>7th co-op principle: Concern for community </a:t>
          </a:r>
          <a:endParaRPr lang="en-CA" dirty="0"/>
        </a:p>
      </dgm:t>
    </dgm:pt>
    <dgm:pt modelId="{554F323B-D584-40D9-911B-3A99340EA6E2}" type="parTrans" cxnId="{8E8127CE-52BD-44F4-8DD5-EFBD244AFFAB}">
      <dgm:prSet/>
      <dgm:spPr/>
      <dgm:t>
        <a:bodyPr/>
        <a:lstStyle/>
        <a:p>
          <a:endParaRPr lang="en-CA"/>
        </a:p>
      </dgm:t>
    </dgm:pt>
    <dgm:pt modelId="{8884F96A-CA44-4ABB-9B6F-A152EB32C53D}" type="sibTrans" cxnId="{8E8127CE-52BD-44F4-8DD5-EFBD244AFFAB}">
      <dgm:prSet/>
      <dgm:spPr/>
      <dgm:t>
        <a:bodyPr/>
        <a:lstStyle/>
        <a:p>
          <a:endParaRPr lang="en-CA"/>
        </a:p>
      </dgm:t>
    </dgm:pt>
    <dgm:pt modelId="{4FAF0478-DCAB-41DD-B2FB-3A05FEA5382A}">
      <dgm:prSet phldrT="[Text]"/>
      <dgm:spPr/>
      <dgm:t>
        <a:bodyPr/>
        <a:lstStyle/>
        <a:p>
          <a:r>
            <a:rPr lang="en-CA" dirty="0" smtClean="0"/>
            <a:t>3</a:t>
          </a:r>
          <a:r>
            <a:rPr lang="en-CA" baseline="30000" dirty="0" smtClean="0"/>
            <a:t>rd</a:t>
          </a:r>
          <a:r>
            <a:rPr lang="en-CA" dirty="0" smtClean="0"/>
            <a:t> goal: </a:t>
          </a:r>
          <a:r>
            <a:rPr lang="en-CA" i="1" dirty="0" smtClean="0"/>
            <a:t>Prevent and protect against fraud and financial abuse</a:t>
          </a:r>
          <a:endParaRPr lang="en-CA" i="1" dirty="0"/>
        </a:p>
      </dgm:t>
    </dgm:pt>
    <dgm:pt modelId="{38B80276-34A1-42B3-9A98-09E95608D48F}" type="parTrans" cxnId="{9BBAFE03-71BD-4886-B244-4B4A395C8EB0}">
      <dgm:prSet/>
      <dgm:spPr/>
      <dgm:t>
        <a:bodyPr/>
        <a:lstStyle/>
        <a:p>
          <a:endParaRPr lang="en-CA"/>
        </a:p>
      </dgm:t>
    </dgm:pt>
    <dgm:pt modelId="{CCC92C83-91C6-4481-9C39-C2F3DA9DAAAE}" type="sibTrans" cxnId="{9BBAFE03-71BD-4886-B244-4B4A395C8EB0}">
      <dgm:prSet/>
      <dgm:spPr/>
      <dgm:t>
        <a:bodyPr/>
        <a:lstStyle/>
        <a:p>
          <a:endParaRPr lang="en-CA"/>
        </a:p>
      </dgm:t>
    </dgm:pt>
    <dgm:pt modelId="{685A4291-2745-484E-8E05-71A7E6959D0A}" type="pres">
      <dgm:prSet presAssocID="{0370EB6D-7296-4FD8-9BEC-26F55BE21D66}" presName="Name0" presStyleCnt="0">
        <dgm:presLayoutVars>
          <dgm:dir/>
          <dgm:resizeHandles val="exact"/>
        </dgm:presLayoutVars>
      </dgm:prSet>
      <dgm:spPr/>
    </dgm:pt>
    <dgm:pt modelId="{5DFB3568-CA69-4C97-907D-408BE34E54BD}" type="pres">
      <dgm:prSet presAssocID="{0370EB6D-7296-4FD8-9BEC-26F55BE21D66}" presName="fgShape" presStyleLbl="fgShp" presStyleIdx="0" presStyleCnt="1"/>
      <dgm:spPr/>
    </dgm:pt>
    <dgm:pt modelId="{016934EC-DA65-474F-B67B-CD8D69DA7069}" type="pres">
      <dgm:prSet presAssocID="{0370EB6D-7296-4FD8-9BEC-26F55BE21D66}" presName="linComp" presStyleCnt="0"/>
      <dgm:spPr/>
    </dgm:pt>
    <dgm:pt modelId="{C9F88F49-6BCD-4417-B91E-34110CBAA6E4}" type="pres">
      <dgm:prSet presAssocID="{C12D949A-15C1-471B-94B7-C9B144DF9A18}" presName="compNode" presStyleCnt="0"/>
      <dgm:spPr/>
    </dgm:pt>
    <dgm:pt modelId="{D22D38F3-8E03-4E4D-B963-66DCAAE2117D}" type="pres">
      <dgm:prSet presAssocID="{C12D949A-15C1-471B-94B7-C9B144DF9A18}" presName="bkgdShape" presStyleLbl="node1" presStyleIdx="0" presStyleCnt="4" custLinFactNeighborX="-1959" custLinFactNeighborY="53435"/>
      <dgm:spPr/>
      <dgm:t>
        <a:bodyPr/>
        <a:lstStyle/>
        <a:p>
          <a:endParaRPr lang="en-CA"/>
        </a:p>
      </dgm:t>
    </dgm:pt>
    <dgm:pt modelId="{90B42B44-8CCB-47CF-A1EE-B1780FEC0C2A}" type="pres">
      <dgm:prSet presAssocID="{C12D949A-15C1-471B-94B7-C9B144DF9A18}" presName="nodeTx" presStyleLbl="node1" presStyleIdx="0" presStyleCnt="4">
        <dgm:presLayoutVars>
          <dgm:bulletEnabled val="1"/>
        </dgm:presLayoutVars>
      </dgm:prSet>
      <dgm:spPr/>
      <dgm:t>
        <a:bodyPr/>
        <a:lstStyle/>
        <a:p>
          <a:endParaRPr lang="en-CA"/>
        </a:p>
      </dgm:t>
    </dgm:pt>
    <dgm:pt modelId="{5D9662A7-EC54-4BBD-8DCA-13D3789A3B42}" type="pres">
      <dgm:prSet presAssocID="{C12D949A-15C1-471B-94B7-C9B144DF9A18}" presName="invisiNode" presStyleLbl="node1" presStyleIdx="0" presStyleCnt="4"/>
      <dgm:spPr/>
    </dgm:pt>
    <dgm:pt modelId="{4D09FFD9-C33D-426E-8D24-8E1DAD9705AF}" type="pres">
      <dgm:prSet presAssocID="{C12D949A-15C1-471B-94B7-C9B144DF9A18}" presName="imagNode" presStyleLbl="fgImgPlace1" presStyleIdx="0" presStyleCnt="4"/>
      <dgm:spPr>
        <a:blipFill rotWithShape="1">
          <a:blip xmlns:r="http://schemas.openxmlformats.org/officeDocument/2006/relationships" r:embed="rId1"/>
          <a:stretch>
            <a:fillRect/>
          </a:stretch>
        </a:blipFill>
      </dgm:spPr>
    </dgm:pt>
    <dgm:pt modelId="{F2F3262E-C9EE-406F-8222-B32F90FD4038}" type="pres">
      <dgm:prSet presAssocID="{5A9CC5FC-83BA-4551-95BD-90D9879A1F78}" presName="sibTrans" presStyleLbl="sibTrans2D1" presStyleIdx="0" presStyleCnt="0"/>
      <dgm:spPr/>
      <dgm:t>
        <a:bodyPr/>
        <a:lstStyle/>
        <a:p>
          <a:endParaRPr lang="en-CA"/>
        </a:p>
      </dgm:t>
    </dgm:pt>
    <dgm:pt modelId="{F2E0AEFC-E749-4B78-8446-D341D0DB3DA9}" type="pres">
      <dgm:prSet presAssocID="{1955FEA4-6DE2-4695-A26C-039464BB423C}" presName="compNode" presStyleCnt="0"/>
      <dgm:spPr/>
    </dgm:pt>
    <dgm:pt modelId="{B843FD8E-80BB-4575-8410-E891FA761644}" type="pres">
      <dgm:prSet presAssocID="{1955FEA4-6DE2-4695-A26C-039464BB423C}" presName="bkgdShape" presStyleLbl="node1" presStyleIdx="1" presStyleCnt="4"/>
      <dgm:spPr/>
      <dgm:t>
        <a:bodyPr/>
        <a:lstStyle/>
        <a:p>
          <a:endParaRPr lang="en-CA"/>
        </a:p>
      </dgm:t>
    </dgm:pt>
    <dgm:pt modelId="{53E85F95-55EE-4CBD-962A-722D4ED858F5}" type="pres">
      <dgm:prSet presAssocID="{1955FEA4-6DE2-4695-A26C-039464BB423C}" presName="nodeTx" presStyleLbl="node1" presStyleIdx="1" presStyleCnt="4">
        <dgm:presLayoutVars>
          <dgm:bulletEnabled val="1"/>
        </dgm:presLayoutVars>
      </dgm:prSet>
      <dgm:spPr/>
      <dgm:t>
        <a:bodyPr/>
        <a:lstStyle/>
        <a:p>
          <a:endParaRPr lang="en-CA"/>
        </a:p>
      </dgm:t>
    </dgm:pt>
    <dgm:pt modelId="{9B3D6396-6E2D-464E-92A2-591D10D4CF1B}" type="pres">
      <dgm:prSet presAssocID="{1955FEA4-6DE2-4695-A26C-039464BB423C}" presName="invisiNode" presStyleLbl="node1" presStyleIdx="1" presStyleCnt="4"/>
      <dgm:spPr/>
    </dgm:pt>
    <dgm:pt modelId="{A7F42910-EB3B-49AF-9CF8-1D9F3A0EB4F8}" type="pres">
      <dgm:prSet presAssocID="{1955FEA4-6DE2-4695-A26C-039464BB423C}" presName="imagNode" presStyleLbl="fgImgPlace1" presStyleIdx="1" presStyleCnt="4"/>
      <dgm:spPr>
        <a:blipFill rotWithShape="1">
          <a:blip xmlns:r="http://schemas.openxmlformats.org/officeDocument/2006/relationships" r:embed="rId2"/>
          <a:stretch>
            <a:fillRect/>
          </a:stretch>
        </a:blipFill>
      </dgm:spPr>
    </dgm:pt>
    <dgm:pt modelId="{FB59994D-966B-4EA2-8D9A-A3D8F26DE0C2}" type="pres">
      <dgm:prSet presAssocID="{70DB80A6-169D-4183-9FB8-2BD7FD27273D}" presName="sibTrans" presStyleLbl="sibTrans2D1" presStyleIdx="0" presStyleCnt="0"/>
      <dgm:spPr/>
      <dgm:t>
        <a:bodyPr/>
        <a:lstStyle/>
        <a:p>
          <a:endParaRPr lang="en-CA"/>
        </a:p>
      </dgm:t>
    </dgm:pt>
    <dgm:pt modelId="{EB4A9FAF-7F8C-4EAD-BF60-2613F10ED96A}" type="pres">
      <dgm:prSet presAssocID="{8DB77284-1F64-436B-959B-E1C11FC21806}" presName="compNode" presStyleCnt="0"/>
      <dgm:spPr/>
    </dgm:pt>
    <dgm:pt modelId="{5D3D49EB-0615-45E3-9298-003D03C06BC1}" type="pres">
      <dgm:prSet presAssocID="{8DB77284-1F64-436B-959B-E1C11FC21806}" presName="bkgdShape" presStyleLbl="node1" presStyleIdx="2" presStyleCnt="4" custLinFactNeighborX="0" custLinFactNeighborY="275"/>
      <dgm:spPr/>
      <dgm:t>
        <a:bodyPr/>
        <a:lstStyle/>
        <a:p>
          <a:endParaRPr lang="en-CA"/>
        </a:p>
      </dgm:t>
    </dgm:pt>
    <dgm:pt modelId="{D58D6FC5-AE80-47B5-99B0-CAEEFB7AFA2C}" type="pres">
      <dgm:prSet presAssocID="{8DB77284-1F64-436B-959B-E1C11FC21806}" presName="nodeTx" presStyleLbl="node1" presStyleIdx="2" presStyleCnt="4">
        <dgm:presLayoutVars>
          <dgm:bulletEnabled val="1"/>
        </dgm:presLayoutVars>
      </dgm:prSet>
      <dgm:spPr/>
      <dgm:t>
        <a:bodyPr/>
        <a:lstStyle/>
        <a:p>
          <a:endParaRPr lang="en-CA"/>
        </a:p>
      </dgm:t>
    </dgm:pt>
    <dgm:pt modelId="{884B3A84-0953-44AF-BBB3-DB35FDE4E91A}" type="pres">
      <dgm:prSet presAssocID="{8DB77284-1F64-436B-959B-E1C11FC21806}" presName="invisiNode" presStyleLbl="node1" presStyleIdx="2" presStyleCnt="4"/>
      <dgm:spPr/>
    </dgm:pt>
    <dgm:pt modelId="{AC3136E0-BA37-48E3-8DFF-C26E0C58C2E5}" type="pres">
      <dgm:prSet presAssocID="{8DB77284-1F64-436B-959B-E1C11FC21806}" presName="imagNode" presStyleLbl="fgImgPlace1" presStyleIdx="2" presStyleCnt="4"/>
      <dgm:spPr>
        <a:blipFill rotWithShape="1">
          <a:blip xmlns:r="http://schemas.openxmlformats.org/officeDocument/2006/relationships" r:embed="rId3"/>
          <a:stretch>
            <a:fillRect/>
          </a:stretch>
        </a:blipFill>
      </dgm:spPr>
    </dgm:pt>
    <dgm:pt modelId="{CBA6FFC7-2994-4878-8884-0A96942A35E8}" type="pres">
      <dgm:prSet presAssocID="{8884F96A-CA44-4ABB-9B6F-A152EB32C53D}" presName="sibTrans" presStyleLbl="sibTrans2D1" presStyleIdx="0" presStyleCnt="0"/>
      <dgm:spPr/>
      <dgm:t>
        <a:bodyPr/>
        <a:lstStyle/>
        <a:p>
          <a:endParaRPr lang="en-CA"/>
        </a:p>
      </dgm:t>
    </dgm:pt>
    <dgm:pt modelId="{91964BC3-2393-44E0-9998-7225420ECB1B}" type="pres">
      <dgm:prSet presAssocID="{4FAF0478-DCAB-41DD-B2FB-3A05FEA5382A}" presName="compNode" presStyleCnt="0"/>
      <dgm:spPr/>
    </dgm:pt>
    <dgm:pt modelId="{EF72FFA6-82AD-40D4-B0A2-7F99AB0BE2FE}" type="pres">
      <dgm:prSet presAssocID="{4FAF0478-DCAB-41DD-B2FB-3A05FEA5382A}" presName="bkgdShape" presStyleLbl="node1" presStyleIdx="3" presStyleCnt="4" custLinFactNeighborX="1821"/>
      <dgm:spPr/>
      <dgm:t>
        <a:bodyPr/>
        <a:lstStyle/>
        <a:p>
          <a:endParaRPr lang="en-CA"/>
        </a:p>
      </dgm:t>
    </dgm:pt>
    <dgm:pt modelId="{6BB76243-A783-48FF-A13D-D1C30B5616A1}" type="pres">
      <dgm:prSet presAssocID="{4FAF0478-DCAB-41DD-B2FB-3A05FEA5382A}" presName="nodeTx" presStyleLbl="node1" presStyleIdx="3" presStyleCnt="4">
        <dgm:presLayoutVars>
          <dgm:bulletEnabled val="1"/>
        </dgm:presLayoutVars>
      </dgm:prSet>
      <dgm:spPr/>
      <dgm:t>
        <a:bodyPr/>
        <a:lstStyle/>
        <a:p>
          <a:endParaRPr lang="en-CA"/>
        </a:p>
      </dgm:t>
    </dgm:pt>
    <dgm:pt modelId="{12F303E3-413C-474B-BE84-091810FB4687}" type="pres">
      <dgm:prSet presAssocID="{4FAF0478-DCAB-41DD-B2FB-3A05FEA5382A}" presName="invisiNode" presStyleLbl="node1" presStyleIdx="3" presStyleCnt="4"/>
      <dgm:spPr/>
    </dgm:pt>
    <dgm:pt modelId="{07323EB9-7730-433F-9115-247C3BDEF95B}" type="pres">
      <dgm:prSet presAssocID="{4FAF0478-DCAB-41DD-B2FB-3A05FEA5382A}" presName="imagNode" presStyleLbl="fgImgPlace1" presStyleIdx="3" presStyleCnt="4"/>
      <dgm:spPr>
        <a:blipFill rotWithShape="1">
          <a:blip xmlns:r="http://schemas.openxmlformats.org/officeDocument/2006/relationships" r:embed="rId4"/>
          <a:stretch>
            <a:fillRect/>
          </a:stretch>
        </a:blipFill>
      </dgm:spPr>
    </dgm:pt>
  </dgm:ptLst>
  <dgm:cxnLst>
    <dgm:cxn modelId="{835D5F6D-A753-4E31-B3D2-DBAB76804DB9}" type="presOf" srcId="{C12D949A-15C1-471B-94B7-C9B144DF9A18}" destId="{90B42B44-8CCB-47CF-A1EE-B1780FEC0C2A}" srcOrd="1" destOrd="0" presId="urn:microsoft.com/office/officeart/2005/8/layout/hList7"/>
    <dgm:cxn modelId="{F2FE4B9B-2BF6-4479-BF36-F4FB04E6BC6E}" type="presOf" srcId="{1955FEA4-6DE2-4695-A26C-039464BB423C}" destId="{53E85F95-55EE-4CBD-962A-722D4ED858F5}" srcOrd="1" destOrd="0" presId="urn:microsoft.com/office/officeart/2005/8/layout/hList7"/>
    <dgm:cxn modelId="{6EAA8497-16AC-4ABC-82C4-3CDA2FBB727E}" type="presOf" srcId="{5A9CC5FC-83BA-4551-95BD-90D9879A1F78}" destId="{F2F3262E-C9EE-406F-8222-B32F90FD4038}" srcOrd="0" destOrd="0" presId="urn:microsoft.com/office/officeart/2005/8/layout/hList7"/>
    <dgm:cxn modelId="{7B19A6E2-999D-418F-A728-33AFAC4C2B5F}" srcId="{0370EB6D-7296-4FD8-9BEC-26F55BE21D66}" destId="{C12D949A-15C1-471B-94B7-C9B144DF9A18}" srcOrd="0" destOrd="0" parTransId="{B8C20A43-51FF-445B-BE09-CA95ECBF6151}" sibTransId="{5A9CC5FC-83BA-4551-95BD-90D9879A1F78}"/>
    <dgm:cxn modelId="{5C16C235-8F55-4E4F-AB0E-AE629C59DA44}" srcId="{0370EB6D-7296-4FD8-9BEC-26F55BE21D66}" destId="{1955FEA4-6DE2-4695-A26C-039464BB423C}" srcOrd="1" destOrd="0" parTransId="{FE19B43D-2652-4428-B560-E41EAA96AADD}" sibTransId="{70DB80A6-169D-4183-9FB8-2BD7FD27273D}"/>
    <dgm:cxn modelId="{F69F63C0-819D-4299-A544-FCD3910F2236}" type="presOf" srcId="{70DB80A6-169D-4183-9FB8-2BD7FD27273D}" destId="{FB59994D-966B-4EA2-8D9A-A3D8F26DE0C2}" srcOrd="0" destOrd="0" presId="urn:microsoft.com/office/officeart/2005/8/layout/hList7"/>
    <dgm:cxn modelId="{9BBAFE03-71BD-4886-B244-4B4A395C8EB0}" srcId="{0370EB6D-7296-4FD8-9BEC-26F55BE21D66}" destId="{4FAF0478-DCAB-41DD-B2FB-3A05FEA5382A}" srcOrd="3" destOrd="0" parTransId="{38B80276-34A1-42B3-9A98-09E95608D48F}" sibTransId="{CCC92C83-91C6-4481-9C39-C2F3DA9DAAAE}"/>
    <dgm:cxn modelId="{17D071F0-7013-4373-8E67-3874C6F130E3}" type="presOf" srcId="{1955FEA4-6DE2-4695-A26C-039464BB423C}" destId="{B843FD8E-80BB-4575-8410-E891FA761644}" srcOrd="0" destOrd="0" presId="urn:microsoft.com/office/officeart/2005/8/layout/hList7"/>
    <dgm:cxn modelId="{BD8B288B-CCAB-414F-A679-D862D76D1884}" type="presOf" srcId="{8884F96A-CA44-4ABB-9B6F-A152EB32C53D}" destId="{CBA6FFC7-2994-4878-8884-0A96942A35E8}" srcOrd="0" destOrd="0" presId="urn:microsoft.com/office/officeart/2005/8/layout/hList7"/>
    <dgm:cxn modelId="{C6437788-50FE-4AEC-BED0-208AA80E0A78}" type="presOf" srcId="{4FAF0478-DCAB-41DD-B2FB-3A05FEA5382A}" destId="{EF72FFA6-82AD-40D4-B0A2-7F99AB0BE2FE}" srcOrd="0" destOrd="0" presId="urn:microsoft.com/office/officeart/2005/8/layout/hList7"/>
    <dgm:cxn modelId="{E185E991-023F-4ABC-94CD-E420D89B86A9}" type="presOf" srcId="{8DB77284-1F64-436B-959B-E1C11FC21806}" destId="{D58D6FC5-AE80-47B5-99B0-CAEEFB7AFA2C}" srcOrd="1" destOrd="0" presId="urn:microsoft.com/office/officeart/2005/8/layout/hList7"/>
    <dgm:cxn modelId="{2663C97D-87D1-4504-8151-B5888899768D}" type="presOf" srcId="{0370EB6D-7296-4FD8-9BEC-26F55BE21D66}" destId="{685A4291-2745-484E-8E05-71A7E6959D0A}" srcOrd="0" destOrd="0" presId="urn:microsoft.com/office/officeart/2005/8/layout/hList7"/>
    <dgm:cxn modelId="{B4BA9CEF-D0E3-47F3-AFAD-939A3ADE059D}" type="presOf" srcId="{4FAF0478-DCAB-41DD-B2FB-3A05FEA5382A}" destId="{6BB76243-A783-48FF-A13D-D1C30B5616A1}" srcOrd="1" destOrd="0" presId="urn:microsoft.com/office/officeart/2005/8/layout/hList7"/>
    <dgm:cxn modelId="{B690FE5C-AE72-4144-9A5F-9B80D4BC0FAF}" type="presOf" srcId="{8DB77284-1F64-436B-959B-E1C11FC21806}" destId="{5D3D49EB-0615-45E3-9298-003D03C06BC1}" srcOrd="0" destOrd="0" presId="urn:microsoft.com/office/officeart/2005/8/layout/hList7"/>
    <dgm:cxn modelId="{3162B170-34AD-4732-B01D-85FE2F8E8462}" type="presOf" srcId="{C12D949A-15C1-471B-94B7-C9B144DF9A18}" destId="{D22D38F3-8E03-4E4D-B963-66DCAAE2117D}" srcOrd="0" destOrd="0" presId="urn:microsoft.com/office/officeart/2005/8/layout/hList7"/>
    <dgm:cxn modelId="{8E8127CE-52BD-44F4-8DD5-EFBD244AFFAB}" srcId="{0370EB6D-7296-4FD8-9BEC-26F55BE21D66}" destId="{8DB77284-1F64-436B-959B-E1C11FC21806}" srcOrd="2" destOrd="0" parTransId="{554F323B-D584-40D9-911B-3A99340EA6E2}" sibTransId="{8884F96A-CA44-4ABB-9B6F-A152EB32C53D}"/>
    <dgm:cxn modelId="{542B4DC8-2C33-4716-8C8F-E05120430DBD}" type="presParOf" srcId="{685A4291-2745-484E-8E05-71A7E6959D0A}" destId="{5DFB3568-CA69-4C97-907D-408BE34E54BD}" srcOrd="0" destOrd="0" presId="urn:microsoft.com/office/officeart/2005/8/layout/hList7"/>
    <dgm:cxn modelId="{6902D368-8A41-4367-980F-CC1FFE3979AC}" type="presParOf" srcId="{685A4291-2745-484E-8E05-71A7E6959D0A}" destId="{016934EC-DA65-474F-B67B-CD8D69DA7069}" srcOrd="1" destOrd="0" presId="urn:microsoft.com/office/officeart/2005/8/layout/hList7"/>
    <dgm:cxn modelId="{8B816958-8966-4BA7-B958-A510109B3612}" type="presParOf" srcId="{016934EC-DA65-474F-B67B-CD8D69DA7069}" destId="{C9F88F49-6BCD-4417-B91E-34110CBAA6E4}" srcOrd="0" destOrd="0" presId="urn:microsoft.com/office/officeart/2005/8/layout/hList7"/>
    <dgm:cxn modelId="{2FEC4FAD-2E30-4336-B6A3-42F1D9475AFD}" type="presParOf" srcId="{C9F88F49-6BCD-4417-B91E-34110CBAA6E4}" destId="{D22D38F3-8E03-4E4D-B963-66DCAAE2117D}" srcOrd="0" destOrd="0" presId="urn:microsoft.com/office/officeart/2005/8/layout/hList7"/>
    <dgm:cxn modelId="{B9CD33A1-E79F-4291-BADF-F3BD46FE11DE}" type="presParOf" srcId="{C9F88F49-6BCD-4417-B91E-34110CBAA6E4}" destId="{90B42B44-8CCB-47CF-A1EE-B1780FEC0C2A}" srcOrd="1" destOrd="0" presId="urn:microsoft.com/office/officeart/2005/8/layout/hList7"/>
    <dgm:cxn modelId="{3B2BB4AF-76A5-4730-9D4C-5DA87F3940EC}" type="presParOf" srcId="{C9F88F49-6BCD-4417-B91E-34110CBAA6E4}" destId="{5D9662A7-EC54-4BBD-8DCA-13D3789A3B42}" srcOrd="2" destOrd="0" presId="urn:microsoft.com/office/officeart/2005/8/layout/hList7"/>
    <dgm:cxn modelId="{91E10BE7-D4DF-4C96-9646-6FCBA4AE1503}" type="presParOf" srcId="{C9F88F49-6BCD-4417-B91E-34110CBAA6E4}" destId="{4D09FFD9-C33D-426E-8D24-8E1DAD9705AF}" srcOrd="3" destOrd="0" presId="urn:microsoft.com/office/officeart/2005/8/layout/hList7"/>
    <dgm:cxn modelId="{C538DFE4-8F35-49E4-895F-FC1C8913F9CF}" type="presParOf" srcId="{016934EC-DA65-474F-B67B-CD8D69DA7069}" destId="{F2F3262E-C9EE-406F-8222-B32F90FD4038}" srcOrd="1" destOrd="0" presId="urn:microsoft.com/office/officeart/2005/8/layout/hList7"/>
    <dgm:cxn modelId="{55433BBC-04AD-4409-8EE9-CB71E3F07047}" type="presParOf" srcId="{016934EC-DA65-474F-B67B-CD8D69DA7069}" destId="{F2E0AEFC-E749-4B78-8446-D341D0DB3DA9}" srcOrd="2" destOrd="0" presId="urn:microsoft.com/office/officeart/2005/8/layout/hList7"/>
    <dgm:cxn modelId="{E6F79C64-B72C-4D7E-BF72-BF81E7E4148C}" type="presParOf" srcId="{F2E0AEFC-E749-4B78-8446-D341D0DB3DA9}" destId="{B843FD8E-80BB-4575-8410-E891FA761644}" srcOrd="0" destOrd="0" presId="urn:microsoft.com/office/officeart/2005/8/layout/hList7"/>
    <dgm:cxn modelId="{76D59A76-F287-470E-93B3-867B9ADED6FE}" type="presParOf" srcId="{F2E0AEFC-E749-4B78-8446-D341D0DB3DA9}" destId="{53E85F95-55EE-4CBD-962A-722D4ED858F5}" srcOrd="1" destOrd="0" presId="urn:microsoft.com/office/officeart/2005/8/layout/hList7"/>
    <dgm:cxn modelId="{36498AC1-DE1E-44D2-8627-D2AB5AB5B82F}" type="presParOf" srcId="{F2E0AEFC-E749-4B78-8446-D341D0DB3DA9}" destId="{9B3D6396-6E2D-464E-92A2-591D10D4CF1B}" srcOrd="2" destOrd="0" presId="urn:microsoft.com/office/officeart/2005/8/layout/hList7"/>
    <dgm:cxn modelId="{54AB487D-92C7-4AEF-BC7D-D7D0D99BEBCF}" type="presParOf" srcId="{F2E0AEFC-E749-4B78-8446-D341D0DB3DA9}" destId="{A7F42910-EB3B-49AF-9CF8-1D9F3A0EB4F8}" srcOrd="3" destOrd="0" presId="urn:microsoft.com/office/officeart/2005/8/layout/hList7"/>
    <dgm:cxn modelId="{706755CF-C156-43BF-9098-A2D4B1246FEB}" type="presParOf" srcId="{016934EC-DA65-474F-B67B-CD8D69DA7069}" destId="{FB59994D-966B-4EA2-8D9A-A3D8F26DE0C2}" srcOrd="3" destOrd="0" presId="urn:microsoft.com/office/officeart/2005/8/layout/hList7"/>
    <dgm:cxn modelId="{40ACE6A1-A133-4227-9D0D-D8B086519C42}" type="presParOf" srcId="{016934EC-DA65-474F-B67B-CD8D69DA7069}" destId="{EB4A9FAF-7F8C-4EAD-BF60-2613F10ED96A}" srcOrd="4" destOrd="0" presId="urn:microsoft.com/office/officeart/2005/8/layout/hList7"/>
    <dgm:cxn modelId="{8E2FFE76-F56F-4449-8D82-7D7477FA66DE}" type="presParOf" srcId="{EB4A9FAF-7F8C-4EAD-BF60-2613F10ED96A}" destId="{5D3D49EB-0615-45E3-9298-003D03C06BC1}" srcOrd="0" destOrd="0" presId="urn:microsoft.com/office/officeart/2005/8/layout/hList7"/>
    <dgm:cxn modelId="{6ED6596B-9F4D-400E-BD1F-A346A81C42A1}" type="presParOf" srcId="{EB4A9FAF-7F8C-4EAD-BF60-2613F10ED96A}" destId="{D58D6FC5-AE80-47B5-99B0-CAEEFB7AFA2C}" srcOrd="1" destOrd="0" presId="urn:microsoft.com/office/officeart/2005/8/layout/hList7"/>
    <dgm:cxn modelId="{10137AD7-2740-4B69-8EF8-99931060D0C7}" type="presParOf" srcId="{EB4A9FAF-7F8C-4EAD-BF60-2613F10ED96A}" destId="{884B3A84-0953-44AF-BBB3-DB35FDE4E91A}" srcOrd="2" destOrd="0" presId="urn:microsoft.com/office/officeart/2005/8/layout/hList7"/>
    <dgm:cxn modelId="{2D08BC4C-FC85-41C6-B946-52310091C403}" type="presParOf" srcId="{EB4A9FAF-7F8C-4EAD-BF60-2613F10ED96A}" destId="{AC3136E0-BA37-48E3-8DFF-C26E0C58C2E5}" srcOrd="3" destOrd="0" presId="urn:microsoft.com/office/officeart/2005/8/layout/hList7"/>
    <dgm:cxn modelId="{14CEC7D5-7EEB-4841-BBFC-3CEF19B4D9B5}" type="presParOf" srcId="{016934EC-DA65-474F-B67B-CD8D69DA7069}" destId="{CBA6FFC7-2994-4878-8884-0A96942A35E8}" srcOrd="5" destOrd="0" presId="urn:microsoft.com/office/officeart/2005/8/layout/hList7"/>
    <dgm:cxn modelId="{69674082-68E3-4846-8E20-3D831B221F8E}" type="presParOf" srcId="{016934EC-DA65-474F-B67B-CD8D69DA7069}" destId="{91964BC3-2393-44E0-9998-7225420ECB1B}" srcOrd="6" destOrd="0" presId="urn:microsoft.com/office/officeart/2005/8/layout/hList7"/>
    <dgm:cxn modelId="{70BC39CD-61ED-49FB-8909-9D1BEBE52158}" type="presParOf" srcId="{91964BC3-2393-44E0-9998-7225420ECB1B}" destId="{EF72FFA6-82AD-40D4-B0A2-7F99AB0BE2FE}" srcOrd="0" destOrd="0" presId="urn:microsoft.com/office/officeart/2005/8/layout/hList7"/>
    <dgm:cxn modelId="{3BB4999E-53F2-4770-8680-1DD326266B87}" type="presParOf" srcId="{91964BC3-2393-44E0-9998-7225420ECB1B}" destId="{6BB76243-A783-48FF-A13D-D1C30B5616A1}" srcOrd="1" destOrd="0" presId="urn:microsoft.com/office/officeart/2005/8/layout/hList7"/>
    <dgm:cxn modelId="{A6BEB3BE-54E8-477B-9F16-11A86BEDC84C}" type="presParOf" srcId="{91964BC3-2393-44E0-9998-7225420ECB1B}" destId="{12F303E3-413C-474B-BE84-091810FB4687}" srcOrd="2" destOrd="0" presId="urn:microsoft.com/office/officeart/2005/8/layout/hList7"/>
    <dgm:cxn modelId="{7A332254-7F94-48D7-A24B-FA9C3176B851}" type="presParOf" srcId="{91964BC3-2393-44E0-9998-7225420ECB1B}" destId="{07323EB9-7730-433F-9115-247C3BDEF95B}"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16FF1-4531-450D-A71F-0071B789E08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CA"/>
        </a:p>
      </dgm:t>
    </dgm:pt>
    <dgm:pt modelId="{18A97182-5BDE-40D8-87FD-05CA79E4645B}">
      <dgm:prSet phldrT="[Text]" custT="1"/>
      <dgm:spPr/>
      <dgm:t>
        <a:bodyPr/>
        <a:lstStyle/>
        <a:p>
          <a:r>
            <a:rPr lang="en-CA" sz="2800" b="1" dirty="0" smtClean="0">
              <a:latin typeface="Segoe UI Light" panose="020B0502040204020203" pitchFamily="34" charset="0"/>
            </a:rPr>
            <a:t>91.24%</a:t>
          </a:r>
          <a:endParaRPr lang="en-CA" sz="2800" b="1" dirty="0">
            <a:latin typeface="Segoe UI Light" panose="020B0502040204020203" pitchFamily="34" charset="0"/>
          </a:endParaRPr>
        </a:p>
      </dgm:t>
    </dgm:pt>
    <dgm:pt modelId="{EDBBCB74-2501-4181-9BCE-4BB787C44467}" type="parTrans" cxnId="{E0678014-3373-47F9-B630-191FD952A1A1}">
      <dgm:prSet/>
      <dgm:spPr/>
      <dgm:t>
        <a:bodyPr/>
        <a:lstStyle/>
        <a:p>
          <a:endParaRPr lang="en-CA">
            <a:latin typeface="Segoe UI Light" panose="020B0502040204020203" pitchFamily="34" charset="0"/>
          </a:endParaRPr>
        </a:p>
      </dgm:t>
    </dgm:pt>
    <dgm:pt modelId="{3DE26BE6-EC12-4AC7-AC89-B63343DEDCCA}" type="sibTrans" cxnId="{E0678014-3373-47F9-B630-191FD952A1A1}">
      <dgm:prSet/>
      <dgm:spPr/>
      <dgm:t>
        <a:bodyPr/>
        <a:lstStyle/>
        <a:p>
          <a:endParaRPr lang="en-CA">
            <a:latin typeface="Segoe UI Light" panose="020B0502040204020203" pitchFamily="34" charset="0"/>
          </a:endParaRPr>
        </a:p>
      </dgm:t>
    </dgm:pt>
    <dgm:pt modelId="{EF0846B8-DCD6-4D8C-ABC3-D914D28D4BA0}">
      <dgm:prSet phldrT="[Text]" custT="1"/>
      <dgm:spPr/>
      <dgm:t>
        <a:bodyPr/>
        <a:lstStyle/>
        <a:p>
          <a:pPr algn="l"/>
          <a:r>
            <a:rPr lang="en-CA" sz="1600" dirty="0" smtClean="0">
              <a:latin typeface="Segoe UI Light" panose="020B0502040204020203" pitchFamily="34" charset="0"/>
            </a:rPr>
            <a:t>agreed that the course increased </a:t>
          </a:r>
          <a:r>
            <a:rPr lang="en-CA" sz="2000" b="1" dirty="0" smtClean="0">
              <a:latin typeface="Segoe UI Light" panose="020B0502040204020203" pitchFamily="34" charset="0"/>
            </a:rPr>
            <a:t>awareness</a:t>
          </a:r>
          <a:r>
            <a:rPr lang="en-CA" sz="1600" dirty="0" smtClean="0">
              <a:latin typeface="Segoe UI Light" panose="020B0502040204020203" pitchFamily="34" charset="0"/>
            </a:rPr>
            <a:t> and </a:t>
          </a:r>
          <a:r>
            <a:rPr lang="en-CA" sz="2000" b="1" dirty="0" smtClean="0">
              <a:latin typeface="Segoe UI Light" panose="020B0502040204020203" pitchFamily="34" charset="0"/>
            </a:rPr>
            <a:t>understanding</a:t>
          </a:r>
          <a:r>
            <a:rPr lang="en-CA" sz="1600" b="1" dirty="0" smtClean="0">
              <a:latin typeface="Segoe UI Light" panose="020B0502040204020203" pitchFamily="34" charset="0"/>
            </a:rPr>
            <a:t> </a:t>
          </a:r>
          <a:r>
            <a:rPr lang="en-CA" sz="1600" dirty="0" smtClean="0">
              <a:latin typeface="Segoe UI Light" panose="020B0502040204020203" pitchFamily="34" charset="0"/>
            </a:rPr>
            <a:t>of financial abuse of older adults</a:t>
          </a:r>
          <a:endParaRPr lang="en-CA" sz="1600" dirty="0">
            <a:latin typeface="Segoe UI Light" panose="020B0502040204020203" pitchFamily="34" charset="0"/>
          </a:endParaRPr>
        </a:p>
      </dgm:t>
    </dgm:pt>
    <dgm:pt modelId="{A209D000-C0BB-4075-9B93-E6EA4BA54BE1}" type="parTrans" cxnId="{9702B5EF-0BDB-4A70-A680-5FCEDFE5B0A7}">
      <dgm:prSet/>
      <dgm:spPr/>
      <dgm:t>
        <a:bodyPr/>
        <a:lstStyle/>
        <a:p>
          <a:endParaRPr lang="en-CA">
            <a:latin typeface="Segoe UI Light" panose="020B0502040204020203" pitchFamily="34" charset="0"/>
          </a:endParaRPr>
        </a:p>
      </dgm:t>
    </dgm:pt>
    <dgm:pt modelId="{667CC591-0C6B-49D0-AB3A-69C6CA35D4C1}" type="sibTrans" cxnId="{9702B5EF-0BDB-4A70-A680-5FCEDFE5B0A7}">
      <dgm:prSet/>
      <dgm:spPr/>
      <dgm:t>
        <a:bodyPr/>
        <a:lstStyle/>
        <a:p>
          <a:endParaRPr lang="en-CA">
            <a:latin typeface="Segoe UI Light" panose="020B0502040204020203" pitchFamily="34" charset="0"/>
          </a:endParaRPr>
        </a:p>
      </dgm:t>
    </dgm:pt>
    <dgm:pt modelId="{F7F89143-ADCB-4171-8EE4-2CABE5774C7E}">
      <dgm:prSet phldrT="[Text]" custT="1"/>
      <dgm:spPr/>
      <dgm:t>
        <a:bodyPr/>
        <a:lstStyle/>
        <a:p>
          <a:r>
            <a:rPr lang="en-CA" sz="2800" b="1" dirty="0" smtClean="0">
              <a:latin typeface="Segoe UI Light" panose="020B0502040204020203" pitchFamily="34" charset="0"/>
            </a:rPr>
            <a:t>91.83%</a:t>
          </a:r>
          <a:endParaRPr lang="en-CA" sz="2800" b="1" dirty="0">
            <a:latin typeface="Segoe UI Light" panose="020B0502040204020203" pitchFamily="34" charset="0"/>
          </a:endParaRPr>
        </a:p>
      </dgm:t>
    </dgm:pt>
    <dgm:pt modelId="{94266177-C6FD-4344-BF9F-B6DADC369DBF}" type="parTrans" cxnId="{488CF6BC-5CE5-4BFA-A83F-1B4BCE3EA84A}">
      <dgm:prSet/>
      <dgm:spPr/>
      <dgm:t>
        <a:bodyPr/>
        <a:lstStyle/>
        <a:p>
          <a:endParaRPr lang="en-CA">
            <a:latin typeface="Segoe UI Light" panose="020B0502040204020203" pitchFamily="34" charset="0"/>
          </a:endParaRPr>
        </a:p>
      </dgm:t>
    </dgm:pt>
    <dgm:pt modelId="{37A3E173-01E0-4825-8531-8A6EEDAF5BED}" type="sibTrans" cxnId="{488CF6BC-5CE5-4BFA-A83F-1B4BCE3EA84A}">
      <dgm:prSet/>
      <dgm:spPr/>
      <dgm:t>
        <a:bodyPr/>
        <a:lstStyle/>
        <a:p>
          <a:endParaRPr lang="en-CA">
            <a:latin typeface="Segoe UI Light" panose="020B0502040204020203" pitchFamily="34" charset="0"/>
          </a:endParaRPr>
        </a:p>
      </dgm:t>
    </dgm:pt>
    <dgm:pt modelId="{BED59BE3-2E41-4BAF-9700-67CE34D09BAB}">
      <dgm:prSet phldrT="[Text]" custT="1"/>
      <dgm:spPr/>
      <dgm:t>
        <a:bodyPr/>
        <a:lstStyle/>
        <a:p>
          <a:r>
            <a:rPr lang="en-CA" sz="1600" dirty="0" smtClean="0">
              <a:latin typeface="Segoe UI Light" panose="020B0502040204020203" pitchFamily="34" charset="0"/>
            </a:rPr>
            <a:t>agreed that the course increased understanding of role in </a:t>
          </a:r>
          <a:r>
            <a:rPr lang="en-CA" sz="2000" b="1" dirty="0" smtClean="0">
              <a:latin typeface="Segoe UI Light" panose="020B0502040204020203" pitchFamily="34" charset="0"/>
            </a:rPr>
            <a:t>preventing</a:t>
          </a:r>
          <a:r>
            <a:rPr lang="en-CA" sz="1900" b="1" dirty="0" smtClean="0">
              <a:latin typeface="Segoe UI Light" panose="020B0502040204020203" pitchFamily="34" charset="0"/>
            </a:rPr>
            <a:t> </a:t>
          </a:r>
          <a:r>
            <a:rPr lang="en-CA" sz="1600" dirty="0" smtClean="0">
              <a:latin typeface="Segoe UI Light" panose="020B0502040204020203" pitchFamily="34" charset="0"/>
            </a:rPr>
            <a:t>financial abuse of older adults</a:t>
          </a:r>
          <a:endParaRPr lang="en-CA" sz="1600" dirty="0">
            <a:latin typeface="Segoe UI Light" panose="020B0502040204020203" pitchFamily="34" charset="0"/>
          </a:endParaRPr>
        </a:p>
      </dgm:t>
    </dgm:pt>
    <dgm:pt modelId="{4C47E07D-371D-448A-93CD-D4A1D0AFF366}" type="parTrans" cxnId="{100F8548-4A27-4D1A-9E0F-F14756FF230A}">
      <dgm:prSet/>
      <dgm:spPr/>
      <dgm:t>
        <a:bodyPr/>
        <a:lstStyle/>
        <a:p>
          <a:endParaRPr lang="en-CA">
            <a:latin typeface="Segoe UI Light" panose="020B0502040204020203" pitchFamily="34" charset="0"/>
          </a:endParaRPr>
        </a:p>
      </dgm:t>
    </dgm:pt>
    <dgm:pt modelId="{586738E6-DE90-4BC9-BD49-272A0E46A375}" type="sibTrans" cxnId="{100F8548-4A27-4D1A-9E0F-F14756FF230A}">
      <dgm:prSet/>
      <dgm:spPr/>
      <dgm:t>
        <a:bodyPr/>
        <a:lstStyle/>
        <a:p>
          <a:endParaRPr lang="en-CA">
            <a:latin typeface="Segoe UI Light" panose="020B0502040204020203" pitchFamily="34" charset="0"/>
          </a:endParaRPr>
        </a:p>
      </dgm:t>
    </dgm:pt>
    <dgm:pt modelId="{37454D48-A228-41B1-9BB4-352AF26B5612}">
      <dgm:prSet phldrT="[Text]" custT="1"/>
      <dgm:spPr/>
      <dgm:t>
        <a:bodyPr/>
        <a:lstStyle/>
        <a:p>
          <a:r>
            <a:rPr lang="en-CA" sz="2800" b="1" dirty="0" smtClean="0">
              <a:latin typeface="Segoe UI Light" panose="020B0502040204020203" pitchFamily="34" charset="0"/>
            </a:rPr>
            <a:t>89.35%</a:t>
          </a:r>
          <a:endParaRPr lang="en-CA" sz="2800" b="1" dirty="0">
            <a:latin typeface="Segoe UI Light" panose="020B0502040204020203" pitchFamily="34" charset="0"/>
          </a:endParaRPr>
        </a:p>
      </dgm:t>
    </dgm:pt>
    <dgm:pt modelId="{748F5F59-2128-440C-A618-2A65C29C3A6D}" type="parTrans" cxnId="{6A7B2B9C-7777-4E65-A431-2B58D33D706E}">
      <dgm:prSet/>
      <dgm:spPr/>
      <dgm:t>
        <a:bodyPr/>
        <a:lstStyle/>
        <a:p>
          <a:endParaRPr lang="en-CA">
            <a:latin typeface="Segoe UI Light" panose="020B0502040204020203" pitchFamily="34" charset="0"/>
          </a:endParaRPr>
        </a:p>
      </dgm:t>
    </dgm:pt>
    <dgm:pt modelId="{0E2B2623-0E5D-43A7-B880-40304ABA18CB}" type="sibTrans" cxnId="{6A7B2B9C-7777-4E65-A431-2B58D33D706E}">
      <dgm:prSet/>
      <dgm:spPr/>
      <dgm:t>
        <a:bodyPr/>
        <a:lstStyle/>
        <a:p>
          <a:endParaRPr lang="en-CA">
            <a:latin typeface="Segoe UI Light" panose="020B0502040204020203" pitchFamily="34" charset="0"/>
          </a:endParaRPr>
        </a:p>
      </dgm:t>
    </dgm:pt>
    <dgm:pt modelId="{9A6DD561-4D5F-4EE4-8F13-036BD363971D}">
      <dgm:prSet phldrT="[Text]" custT="1"/>
      <dgm:spPr/>
      <dgm:t>
        <a:bodyPr/>
        <a:lstStyle/>
        <a:p>
          <a:r>
            <a:rPr lang="en-CA" sz="1600" dirty="0" smtClean="0">
              <a:latin typeface="Segoe UI Light" panose="020B0502040204020203" pitchFamily="34" charset="0"/>
            </a:rPr>
            <a:t>agreed that the course increased confidence in </a:t>
          </a:r>
          <a:r>
            <a:rPr lang="en-CA" sz="2000" b="1" dirty="0" smtClean="0">
              <a:latin typeface="Segoe UI Light" panose="020B0502040204020203" pitchFamily="34" charset="0"/>
            </a:rPr>
            <a:t>intervening</a:t>
          </a:r>
          <a:r>
            <a:rPr lang="en-CA" sz="2000" dirty="0" smtClean="0">
              <a:latin typeface="Segoe UI Light" panose="020B0502040204020203" pitchFamily="34" charset="0"/>
            </a:rPr>
            <a:t> </a:t>
          </a:r>
          <a:r>
            <a:rPr lang="en-CA" sz="1600" dirty="0" smtClean="0">
              <a:latin typeface="Segoe UI Light" panose="020B0502040204020203" pitchFamily="34" charset="0"/>
            </a:rPr>
            <a:t>when concerned about an older adult</a:t>
          </a:r>
          <a:endParaRPr lang="en-CA" sz="1600" dirty="0">
            <a:latin typeface="Segoe UI Light" panose="020B0502040204020203" pitchFamily="34" charset="0"/>
          </a:endParaRPr>
        </a:p>
      </dgm:t>
    </dgm:pt>
    <dgm:pt modelId="{F6A30AD0-3048-4C1F-B3B9-7D50A6B39DFB}" type="parTrans" cxnId="{F6F542E8-4C56-4590-A7E2-4A79DB5ADA10}">
      <dgm:prSet/>
      <dgm:spPr/>
      <dgm:t>
        <a:bodyPr/>
        <a:lstStyle/>
        <a:p>
          <a:endParaRPr lang="en-CA">
            <a:latin typeface="Segoe UI Light" panose="020B0502040204020203" pitchFamily="34" charset="0"/>
          </a:endParaRPr>
        </a:p>
      </dgm:t>
    </dgm:pt>
    <dgm:pt modelId="{A5529859-0DE1-46C9-8FB9-AF6DD59156CC}" type="sibTrans" cxnId="{F6F542E8-4C56-4590-A7E2-4A79DB5ADA10}">
      <dgm:prSet/>
      <dgm:spPr/>
      <dgm:t>
        <a:bodyPr/>
        <a:lstStyle/>
        <a:p>
          <a:endParaRPr lang="en-CA">
            <a:latin typeface="Segoe UI Light" panose="020B0502040204020203" pitchFamily="34" charset="0"/>
          </a:endParaRPr>
        </a:p>
      </dgm:t>
    </dgm:pt>
    <dgm:pt modelId="{A03947F0-A7E0-4B9C-9556-3FDEB192F7B3}">
      <dgm:prSet phldrT="[Text]" custT="1"/>
      <dgm:spPr/>
      <dgm:t>
        <a:bodyPr/>
        <a:lstStyle/>
        <a:p>
          <a:r>
            <a:rPr lang="en-CA" sz="2800" b="1" dirty="0" smtClean="0">
              <a:latin typeface="Segoe UI Light" panose="020B0502040204020203" pitchFamily="34" charset="0"/>
            </a:rPr>
            <a:t>89.85%</a:t>
          </a:r>
          <a:endParaRPr lang="en-CA" sz="2800" b="1" dirty="0">
            <a:latin typeface="Segoe UI Light" panose="020B0502040204020203" pitchFamily="34" charset="0"/>
          </a:endParaRPr>
        </a:p>
      </dgm:t>
    </dgm:pt>
    <dgm:pt modelId="{875834C6-AB4A-412E-9D90-7CCA22AB7C6B}" type="parTrans" cxnId="{DCCA2A3E-32E9-4E27-86B5-BA290196D8B2}">
      <dgm:prSet/>
      <dgm:spPr/>
      <dgm:t>
        <a:bodyPr/>
        <a:lstStyle/>
        <a:p>
          <a:endParaRPr lang="en-CA">
            <a:latin typeface="Segoe UI Light" panose="020B0502040204020203" pitchFamily="34" charset="0"/>
          </a:endParaRPr>
        </a:p>
      </dgm:t>
    </dgm:pt>
    <dgm:pt modelId="{6FECE104-B504-4FD7-A66F-A4BAE7F7CD37}" type="sibTrans" cxnId="{DCCA2A3E-32E9-4E27-86B5-BA290196D8B2}">
      <dgm:prSet/>
      <dgm:spPr/>
      <dgm:t>
        <a:bodyPr/>
        <a:lstStyle/>
        <a:p>
          <a:endParaRPr lang="en-CA">
            <a:latin typeface="Segoe UI Light" panose="020B0502040204020203" pitchFamily="34" charset="0"/>
          </a:endParaRPr>
        </a:p>
      </dgm:t>
    </dgm:pt>
    <dgm:pt modelId="{6E564136-E4BD-4B16-BB9C-ECE440435507}">
      <dgm:prSet phldrT="[Text]" custT="1"/>
      <dgm:spPr/>
      <dgm:t>
        <a:bodyPr/>
        <a:lstStyle/>
        <a:p>
          <a:r>
            <a:rPr lang="en-CA" sz="1600" dirty="0" smtClean="0">
              <a:latin typeface="Segoe UI Light" panose="020B0502040204020203" pitchFamily="34" charset="0"/>
            </a:rPr>
            <a:t>agreed that the course increased understanding of situations that should be brought to the </a:t>
          </a:r>
          <a:r>
            <a:rPr lang="en-CA" sz="2000" b="1" dirty="0" smtClean="0">
              <a:latin typeface="Segoe UI Light" panose="020B0502040204020203" pitchFamily="34" charset="0"/>
            </a:rPr>
            <a:t>attention of the manager</a:t>
          </a:r>
          <a:r>
            <a:rPr lang="en-CA" sz="1900" dirty="0" smtClean="0">
              <a:latin typeface="Segoe UI Light" panose="020B0502040204020203" pitchFamily="34" charset="0"/>
            </a:rPr>
            <a:t>.</a:t>
          </a:r>
          <a:endParaRPr lang="en-CA" sz="1900" dirty="0">
            <a:latin typeface="Segoe UI Light" panose="020B0502040204020203" pitchFamily="34" charset="0"/>
          </a:endParaRPr>
        </a:p>
      </dgm:t>
    </dgm:pt>
    <dgm:pt modelId="{2DFAF023-B5AE-41BA-A4A3-42457BC1259E}" type="parTrans" cxnId="{8EA25E15-F1D7-4409-91F3-01FFF7660C05}">
      <dgm:prSet/>
      <dgm:spPr/>
      <dgm:t>
        <a:bodyPr/>
        <a:lstStyle/>
        <a:p>
          <a:endParaRPr lang="en-CA">
            <a:latin typeface="Segoe UI Light" panose="020B0502040204020203" pitchFamily="34" charset="0"/>
          </a:endParaRPr>
        </a:p>
      </dgm:t>
    </dgm:pt>
    <dgm:pt modelId="{68CBC556-2479-4ADC-ACB0-252B813188D4}" type="sibTrans" cxnId="{8EA25E15-F1D7-4409-91F3-01FFF7660C05}">
      <dgm:prSet/>
      <dgm:spPr/>
      <dgm:t>
        <a:bodyPr/>
        <a:lstStyle/>
        <a:p>
          <a:endParaRPr lang="en-CA">
            <a:latin typeface="Segoe UI Light" panose="020B0502040204020203" pitchFamily="34" charset="0"/>
          </a:endParaRPr>
        </a:p>
      </dgm:t>
    </dgm:pt>
    <dgm:pt modelId="{6FDCB78F-62AD-4925-A358-86EFBCD66855}">
      <dgm:prSet phldrT="[Text]"/>
      <dgm:spPr/>
      <dgm:t>
        <a:bodyPr/>
        <a:lstStyle/>
        <a:p>
          <a:endParaRPr lang="en-CA" sz="1900" dirty="0">
            <a:latin typeface="Segoe UI Light" panose="020B0502040204020203" pitchFamily="34" charset="0"/>
          </a:endParaRPr>
        </a:p>
      </dgm:t>
    </dgm:pt>
    <dgm:pt modelId="{794B0F83-E871-4807-B350-7C4AFEEE32D1}" type="parTrans" cxnId="{7ABDC68A-6093-4508-8EF6-7189A6690AF1}">
      <dgm:prSet/>
      <dgm:spPr/>
      <dgm:t>
        <a:bodyPr/>
        <a:lstStyle/>
        <a:p>
          <a:endParaRPr lang="en-CA">
            <a:latin typeface="Segoe UI Light" panose="020B0502040204020203" pitchFamily="34" charset="0"/>
          </a:endParaRPr>
        </a:p>
      </dgm:t>
    </dgm:pt>
    <dgm:pt modelId="{89C6BAAF-EF58-495E-8192-DF1A28B9099E}" type="sibTrans" cxnId="{7ABDC68A-6093-4508-8EF6-7189A6690AF1}">
      <dgm:prSet/>
      <dgm:spPr/>
      <dgm:t>
        <a:bodyPr/>
        <a:lstStyle/>
        <a:p>
          <a:endParaRPr lang="en-CA">
            <a:latin typeface="Segoe UI Light" panose="020B0502040204020203" pitchFamily="34" charset="0"/>
          </a:endParaRPr>
        </a:p>
      </dgm:t>
    </dgm:pt>
    <dgm:pt modelId="{0FB6A07B-CA9D-4DF9-B8B4-DCCA996BA79A}">
      <dgm:prSet phldrT="[Text]" custT="1"/>
      <dgm:spPr/>
      <dgm:t>
        <a:bodyPr/>
        <a:lstStyle/>
        <a:p>
          <a:r>
            <a:rPr lang="en-CA" sz="2800" b="1" dirty="0" smtClean="0">
              <a:latin typeface="Segoe UI Light" panose="020B0502040204020203" pitchFamily="34" charset="0"/>
            </a:rPr>
            <a:t>89.64%</a:t>
          </a:r>
          <a:endParaRPr lang="en-CA" sz="2800" b="1" dirty="0">
            <a:latin typeface="Segoe UI Light" panose="020B0502040204020203" pitchFamily="34" charset="0"/>
          </a:endParaRPr>
        </a:p>
      </dgm:t>
    </dgm:pt>
    <dgm:pt modelId="{82C90ABF-B8F0-4A3B-BD4D-753020BAEBA6}" type="parTrans" cxnId="{A8A9091F-2880-46F3-B1D9-D3F05BA34791}">
      <dgm:prSet/>
      <dgm:spPr/>
      <dgm:t>
        <a:bodyPr/>
        <a:lstStyle/>
        <a:p>
          <a:endParaRPr lang="en-CA">
            <a:latin typeface="Segoe UI Light" panose="020B0502040204020203" pitchFamily="34" charset="0"/>
          </a:endParaRPr>
        </a:p>
      </dgm:t>
    </dgm:pt>
    <dgm:pt modelId="{F647AEB0-880A-40F9-9DB9-461071895691}" type="sibTrans" cxnId="{A8A9091F-2880-46F3-B1D9-D3F05BA34791}">
      <dgm:prSet/>
      <dgm:spPr/>
      <dgm:t>
        <a:bodyPr/>
        <a:lstStyle/>
        <a:p>
          <a:endParaRPr lang="en-CA">
            <a:latin typeface="Segoe UI Light" panose="020B0502040204020203" pitchFamily="34" charset="0"/>
          </a:endParaRPr>
        </a:p>
      </dgm:t>
    </dgm:pt>
    <dgm:pt modelId="{BB3BA588-4673-45E6-8DB5-C4DB0524C0C7}">
      <dgm:prSet phldrT="[Text]" custT="1"/>
      <dgm:spPr/>
      <dgm:t>
        <a:bodyPr/>
        <a:lstStyle/>
        <a:p>
          <a:r>
            <a:rPr lang="en-CA" sz="1600" dirty="0" smtClean="0">
              <a:latin typeface="Segoe UI Light" panose="020B0502040204020203" pitchFamily="34" charset="0"/>
            </a:rPr>
            <a:t>agreed that the course increased their ability to </a:t>
          </a:r>
          <a:r>
            <a:rPr lang="en-CA" sz="2300" b="1" dirty="0" smtClean="0">
              <a:latin typeface="Segoe UI Light" panose="020B0502040204020203" pitchFamily="34" charset="0"/>
            </a:rPr>
            <a:t>respond </a:t>
          </a:r>
          <a:r>
            <a:rPr lang="en-CA" sz="1600" dirty="0" smtClean="0">
              <a:latin typeface="Segoe UI Light" panose="020B0502040204020203" pitchFamily="34" charset="0"/>
            </a:rPr>
            <a:t>with appropriate solutions</a:t>
          </a:r>
          <a:endParaRPr lang="en-CA" sz="1600" dirty="0">
            <a:latin typeface="Segoe UI Light" panose="020B0502040204020203" pitchFamily="34" charset="0"/>
          </a:endParaRPr>
        </a:p>
      </dgm:t>
    </dgm:pt>
    <dgm:pt modelId="{14673940-00BC-43F0-93FC-EFA152A36175}" type="parTrans" cxnId="{41A8DFC4-1539-4EDA-A190-58C5B92B92EB}">
      <dgm:prSet/>
      <dgm:spPr/>
      <dgm:t>
        <a:bodyPr/>
        <a:lstStyle/>
        <a:p>
          <a:endParaRPr lang="en-CA">
            <a:latin typeface="Segoe UI Light" panose="020B0502040204020203" pitchFamily="34" charset="0"/>
          </a:endParaRPr>
        </a:p>
      </dgm:t>
    </dgm:pt>
    <dgm:pt modelId="{8E536BA1-5B9B-4CEF-A1CA-68A5C8D7000E}" type="sibTrans" cxnId="{41A8DFC4-1539-4EDA-A190-58C5B92B92EB}">
      <dgm:prSet/>
      <dgm:spPr/>
      <dgm:t>
        <a:bodyPr/>
        <a:lstStyle/>
        <a:p>
          <a:endParaRPr lang="en-CA">
            <a:latin typeface="Segoe UI Light" panose="020B0502040204020203" pitchFamily="34" charset="0"/>
          </a:endParaRPr>
        </a:p>
      </dgm:t>
    </dgm:pt>
    <dgm:pt modelId="{8317C4F6-195F-4F69-A046-61535C57F070}" type="pres">
      <dgm:prSet presAssocID="{33016FF1-4531-450D-A71F-0071B789E083}" presName="Name0" presStyleCnt="0">
        <dgm:presLayoutVars>
          <dgm:dir/>
          <dgm:animLvl val="lvl"/>
          <dgm:resizeHandles val="exact"/>
        </dgm:presLayoutVars>
      </dgm:prSet>
      <dgm:spPr/>
      <dgm:t>
        <a:bodyPr/>
        <a:lstStyle/>
        <a:p>
          <a:endParaRPr lang="en-CA"/>
        </a:p>
      </dgm:t>
    </dgm:pt>
    <dgm:pt modelId="{B9884783-E131-4C6D-B728-5C5803AFA3FB}" type="pres">
      <dgm:prSet presAssocID="{18A97182-5BDE-40D8-87FD-05CA79E4645B}" presName="composite" presStyleCnt="0"/>
      <dgm:spPr/>
    </dgm:pt>
    <dgm:pt modelId="{D72BCA1A-88C1-4064-9B06-CAFEB7D2EADA}" type="pres">
      <dgm:prSet presAssocID="{18A97182-5BDE-40D8-87FD-05CA79E4645B}" presName="parTx" presStyleLbl="alignNode1" presStyleIdx="0" presStyleCnt="5">
        <dgm:presLayoutVars>
          <dgm:chMax val="0"/>
          <dgm:chPref val="0"/>
          <dgm:bulletEnabled val="1"/>
        </dgm:presLayoutVars>
      </dgm:prSet>
      <dgm:spPr/>
      <dgm:t>
        <a:bodyPr/>
        <a:lstStyle/>
        <a:p>
          <a:endParaRPr lang="en-CA"/>
        </a:p>
      </dgm:t>
    </dgm:pt>
    <dgm:pt modelId="{C5DE30C8-6F80-4787-A1E6-64E3F4068159}" type="pres">
      <dgm:prSet presAssocID="{18A97182-5BDE-40D8-87FD-05CA79E4645B}" presName="desTx" presStyleLbl="alignAccFollowNode1" presStyleIdx="0" presStyleCnt="5">
        <dgm:presLayoutVars>
          <dgm:bulletEnabled val="1"/>
        </dgm:presLayoutVars>
      </dgm:prSet>
      <dgm:spPr/>
      <dgm:t>
        <a:bodyPr/>
        <a:lstStyle/>
        <a:p>
          <a:endParaRPr lang="en-CA"/>
        </a:p>
      </dgm:t>
    </dgm:pt>
    <dgm:pt modelId="{6F2B2021-187B-498E-AF88-81C2CBCBA963}" type="pres">
      <dgm:prSet presAssocID="{3DE26BE6-EC12-4AC7-AC89-B63343DEDCCA}" presName="space" presStyleCnt="0"/>
      <dgm:spPr/>
    </dgm:pt>
    <dgm:pt modelId="{21E8DF0A-790F-4A71-BE27-51CA2EC75D53}" type="pres">
      <dgm:prSet presAssocID="{F7F89143-ADCB-4171-8EE4-2CABE5774C7E}" presName="composite" presStyleCnt="0"/>
      <dgm:spPr/>
    </dgm:pt>
    <dgm:pt modelId="{4629CC3C-E7C9-4DFA-B00D-838A97211236}" type="pres">
      <dgm:prSet presAssocID="{F7F89143-ADCB-4171-8EE4-2CABE5774C7E}" presName="parTx" presStyleLbl="alignNode1" presStyleIdx="1" presStyleCnt="5">
        <dgm:presLayoutVars>
          <dgm:chMax val="0"/>
          <dgm:chPref val="0"/>
          <dgm:bulletEnabled val="1"/>
        </dgm:presLayoutVars>
      </dgm:prSet>
      <dgm:spPr/>
      <dgm:t>
        <a:bodyPr/>
        <a:lstStyle/>
        <a:p>
          <a:endParaRPr lang="en-CA"/>
        </a:p>
      </dgm:t>
    </dgm:pt>
    <dgm:pt modelId="{AF4C7E1E-0491-4E88-8475-6DA2DE9880D0}" type="pres">
      <dgm:prSet presAssocID="{F7F89143-ADCB-4171-8EE4-2CABE5774C7E}" presName="desTx" presStyleLbl="alignAccFollowNode1" presStyleIdx="1" presStyleCnt="5">
        <dgm:presLayoutVars>
          <dgm:bulletEnabled val="1"/>
        </dgm:presLayoutVars>
      </dgm:prSet>
      <dgm:spPr/>
      <dgm:t>
        <a:bodyPr/>
        <a:lstStyle/>
        <a:p>
          <a:endParaRPr lang="en-CA"/>
        </a:p>
      </dgm:t>
    </dgm:pt>
    <dgm:pt modelId="{BAD1F824-558C-4857-A61A-37F2219307B8}" type="pres">
      <dgm:prSet presAssocID="{37A3E173-01E0-4825-8531-8A6EEDAF5BED}" presName="space" presStyleCnt="0"/>
      <dgm:spPr/>
    </dgm:pt>
    <dgm:pt modelId="{C0BCD0F2-E6C7-467C-9B6E-8941C1BC5395}" type="pres">
      <dgm:prSet presAssocID="{37454D48-A228-41B1-9BB4-352AF26B5612}" presName="composite" presStyleCnt="0"/>
      <dgm:spPr/>
    </dgm:pt>
    <dgm:pt modelId="{5B45B7CB-393D-4BB0-BEA1-531F49379839}" type="pres">
      <dgm:prSet presAssocID="{37454D48-A228-41B1-9BB4-352AF26B5612}" presName="parTx" presStyleLbl="alignNode1" presStyleIdx="2" presStyleCnt="5">
        <dgm:presLayoutVars>
          <dgm:chMax val="0"/>
          <dgm:chPref val="0"/>
          <dgm:bulletEnabled val="1"/>
        </dgm:presLayoutVars>
      </dgm:prSet>
      <dgm:spPr/>
      <dgm:t>
        <a:bodyPr/>
        <a:lstStyle/>
        <a:p>
          <a:endParaRPr lang="en-CA"/>
        </a:p>
      </dgm:t>
    </dgm:pt>
    <dgm:pt modelId="{2A10B420-EFC5-4ABC-8354-E5510636CECA}" type="pres">
      <dgm:prSet presAssocID="{37454D48-A228-41B1-9BB4-352AF26B5612}" presName="desTx" presStyleLbl="alignAccFollowNode1" presStyleIdx="2" presStyleCnt="5">
        <dgm:presLayoutVars>
          <dgm:bulletEnabled val="1"/>
        </dgm:presLayoutVars>
      </dgm:prSet>
      <dgm:spPr/>
      <dgm:t>
        <a:bodyPr/>
        <a:lstStyle/>
        <a:p>
          <a:endParaRPr lang="en-CA"/>
        </a:p>
      </dgm:t>
    </dgm:pt>
    <dgm:pt modelId="{8F00868E-61AD-45FD-8376-AB16DBC91375}" type="pres">
      <dgm:prSet presAssocID="{0E2B2623-0E5D-43A7-B880-40304ABA18CB}" presName="space" presStyleCnt="0"/>
      <dgm:spPr/>
    </dgm:pt>
    <dgm:pt modelId="{48A99F6A-202A-4AB2-8380-3458E1539F38}" type="pres">
      <dgm:prSet presAssocID="{A03947F0-A7E0-4B9C-9556-3FDEB192F7B3}" presName="composite" presStyleCnt="0"/>
      <dgm:spPr/>
    </dgm:pt>
    <dgm:pt modelId="{D5B09F0E-7024-43C6-B085-F153F923FDB8}" type="pres">
      <dgm:prSet presAssocID="{A03947F0-A7E0-4B9C-9556-3FDEB192F7B3}" presName="parTx" presStyleLbl="alignNode1" presStyleIdx="3" presStyleCnt="5">
        <dgm:presLayoutVars>
          <dgm:chMax val="0"/>
          <dgm:chPref val="0"/>
          <dgm:bulletEnabled val="1"/>
        </dgm:presLayoutVars>
      </dgm:prSet>
      <dgm:spPr/>
      <dgm:t>
        <a:bodyPr/>
        <a:lstStyle/>
        <a:p>
          <a:endParaRPr lang="en-CA"/>
        </a:p>
      </dgm:t>
    </dgm:pt>
    <dgm:pt modelId="{599364CC-9741-470C-8665-3664A92D8276}" type="pres">
      <dgm:prSet presAssocID="{A03947F0-A7E0-4B9C-9556-3FDEB192F7B3}" presName="desTx" presStyleLbl="alignAccFollowNode1" presStyleIdx="3" presStyleCnt="5">
        <dgm:presLayoutVars>
          <dgm:bulletEnabled val="1"/>
        </dgm:presLayoutVars>
      </dgm:prSet>
      <dgm:spPr/>
      <dgm:t>
        <a:bodyPr/>
        <a:lstStyle/>
        <a:p>
          <a:endParaRPr lang="en-CA"/>
        </a:p>
      </dgm:t>
    </dgm:pt>
    <dgm:pt modelId="{01D966AE-B223-4FC1-9674-C173B2AC61EB}" type="pres">
      <dgm:prSet presAssocID="{6FECE104-B504-4FD7-A66F-A4BAE7F7CD37}" presName="space" presStyleCnt="0"/>
      <dgm:spPr/>
    </dgm:pt>
    <dgm:pt modelId="{85BBCF08-42E4-4779-98C2-DADEBE4896CA}" type="pres">
      <dgm:prSet presAssocID="{0FB6A07B-CA9D-4DF9-B8B4-DCCA996BA79A}" presName="composite" presStyleCnt="0"/>
      <dgm:spPr/>
    </dgm:pt>
    <dgm:pt modelId="{50C3678C-F930-4FC7-8264-58473627A9D7}" type="pres">
      <dgm:prSet presAssocID="{0FB6A07B-CA9D-4DF9-B8B4-DCCA996BA79A}" presName="parTx" presStyleLbl="alignNode1" presStyleIdx="4" presStyleCnt="5">
        <dgm:presLayoutVars>
          <dgm:chMax val="0"/>
          <dgm:chPref val="0"/>
          <dgm:bulletEnabled val="1"/>
        </dgm:presLayoutVars>
      </dgm:prSet>
      <dgm:spPr/>
      <dgm:t>
        <a:bodyPr/>
        <a:lstStyle/>
        <a:p>
          <a:endParaRPr lang="en-CA"/>
        </a:p>
      </dgm:t>
    </dgm:pt>
    <dgm:pt modelId="{E5DBD7AB-908C-449F-AA4C-8571DBCB6C60}" type="pres">
      <dgm:prSet presAssocID="{0FB6A07B-CA9D-4DF9-B8B4-DCCA996BA79A}" presName="desTx" presStyleLbl="alignAccFollowNode1" presStyleIdx="4" presStyleCnt="5">
        <dgm:presLayoutVars>
          <dgm:bulletEnabled val="1"/>
        </dgm:presLayoutVars>
      </dgm:prSet>
      <dgm:spPr/>
      <dgm:t>
        <a:bodyPr/>
        <a:lstStyle/>
        <a:p>
          <a:endParaRPr lang="en-CA"/>
        </a:p>
      </dgm:t>
    </dgm:pt>
  </dgm:ptLst>
  <dgm:cxnLst>
    <dgm:cxn modelId="{41A8DFC4-1539-4EDA-A190-58C5B92B92EB}" srcId="{0FB6A07B-CA9D-4DF9-B8B4-DCCA996BA79A}" destId="{BB3BA588-4673-45E6-8DB5-C4DB0524C0C7}" srcOrd="0" destOrd="0" parTransId="{14673940-00BC-43F0-93FC-EFA152A36175}" sibTransId="{8E536BA1-5B9B-4CEF-A1CA-68A5C8D7000E}"/>
    <dgm:cxn modelId="{6A7B2B9C-7777-4E65-A431-2B58D33D706E}" srcId="{33016FF1-4531-450D-A71F-0071B789E083}" destId="{37454D48-A228-41B1-9BB4-352AF26B5612}" srcOrd="2" destOrd="0" parTransId="{748F5F59-2128-440C-A618-2A65C29C3A6D}" sibTransId="{0E2B2623-0E5D-43A7-B880-40304ABA18CB}"/>
    <dgm:cxn modelId="{68831801-90FE-4B03-ADCE-9339A18ABA06}" type="presOf" srcId="{F7F89143-ADCB-4171-8EE4-2CABE5774C7E}" destId="{4629CC3C-E7C9-4DFA-B00D-838A97211236}" srcOrd="0" destOrd="0" presId="urn:microsoft.com/office/officeart/2005/8/layout/hList1"/>
    <dgm:cxn modelId="{C2D99245-7250-40C9-91CA-F45EBEBABA65}" type="presOf" srcId="{33016FF1-4531-450D-A71F-0071B789E083}" destId="{8317C4F6-195F-4F69-A046-61535C57F070}" srcOrd="0" destOrd="0" presId="urn:microsoft.com/office/officeart/2005/8/layout/hList1"/>
    <dgm:cxn modelId="{8EA25E15-F1D7-4409-91F3-01FFF7660C05}" srcId="{A03947F0-A7E0-4B9C-9556-3FDEB192F7B3}" destId="{6E564136-E4BD-4B16-BB9C-ECE440435507}" srcOrd="0" destOrd="0" parTransId="{2DFAF023-B5AE-41BA-A4A3-42457BC1259E}" sibTransId="{68CBC556-2479-4ADC-ACB0-252B813188D4}"/>
    <dgm:cxn modelId="{8E360CFB-E0D6-4E6A-8B50-019DDC16B7CA}" type="presOf" srcId="{6E564136-E4BD-4B16-BB9C-ECE440435507}" destId="{599364CC-9741-470C-8665-3664A92D8276}" srcOrd="0" destOrd="0" presId="urn:microsoft.com/office/officeart/2005/8/layout/hList1"/>
    <dgm:cxn modelId="{E0678014-3373-47F9-B630-191FD952A1A1}" srcId="{33016FF1-4531-450D-A71F-0071B789E083}" destId="{18A97182-5BDE-40D8-87FD-05CA79E4645B}" srcOrd="0" destOrd="0" parTransId="{EDBBCB74-2501-4181-9BCE-4BB787C44467}" sibTransId="{3DE26BE6-EC12-4AC7-AC89-B63343DEDCCA}"/>
    <dgm:cxn modelId="{063DF798-8981-4129-B937-BC1D68EDECA8}" type="presOf" srcId="{A03947F0-A7E0-4B9C-9556-3FDEB192F7B3}" destId="{D5B09F0E-7024-43C6-B085-F153F923FDB8}" srcOrd="0" destOrd="0" presId="urn:microsoft.com/office/officeart/2005/8/layout/hList1"/>
    <dgm:cxn modelId="{A8A9091F-2880-46F3-B1D9-D3F05BA34791}" srcId="{33016FF1-4531-450D-A71F-0071B789E083}" destId="{0FB6A07B-CA9D-4DF9-B8B4-DCCA996BA79A}" srcOrd="4" destOrd="0" parTransId="{82C90ABF-B8F0-4A3B-BD4D-753020BAEBA6}" sibTransId="{F647AEB0-880A-40F9-9DB9-461071895691}"/>
    <dgm:cxn modelId="{100F8548-4A27-4D1A-9E0F-F14756FF230A}" srcId="{F7F89143-ADCB-4171-8EE4-2CABE5774C7E}" destId="{BED59BE3-2E41-4BAF-9700-67CE34D09BAB}" srcOrd="0" destOrd="0" parTransId="{4C47E07D-371D-448A-93CD-D4A1D0AFF366}" sibTransId="{586738E6-DE90-4BC9-BD49-272A0E46A375}"/>
    <dgm:cxn modelId="{883AAB9E-D49B-44E9-A318-B6AAC499E750}" type="presOf" srcId="{0FB6A07B-CA9D-4DF9-B8B4-DCCA996BA79A}" destId="{50C3678C-F930-4FC7-8264-58473627A9D7}" srcOrd="0" destOrd="0" presId="urn:microsoft.com/office/officeart/2005/8/layout/hList1"/>
    <dgm:cxn modelId="{488CF6BC-5CE5-4BFA-A83F-1B4BCE3EA84A}" srcId="{33016FF1-4531-450D-A71F-0071B789E083}" destId="{F7F89143-ADCB-4171-8EE4-2CABE5774C7E}" srcOrd="1" destOrd="0" parTransId="{94266177-C6FD-4344-BF9F-B6DADC369DBF}" sibTransId="{37A3E173-01E0-4825-8531-8A6EEDAF5BED}"/>
    <dgm:cxn modelId="{3B5A5616-7352-4308-989E-F7F36EB236D8}" type="presOf" srcId="{BB3BA588-4673-45E6-8DB5-C4DB0524C0C7}" destId="{E5DBD7AB-908C-449F-AA4C-8571DBCB6C60}" srcOrd="0" destOrd="0" presId="urn:microsoft.com/office/officeart/2005/8/layout/hList1"/>
    <dgm:cxn modelId="{9702B5EF-0BDB-4A70-A680-5FCEDFE5B0A7}" srcId="{18A97182-5BDE-40D8-87FD-05CA79E4645B}" destId="{EF0846B8-DCD6-4D8C-ABC3-D914D28D4BA0}" srcOrd="0" destOrd="0" parTransId="{A209D000-C0BB-4075-9B93-E6EA4BA54BE1}" sibTransId="{667CC591-0C6B-49D0-AB3A-69C6CA35D4C1}"/>
    <dgm:cxn modelId="{7ABDC68A-6093-4508-8EF6-7189A6690AF1}" srcId="{A03947F0-A7E0-4B9C-9556-3FDEB192F7B3}" destId="{6FDCB78F-62AD-4925-A358-86EFBCD66855}" srcOrd="1" destOrd="0" parTransId="{794B0F83-E871-4807-B350-7C4AFEEE32D1}" sibTransId="{89C6BAAF-EF58-495E-8192-DF1A28B9099E}"/>
    <dgm:cxn modelId="{F6F542E8-4C56-4590-A7E2-4A79DB5ADA10}" srcId="{37454D48-A228-41B1-9BB4-352AF26B5612}" destId="{9A6DD561-4D5F-4EE4-8F13-036BD363971D}" srcOrd="0" destOrd="0" parTransId="{F6A30AD0-3048-4C1F-B3B9-7D50A6B39DFB}" sibTransId="{A5529859-0DE1-46C9-8FB9-AF6DD59156CC}"/>
    <dgm:cxn modelId="{DCCA2A3E-32E9-4E27-86B5-BA290196D8B2}" srcId="{33016FF1-4531-450D-A71F-0071B789E083}" destId="{A03947F0-A7E0-4B9C-9556-3FDEB192F7B3}" srcOrd="3" destOrd="0" parTransId="{875834C6-AB4A-412E-9D90-7CCA22AB7C6B}" sibTransId="{6FECE104-B504-4FD7-A66F-A4BAE7F7CD37}"/>
    <dgm:cxn modelId="{3F6D1DD1-92F4-4161-9829-241084550B34}" type="presOf" srcId="{37454D48-A228-41B1-9BB4-352AF26B5612}" destId="{5B45B7CB-393D-4BB0-BEA1-531F49379839}" srcOrd="0" destOrd="0" presId="urn:microsoft.com/office/officeart/2005/8/layout/hList1"/>
    <dgm:cxn modelId="{C7740DAD-E699-454C-A803-53CCC3BDEFDF}" type="presOf" srcId="{18A97182-5BDE-40D8-87FD-05CA79E4645B}" destId="{D72BCA1A-88C1-4064-9B06-CAFEB7D2EADA}" srcOrd="0" destOrd="0" presId="urn:microsoft.com/office/officeart/2005/8/layout/hList1"/>
    <dgm:cxn modelId="{6D72BFEC-80F2-4ADD-B6D2-101E0DFCCDFB}" type="presOf" srcId="{EF0846B8-DCD6-4D8C-ABC3-D914D28D4BA0}" destId="{C5DE30C8-6F80-4787-A1E6-64E3F4068159}" srcOrd="0" destOrd="0" presId="urn:microsoft.com/office/officeart/2005/8/layout/hList1"/>
    <dgm:cxn modelId="{354A8969-0334-4A49-BD59-EA5FC582CB3D}" type="presOf" srcId="{6FDCB78F-62AD-4925-A358-86EFBCD66855}" destId="{599364CC-9741-470C-8665-3664A92D8276}" srcOrd="0" destOrd="1" presId="urn:microsoft.com/office/officeart/2005/8/layout/hList1"/>
    <dgm:cxn modelId="{A73ADEB7-85BA-467E-87EF-52E9FAA9F682}" type="presOf" srcId="{9A6DD561-4D5F-4EE4-8F13-036BD363971D}" destId="{2A10B420-EFC5-4ABC-8354-E5510636CECA}" srcOrd="0" destOrd="0" presId="urn:microsoft.com/office/officeart/2005/8/layout/hList1"/>
    <dgm:cxn modelId="{07784C0B-452A-4245-BD27-CBABFB5DE306}" type="presOf" srcId="{BED59BE3-2E41-4BAF-9700-67CE34D09BAB}" destId="{AF4C7E1E-0491-4E88-8475-6DA2DE9880D0}" srcOrd="0" destOrd="0" presId="urn:microsoft.com/office/officeart/2005/8/layout/hList1"/>
    <dgm:cxn modelId="{BD80BDAB-E4E5-4C2A-8EAA-6E228A4A8DB5}" type="presParOf" srcId="{8317C4F6-195F-4F69-A046-61535C57F070}" destId="{B9884783-E131-4C6D-B728-5C5803AFA3FB}" srcOrd="0" destOrd="0" presId="urn:microsoft.com/office/officeart/2005/8/layout/hList1"/>
    <dgm:cxn modelId="{1B05149C-16C7-4241-ACE8-B37E583870EF}" type="presParOf" srcId="{B9884783-E131-4C6D-B728-5C5803AFA3FB}" destId="{D72BCA1A-88C1-4064-9B06-CAFEB7D2EADA}" srcOrd="0" destOrd="0" presId="urn:microsoft.com/office/officeart/2005/8/layout/hList1"/>
    <dgm:cxn modelId="{8B836A9C-0952-430A-B131-6C98CE675247}" type="presParOf" srcId="{B9884783-E131-4C6D-B728-5C5803AFA3FB}" destId="{C5DE30C8-6F80-4787-A1E6-64E3F4068159}" srcOrd="1" destOrd="0" presId="urn:microsoft.com/office/officeart/2005/8/layout/hList1"/>
    <dgm:cxn modelId="{5DB7C3E7-8C14-4029-A2D3-D78BE2C4F9BF}" type="presParOf" srcId="{8317C4F6-195F-4F69-A046-61535C57F070}" destId="{6F2B2021-187B-498E-AF88-81C2CBCBA963}" srcOrd="1" destOrd="0" presId="urn:microsoft.com/office/officeart/2005/8/layout/hList1"/>
    <dgm:cxn modelId="{CA781E13-631F-4F18-8E04-44707ED51EA3}" type="presParOf" srcId="{8317C4F6-195F-4F69-A046-61535C57F070}" destId="{21E8DF0A-790F-4A71-BE27-51CA2EC75D53}" srcOrd="2" destOrd="0" presId="urn:microsoft.com/office/officeart/2005/8/layout/hList1"/>
    <dgm:cxn modelId="{4BAE02C0-FD08-4EA0-B99C-75EF72900B8A}" type="presParOf" srcId="{21E8DF0A-790F-4A71-BE27-51CA2EC75D53}" destId="{4629CC3C-E7C9-4DFA-B00D-838A97211236}" srcOrd="0" destOrd="0" presId="urn:microsoft.com/office/officeart/2005/8/layout/hList1"/>
    <dgm:cxn modelId="{F3C21F6B-139D-49D1-8531-BDFC8C19D589}" type="presParOf" srcId="{21E8DF0A-790F-4A71-BE27-51CA2EC75D53}" destId="{AF4C7E1E-0491-4E88-8475-6DA2DE9880D0}" srcOrd="1" destOrd="0" presId="urn:microsoft.com/office/officeart/2005/8/layout/hList1"/>
    <dgm:cxn modelId="{E09CC2F4-C895-4755-832A-772D8A47B8B0}" type="presParOf" srcId="{8317C4F6-195F-4F69-A046-61535C57F070}" destId="{BAD1F824-558C-4857-A61A-37F2219307B8}" srcOrd="3" destOrd="0" presId="urn:microsoft.com/office/officeart/2005/8/layout/hList1"/>
    <dgm:cxn modelId="{35E8908A-233B-4D2A-9B56-50E713FAF77D}" type="presParOf" srcId="{8317C4F6-195F-4F69-A046-61535C57F070}" destId="{C0BCD0F2-E6C7-467C-9B6E-8941C1BC5395}" srcOrd="4" destOrd="0" presId="urn:microsoft.com/office/officeart/2005/8/layout/hList1"/>
    <dgm:cxn modelId="{2E5BC402-B7C4-4F67-8382-7BB64BDD0ADA}" type="presParOf" srcId="{C0BCD0F2-E6C7-467C-9B6E-8941C1BC5395}" destId="{5B45B7CB-393D-4BB0-BEA1-531F49379839}" srcOrd="0" destOrd="0" presId="urn:microsoft.com/office/officeart/2005/8/layout/hList1"/>
    <dgm:cxn modelId="{DCDEAB32-6935-4B9F-9FDE-3CF096FB01B3}" type="presParOf" srcId="{C0BCD0F2-E6C7-467C-9B6E-8941C1BC5395}" destId="{2A10B420-EFC5-4ABC-8354-E5510636CECA}" srcOrd="1" destOrd="0" presId="urn:microsoft.com/office/officeart/2005/8/layout/hList1"/>
    <dgm:cxn modelId="{EA65B5B7-FA9E-4BD1-862F-164CF9FAE66E}" type="presParOf" srcId="{8317C4F6-195F-4F69-A046-61535C57F070}" destId="{8F00868E-61AD-45FD-8376-AB16DBC91375}" srcOrd="5" destOrd="0" presId="urn:microsoft.com/office/officeart/2005/8/layout/hList1"/>
    <dgm:cxn modelId="{8BAF4244-06CA-4AFE-89DA-F9BFFA3CCE00}" type="presParOf" srcId="{8317C4F6-195F-4F69-A046-61535C57F070}" destId="{48A99F6A-202A-4AB2-8380-3458E1539F38}" srcOrd="6" destOrd="0" presId="urn:microsoft.com/office/officeart/2005/8/layout/hList1"/>
    <dgm:cxn modelId="{D2AE9D72-B423-4322-AA66-4414CD9A60F8}" type="presParOf" srcId="{48A99F6A-202A-4AB2-8380-3458E1539F38}" destId="{D5B09F0E-7024-43C6-B085-F153F923FDB8}" srcOrd="0" destOrd="0" presId="urn:microsoft.com/office/officeart/2005/8/layout/hList1"/>
    <dgm:cxn modelId="{CAA0158B-C3C5-4F73-835E-47E233B3794C}" type="presParOf" srcId="{48A99F6A-202A-4AB2-8380-3458E1539F38}" destId="{599364CC-9741-470C-8665-3664A92D8276}" srcOrd="1" destOrd="0" presId="urn:microsoft.com/office/officeart/2005/8/layout/hList1"/>
    <dgm:cxn modelId="{30A0810A-03C3-4439-88C7-9D6CB30FF50D}" type="presParOf" srcId="{8317C4F6-195F-4F69-A046-61535C57F070}" destId="{01D966AE-B223-4FC1-9674-C173B2AC61EB}" srcOrd="7" destOrd="0" presId="urn:microsoft.com/office/officeart/2005/8/layout/hList1"/>
    <dgm:cxn modelId="{EF0AD6C9-6D1B-41FB-89A6-00D6E534C8F8}" type="presParOf" srcId="{8317C4F6-195F-4F69-A046-61535C57F070}" destId="{85BBCF08-42E4-4779-98C2-DADEBE4896CA}" srcOrd="8" destOrd="0" presId="urn:microsoft.com/office/officeart/2005/8/layout/hList1"/>
    <dgm:cxn modelId="{C3E154CD-933F-42FE-A727-36993C562728}" type="presParOf" srcId="{85BBCF08-42E4-4779-98C2-DADEBE4896CA}" destId="{50C3678C-F930-4FC7-8264-58473627A9D7}" srcOrd="0" destOrd="0" presId="urn:microsoft.com/office/officeart/2005/8/layout/hList1"/>
    <dgm:cxn modelId="{067B0785-D8FA-4E67-8C27-E217A04FA4C0}" type="presParOf" srcId="{85BBCF08-42E4-4779-98C2-DADEBE4896CA}" destId="{E5DBD7AB-908C-449F-AA4C-8571DBCB6C6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D38F3-8E03-4E4D-B963-66DCAAE2117D}">
      <dsp:nvSpPr>
        <dsp:cNvPr id="0" name=""/>
        <dsp:cNvSpPr/>
      </dsp:nvSpPr>
      <dsp:spPr>
        <a:xfrm>
          <a:off x="0" y="0"/>
          <a:ext cx="1986359" cy="46980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CA" sz="2100" kern="1200" dirty="0" smtClean="0"/>
            <a:t>Of credit union members are 65 years old, or older</a:t>
          </a:r>
          <a:endParaRPr lang="en-CA" sz="2100" kern="1200" dirty="0"/>
        </a:p>
      </dsp:txBody>
      <dsp:txXfrm>
        <a:off x="0" y="1879220"/>
        <a:ext cx="1986359" cy="1879220"/>
      </dsp:txXfrm>
    </dsp:sp>
    <dsp:sp modelId="{4D09FFD9-C33D-426E-8D24-8E1DAD9705AF}">
      <dsp:nvSpPr>
        <dsp:cNvPr id="0" name=""/>
        <dsp:cNvSpPr/>
      </dsp:nvSpPr>
      <dsp:spPr>
        <a:xfrm>
          <a:off x="212849" y="281883"/>
          <a:ext cx="1564450" cy="156445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3FD8E-80BB-4575-8410-E891FA761644}">
      <dsp:nvSpPr>
        <dsp:cNvPr id="0" name=""/>
        <dsp:cNvSpPr/>
      </dsp:nvSpPr>
      <dsp:spPr>
        <a:xfrm>
          <a:off x="2047845" y="0"/>
          <a:ext cx="1986359" cy="4698051"/>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CA" sz="2100" kern="1200" dirty="0" smtClean="0"/>
            <a:t>5th co-op principle: Member education</a:t>
          </a:r>
          <a:endParaRPr lang="en-CA" sz="2100" kern="1200" dirty="0"/>
        </a:p>
      </dsp:txBody>
      <dsp:txXfrm>
        <a:off x="2047845" y="1879220"/>
        <a:ext cx="1986359" cy="1879220"/>
      </dsp:txXfrm>
    </dsp:sp>
    <dsp:sp modelId="{A7F42910-EB3B-49AF-9CF8-1D9F3A0EB4F8}">
      <dsp:nvSpPr>
        <dsp:cNvPr id="0" name=""/>
        <dsp:cNvSpPr/>
      </dsp:nvSpPr>
      <dsp:spPr>
        <a:xfrm>
          <a:off x="2258799" y="281883"/>
          <a:ext cx="1564450" cy="156445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D49EB-0615-45E3-9298-003D03C06BC1}">
      <dsp:nvSpPr>
        <dsp:cNvPr id="0" name=""/>
        <dsp:cNvSpPr/>
      </dsp:nvSpPr>
      <dsp:spPr>
        <a:xfrm>
          <a:off x="4093795" y="0"/>
          <a:ext cx="1986359" cy="4698051"/>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CA" sz="2100" kern="1200" dirty="0" smtClean="0"/>
            <a:t>7th co-op principle: Concern for community </a:t>
          </a:r>
          <a:endParaRPr lang="en-CA" sz="2100" kern="1200" dirty="0"/>
        </a:p>
      </dsp:txBody>
      <dsp:txXfrm>
        <a:off x="4093795" y="1879220"/>
        <a:ext cx="1986359" cy="1879220"/>
      </dsp:txXfrm>
    </dsp:sp>
    <dsp:sp modelId="{AC3136E0-BA37-48E3-8DFF-C26E0C58C2E5}">
      <dsp:nvSpPr>
        <dsp:cNvPr id="0" name=""/>
        <dsp:cNvSpPr/>
      </dsp:nvSpPr>
      <dsp:spPr>
        <a:xfrm>
          <a:off x="4304749" y="281883"/>
          <a:ext cx="1564450" cy="156445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72FFA6-82AD-40D4-B0A2-7F99AB0BE2FE}">
      <dsp:nvSpPr>
        <dsp:cNvPr id="0" name=""/>
        <dsp:cNvSpPr/>
      </dsp:nvSpPr>
      <dsp:spPr>
        <a:xfrm>
          <a:off x="6141640" y="0"/>
          <a:ext cx="1986359" cy="4698051"/>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CA" sz="2100" kern="1200" dirty="0" smtClean="0"/>
            <a:t>3</a:t>
          </a:r>
          <a:r>
            <a:rPr lang="en-CA" sz="2100" kern="1200" baseline="30000" dirty="0" smtClean="0"/>
            <a:t>rd</a:t>
          </a:r>
          <a:r>
            <a:rPr lang="en-CA" sz="2100" kern="1200" dirty="0" smtClean="0"/>
            <a:t> goal: </a:t>
          </a:r>
          <a:r>
            <a:rPr lang="en-CA" sz="2100" i="1" kern="1200" dirty="0" smtClean="0"/>
            <a:t>Prevent and protect against fraud and financial abuse</a:t>
          </a:r>
          <a:endParaRPr lang="en-CA" sz="2100" i="1" kern="1200" dirty="0"/>
        </a:p>
      </dsp:txBody>
      <dsp:txXfrm>
        <a:off x="6141640" y="1879220"/>
        <a:ext cx="1986359" cy="1879220"/>
      </dsp:txXfrm>
    </dsp:sp>
    <dsp:sp modelId="{07323EB9-7730-433F-9115-247C3BDEF95B}">
      <dsp:nvSpPr>
        <dsp:cNvPr id="0" name=""/>
        <dsp:cNvSpPr/>
      </dsp:nvSpPr>
      <dsp:spPr>
        <a:xfrm>
          <a:off x="6350699" y="281883"/>
          <a:ext cx="1564450" cy="1564450"/>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B3568-CA69-4C97-907D-408BE34E54BD}">
      <dsp:nvSpPr>
        <dsp:cNvPr id="0" name=""/>
        <dsp:cNvSpPr/>
      </dsp:nvSpPr>
      <dsp:spPr>
        <a:xfrm>
          <a:off x="325119" y="3758440"/>
          <a:ext cx="7477760" cy="704707"/>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BCA1A-88C1-4064-9B06-CAFEB7D2EADA}">
      <dsp:nvSpPr>
        <dsp:cNvPr id="0" name=""/>
        <dsp:cNvSpPr/>
      </dsp:nvSpPr>
      <dsp:spPr>
        <a:xfrm>
          <a:off x="5122" y="972602"/>
          <a:ext cx="1963459" cy="7853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CA" sz="2800" b="1" kern="1200" dirty="0" smtClean="0">
              <a:latin typeface="Segoe UI Light" panose="020B0502040204020203" pitchFamily="34" charset="0"/>
            </a:rPr>
            <a:t>91.24%</a:t>
          </a:r>
          <a:endParaRPr lang="en-CA" sz="2800" b="1" kern="1200" dirty="0">
            <a:latin typeface="Segoe UI Light" panose="020B0502040204020203" pitchFamily="34" charset="0"/>
          </a:endParaRPr>
        </a:p>
      </dsp:txBody>
      <dsp:txXfrm>
        <a:off x="5122" y="972602"/>
        <a:ext cx="1963459" cy="785383"/>
      </dsp:txXfrm>
    </dsp:sp>
    <dsp:sp modelId="{C5DE30C8-6F80-4787-A1E6-64E3F4068159}">
      <dsp:nvSpPr>
        <dsp:cNvPr id="0" name=""/>
        <dsp:cNvSpPr/>
      </dsp:nvSpPr>
      <dsp:spPr>
        <a:xfrm>
          <a:off x="5122" y="1757986"/>
          <a:ext cx="1963459"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smtClean="0">
              <a:latin typeface="Segoe UI Light" panose="020B0502040204020203" pitchFamily="34" charset="0"/>
            </a:rPr>
            <a:t>agreed that the course increased </a:t>
          </a:r>
          <a:r>
            <a:rPr lang="en-CA" sz="2000" b="1" kern="1200" dirty="0" smtClean="0">
              <a:latin typeface="Segoe UI Light" panose="020B0502040204020203" pitchFamily="34" charset="0"/>
            </a:rPr>
            <a:t>awareness</a:t>
          </a:r>
          <a:r>
            <a:rPr lang="en-CA" sz="1600" kern="1200" dirty="0" smtClean="0">
              <a:latin typeface="Segoe UI Light" panose="020B0502040204020203" pitchFamily="34" charset="0"/>
            </a:rPr>
            <a:t> and </a:t>
          </a:r>
          <a:r>
            <a:rPr lang="en-CA" sz="2000" b="1" kern="1200" dirty="0" smtClean="0">
              <a:latin typeface="Segoe UI Light" panose="020B0502040204020203" pitchFamily="34" charset="0"/>
            </a:rPr>
            <a:t>understanding</a:t>
          </a:r>
          <a:r>
            <a:rPr lang="en-CA" sz="1600" b="1" kern="1200" dirty="0" smtClean="0">
              <a:latin typeface="Segoe UI Light" panose="020B0502040204020203" pitchFamily="34" charset="0"/>
            </a:rPr>
            <a:t> </a:t>
          </a:r>
          <a:r>
            <a:rPr lang="en-CA" sz="1600" kern="1200" dirty="0" smtClean="0">
              <a:latin typeface="Segoe UI Light" panose="020B0502040204020203" pitchFamily="34" charset="0"/>
            </a:rPr>
            <a:t>of financial abuse of older adults</a:t>
          </a:r>
          <a:endParaRPr lang="en-CA" sz="1600" kern="1200" dirty="0">
            <a:latin typeface="Segoe UI Light" panose="020B0502040204020203" pitchFamily="34" charset="0"/>
          </a:endParaRPr>
        </a:p>
      </dsp:txBody>
      <dsp:txXfrm>
        <a:off x="5122" y="1757986"/>
        <a:ext cx="1963459" cy="2810880"/>
      </dsp:txXfrm>
    </dsp:sp>
    <dsp:sp modelId="{4629CC3C-E7C9-4DFA-B00D-838A97211236}">
      <dsp:nvSpPr>
        <dsp:cNvPr id="0" name=""/>
        <dsp:cNvSpPr/>
      </dsp:nvSpPr>
      <dsp:spPr>
        <a:xfrm>
          <a:off x="2243466" y="972602"/>
          <a:ext cx="1963459" cy="785383"/>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CA" sz="2800" b="1" kern="1200" dirty="0" smtClean="0">
              <a:latin typeface="Segoe UI Light" panose="020B0502040204020203" pitchFamily="34" charset="0"/>
            </a:rPr>
            <a:t>91.83%</a:t>
          </a:r>
          <a:endParaRPr lang="en-CA" sz="2800" b="1" kern="1200" dirty="0">
            <a:latin typeface="Segoe UI Light" panose="020B0502040204020203" pitchFamily="34" charset="0"/>
          </a:endParaRPr>
        </a:p>
      </dsp:txBody>
      <dsp:txXfrm>
        <a:off x="2243466" y="972602"/>
        <a:ext cx="1963459" cy="785383"/>
      </dsp:txXfrm>
    </dsp:sp>
    <dsp:sp modelId="{AF4C7E1E-0491-4E88-8475-6DA2DE9880D0}">
      <dsp:nvSpPr>
        <dsp:cNvPr id="0" name=""/>
        <dsp:cNvSpPr/>
      </dsp:nvSpPr>
      <dsp:spPr>
        <a:xfrm>
          <a:off x="2243466" y="1757986"/>
          <a:ext cx="1963459" cy="2810880"/>
        </a:xfrm>
        <a:prstGeom prst="rect">
          <a:avLst/>
        </a:prstGeom>
        <a:solidFill>
          <a:schemeClr val="accent2">
            <a:tint val="40000"/>
            <a:alpha val="90000"/>
            <a:hueOff val="-212307"/>
            <a:satOff val="-18836"/>
            <a:lumOff val="-192"/>
            <a:alphaOff val="0"/>
          </a:schemeClr>
        </a:solidFill>
        <a:ln w="12700" cap="flat" cmpd="sng" algn="ctr">
          <a:solidFill>
            <a:schemeClr val="accent2">
              <a:tint val="40000"/>
              <a:alpha val="90000"/>
              <a:hueOff val="-212307"/>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smtClean="0">
              <a:latin typeface="Segoe UI Light" panose="020B0502040204020203" pitchFamily="34" charset="0"/>
            </a:rPr>
            <a:t>agreed that the course increased understanding of role in </a:t>
          </a:r>
          <a:r>
            <a:rPr lang="en-CA" sz="2000" b="1" kern="1200" dirty="0" smtClean="0">
              <a:latin typeface="Segoe UI Light" panose="020B0502040204020203" pitchFamily="34" charset="0"/>
            </a:rPr>
            <a:t>preventing</a:t>
          </a:r>
          <a:r>
            <a:rPr lang="en-CA" sz="1900" b="1" kern="1200" dirty="0" smtClean="0">
              <a:latin typeface="Segoe UI Light" panose="020B0502040204020203" pitchFamily="34" charset="0"/>
            </a:rPr>
            <a:t> </a:t>
          </a:r>
          <a:r>
            <a:rPr lang="en-CA" sz="1600" kern="1200" dirty="0" smtClean="0">
              <a:latin typeface="Segoe UI Light" panose="020B0502040204020203" pitchFamily="34" charset="0"/>
            </a:rPr>
            <a:t>financial abuse of older adults</a:t>
          </a:r>
          <a:endParaRPr lang="en-CA" sz="1600" kern="1200" dirty="0">
            <a:latin typeface="Segoe UI Light" panose="020B0502040204020203" pitchFamily="34" charset="0"/>
          </a:endParaRPr>
        </a:p>
      </dsp:txBody>
      <dsp:txXfrm>
        <a:off x="2243466" y="1757986"/>
        <a:ext cx="1963459" cy="2810880"/>
      </dsp:txXfrm>
    </dsp:sp>
    <dsp:sp modelId="{5B45B7CB-393D-4BB0-BEA1-531F49379839}">
      <dsp:nvSpPr>
        <dsp:cNvPr id="0" name=""/>
        <dsp:cNvSpPr/>
      </dsp:nvSpPr>
      <dsp:spPr>
        <a:xfrm>
          <a:off x="4481810" y="972602"/>
          <a:ext cx="1963459" cy="78538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CA" sz="2800" b="1" kern="1200" dirty="0" smtClean="0">
              <a:latin typeface="Segoe UI Light" panose="020B0502040204020203" pitchFamily="34" charset="0"/>
            </a:rPr>
            <a:t>89.35%</a:t>
          </a:r>
          <a:endParaRPr lang="en-CA" sz="2800" b="1" kern="1200" dirty="0">
            <a:latin typeface="Segoe UI Light" panose="020B0502040204020203" pitchFamily="34" charset="0"/>
          </a:endParaRPr>
        </a:p>
      </dsp:txBody>
      <dsp:txXfrm>
        <a:off x="4481810" y="972602"/>
        <a:ext cx="1963459" cy="785383"/>
      </dsp:txXfrm>
    </dsp:sp>
    <dsp:sp modelId="{2A10B420-EFC5-4ABC-8354-E5510636CECA}">
      <dsp:nvSpPr>
        <dsp:cNvPr id="0" name=""/>
        <dsp:cNvSpPr/>
      </dsp:nvSpPr>
      <dsp:spPr>
        <a:xfrm>
          <a:off x="4481810" y="1757986"/>
          <a:ext cx="1963459" cy="2810880"/>
        </a:xfrm>
        <a:prstGeom prst="rect">
          <a:avLst/>
        </a:prstGeom>
        <a:solidFill>
          <a:schemeClr val="accent2">
            <a:tint val="40000"/>
            <a:alpha val="90000"/>
            <a:hueOff val="-424614"/>
            <a:satOff val="-37673"/>
            <a:lumOff val="-385"/>
            <a:alphaOff val="0"/>
          </a:schemeClr>
        </a:solidFill>
        <a:ln w="12700" cap="flat" cmpd="sng" algn="ctr">
          <a:solidFill>
            <a:schemeClr val="accent2">
              <a:tint val="40000"/>
              <a:alpha val="90000"/>
              <a:hueOff val="-424614"/>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smtClean="0">
              <a:latin typeface="Segoe UI Light" panose="020B0502040204020203" pitchFamily="34" charset="0"/>
            </a:rPr>
            <a:t>agreed that the course increased confidence in </a:t>
          </a:r>
          <a:r>
            <a:rPr lang="en-CA" sz="2000" b="1" kern="1200" dirty="0" smtClean="0">
              <a:latin typeface="Segoe UI Light" panose="020B0502040204020203" pitchFamily="34" charset="0"/>
            </a:rPr>
            <a:t>intervening</a:t>
          </a:r>
          <a:r>
            <a:rPr lang="en-CA" sz="2000" kern="1200" dirty="0" smtClean="0">
              <a:latin typeface="Segoe UI Light" panose="020B0502040204020203" pitchFamily="34" charset="0"/>
            </a:rPr>
            <a:t> </a:t>
          </a:r>
          <a:r>
            <a:rPr lang="en-CA" sz="1600" kern="1200" dirty="0" smtClean="0">
              <a:latin typeface="Segoe UI Light" panose="020B0502040204020203" pitchFamily="34" charset="0"/>
            </a:rPr>
            <a:t>when concerned about an older adult</a:t>
          </a:r>
          <a:endParaRPr lang="en-CA" sz="1600" kern="1200" dirty="0">
            <a:latin typeface="Segoe UI Light" panose="020B0502040204020203" pitchFamily="34" charset="0"/>
          </a:endParaRPr>
        </a:p>
      </dsp:txBody>
      <dsp:txXfrm>
        <a:off x="4481810" y="1757986"/>
        <a:ext cx="1963459" cy="2810880"/>
      </dsp:txXfrm>
    </dsp:sp>
    <dsp:sp modelId="{D5B09F0E-7024-43C6-B085-F153F923FDB8}">
      <dsp:nvSpPr>
        <dsp:cNvPr id="0" name=""/>
        <dsp:cNvSpPr/>
      </dsp:nvSpPr>
      <dsp:spPr>
        <a:xfrm>
          <a:off x="6720154" y="972602"/>
          <a:ext cx="1963459" cy="785383"/>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CA" sz="2800" b="1" kern="1200" dirty="0" smtClean="0">
              <a:latin typeface="Segoe UI Light" panose="020B0502040204020203" pitchFamily="34" charset="0"/>
            </a:rPr>
            <a:t>89.85%</a:t>
          </a:r>
          <a:endParaRPr lang="en-CA" sz="2800" b="1" kern="1200" dirty="0">
            <a:latin typeface="Segoe UI Light" panose="020B0502040204020203" pitchFamily="34" charset="0"/>
          </a:endParaRPr>
        </a:p>
      </dsp:txBody>
      <dsp:txXfrm>
        <a:off x="6720154" y="972602"/>
        <a:ext cx="1963459" cy="785383"/>
      </dsp:txXfrm>
    </dsp:sp>
    <dsp:sp modelId="{599364CC-9741-470C-8665-3664A92D8276}">
      <dsp:nvSpPr>
        <dsp:cNvPr id="0" name=""/>
        <dsp:cNvSpPr/>
      </dsp:nvSpPr>
      <dsp:spPr>
        <a:xfrm>
          <a:off x="6720154" y="1757986"/>
          <a:ext cx="1963459" cy="2810880"/>
        </a:xfrm>
        <a:prstGeom prst="rect">
          <a:avLst/>
        </a:prstGeom>
        <a:solidFill>
          <a:schemeClr val="accent2">
            <a:tint val="40000"/>
            <a:alpha val="90000"/>
            <a:hueOff val="-636920"/>
            <a:satOff val="-56510"/>
            <a:lumOff val="-577"/>
            <a:alphaOff val="0"/>
          </a:schemeClr>
        </a:solidFill>
        <a:ln w="12700" cap="flat" cmpd="sng" algn="ctr">
          <a:solidFill>
            <a:schemeClr val="accent2">
              <a:tint val="40000"/>
              <a:alpha val="90000"/>
              <a:hueOff val="-636920"/>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smtClean="0">
              <a:latin typeface="Segoe UI Light" panose="020B0502040204020203" pitchFamily="34" charset="0"/>
            </a:rPr>
            <a:t>agreed that the course increased understanding of situations that should be brought to the </a:t>
          </a:r>
          <a:r>
            <a:rPr lang="en-CA" sz="2000" b="1" kern="1200" dirty="0" smtClean="0">
              <a:latin typeface="Segoe UI Light" panose="020B0502040204020203" pitchFamily="34" charset="0"/>
            </a:rPr>
            <a:t>attention of the manager</a:t>
          </a:r>
          <a:r>
            <a:rPr lang="en-CA" sz="1900" kern="1200" dirty="0" smtClean="0">
              <a:latin typeface="Segoe UI Light" panose="020B0502040204020203" pitchFamily="34" charset="0"/>
            </a:rPr>
            <a:t>.</a:t>
          </a:r>
          <a:endParaRPr lang="en-CA" sz="1900" kern="1200" dirty="0">
            <a:latin typeface="Segoe UI Light" panose="020B0502040204020203" pitchFamily="34" charset="0"/>
          </a:endParaRPr>
        </a:p>
        <a:p>
          <a:pPr marL="171450" lvl="1" indent="-171450" algn="l" defTabSz="844550">
            <a:lnSpc>
              <a:spcPct val="90000"/>
            </a:lnSpc>
            <a:spcBef>
              <a:spcPct val="0"/>
            </a:spcBef>
            <a:spcAft>
              <a:spcPct val="15000"/>
            </a:spcAft>
            <a:buChar char="••"/>
          </a:pPr>
          <a:endParaRPr lang="en-CA" sz="1900" kern="1200" dirty="0">
            <a:latin typeface="Segoe UI Light" panose="020B0502040204020203" pitchFamily="34" charset="0"/>
          </a:endParaRPr>
        </a:p>
      </dsp:txBody>
      <dsp:txXfrm>
        <a:off x="6720154" y="1757986"/>
        <a:ext cx="1963459" cy="2810880"/>
      </dsp:txXfrm>
    </dsp:sp>
    <dsp:sp modelId="{50C3678C-F930-4FC7-8264-58473627A9D7}">
      <dsp:nvSpPr>
        <dsp:cNvPr id="0" name=""/>
        <dsp:cNvSpPr/>
      </dsp:nvSpPr>
      <dsp:spPr>
        <a:xfrm>
          <a:off x="8958498" y="972602"/>
          <a:ext cx="1963459" cy="78538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CA" sz="2800" b="1" kern="1200" dirty="0" smtClean="0">
              <a:latin typeface="Segoe UI Light" panose="020B0502040204020203" pitchFamily="34" charset="0"/>
            </a:rPr>
            <a:t>89.64%</a:t>
          </a:r>
          <a:endParaRPr lang="en-CA" sz="2800" b="1" kern="1200" dirty="0">
            <a:latin typeface="Segoe UI Light" panose="020B0502040204020203" pitchFamily="34" charset="0"/>
          </a:endParaRPr>
        </a:p>
      </dsp:txBody>
      <dsp:txXfrm>
        <a:off x="8958498" y="972602"/>
        <a:ext cx="1963459" cy="785383"/>
      </dsp:txXfrm>
    </dsp:sp>
    <dsp:sp modelId="{E5DBD7AB-908C-449F-AA4C-8571DBCB6C60}">
      <dsp:nvSpPr>
        <dsp:cNvPr id="0" name=""/>
        <dsp:cNvSpPr/>
      </dsp:nvSpPr>
      <dsp:spPr>
        <a:xfrm>
          <a:off x="8958498" y="1757986"/>
          <a:ext cx="1963459" cy="2810880"/>
        </a:xfrm>
        <a:prstGeom prst="rect">
          <a:avLst/>
        </a:prstGeom>
        <a:solidFill>
          <a:schemeClr val="accent2">
            <a:tint val="40000"/>
            <a:alpha val="90000"/>
            <a:hueOff val="-849227"/>
            <a:satOff val="-75346"/>
            <a:lumOff val="-769"/>
            <a:alphaOff val="0"/>
          </a:schemeClr>
        </a:solidFill>
        <a:ln w="12700" cap="flat" cmpd="sng" algn="ctr">
          <a:solidFill>
            <a:schemeClr val="accent2">
              <a:tint val="40000"/>
              <a:alpha val="90000"/>
              <a:hueOff val="-849227"/>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smtClean="0">
              <a:latin typeface="Segoe UI Light" panose="020B0502040204020203" pitchFamily="34" charset="0"/>
            </a:rPr>
            <a:t>agreed that the course increased their ability to </a:t>
          </a:r>
          <a:r>
            <a:rPr lang="en-CA" sz="2300" b="1" kern="1200" dirty="0" smtClean="0">
              <a:latin typeface="Segoe UI Light" panose="020B0502040204020203" pitchFamily="34" charset="0"/>
            </a:rPr>
            <a:t>respond </a:t>
          </a:r>
          <a:r>
            <a:rPr lang="en-CA" sz="1600" kern="1200" dirty="0" smtClean="0">
              <a:latin typeface="Segoe UI Light" panose="020B0502040204020203" pitchFamily="34" charset="0"/>
            </a:rPr>
            <a:t>with appropriate solutions</a:t>
          </a:r>
          <a:endParaRPr lang="en-CA" sz="1600" kern="1200" dirty="0">
            <a:latin typeface="Segoe UI Light" panose="020B0502040204020203" pitchFamily="34" charset="0"/>
          </a:endParaRPr>
        </a:p>
      </dsp:txBody>
      <dsp:txXfrm>
        <a:off x="8958498" y="1757986"/>
        <a:ext cx="1963459"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690125D-5420-4D76-AAE0-37E22C676669}" type="datetimeFigureOut">
              <a:rPr lang="en-CA" smtClean="0"/>
              <a:t>15-11-02</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8CFF5E-91B4-4A1C-972C-FCD082B2CE17}" type="slidenum">
              <a:rPr lang="en-CA" smtClean="0"/>
              <a:t>‹#›</a:t>
            </a:fld>
            <a:endParaRPr lang="en-CA"/>
          </a:p>
        </p:txBody>
      </p:sp>
    </p:spTree>
    <p:extLst>
      <p:ext uri="{BB962C8B-B14F-4D97-AF65-F5344CB8AC3E}">
        <p14:creationId xmlns:p14="http://schemas.microsoft.com/office/powerpoint/2010/main" val="211316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8F54E5-2442-4BA8-A49D-9AF002AEC443}" type="datetimeFigureOut">
              <a:rPr lang="en-CA" smtClean="0"/>
              <a:t>15-11-02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ED4A4B-ED19-4814-A5D0-4AD1A2001C49}" type="slidenum">
              <a:rPr lang="en-CA" smtClean="0"/>
              <a:t>‹#›</a:t>
            </a:fld>
            <a:endParaRPr lang="en-CA"/>
          </a:p>
        </p:txBody>
      </p:sp>
    </p:spTree>
    <p:extLst>
      <p:ext uri="{BB962C8B-B14F-4D97-AF65-F5344CB8AC3E}">
        <p14:creationId xmlns:p14="http://schemas.microsoft.com/office/powerpoint/2010/main" val="267969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antifraudcentre-centreantifraude.ca/index-eng.ht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663" indent="-172663">
              <a:buFont typeface="Arial" panose="020B0604020202020204" pitchFamily="34" charset="0"/>
              <a:buChar char="•"/>
            </a:pPr>
            <a:r>
              <a:rPr lang="en-CA" b="0" dirty="0" smtClean="0"/>
              <a:t>Housekeeping announcements.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3F9EA6C-1DF7-4D73-A147-7D3C28269D06}" type="slidenum">
              <a:rPr lang="en-CA" smtClean="0"/>
              <a:t>2</a:t>
            </a:fld>
            <a:endParaRPr lang="en-CA"/>
          </a:p>
        </p:txBody>
      </p:sp>
    </p:spTree>
    <p:extLst>
      <p:ext uri="{BB962C8B-B14F-4D97-AF65-F5344CB8AC3E}">
        <p14:creationId xmlns:p14="http://schemas.microsoft.com/office/powerpoint/2010/main" val="267785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 Martin:</a:t>
            </a:r>
          </a:p>
          <a:p>
            <a:endParaRPr lang="en-CA" baseline="0" dirty="0" smtClean="0"/>
          </a:p>
          <a:p>
            <a:r>
              <a:rPr lang="en-CA" b="1" dirty="0" smtClean="0"/>
              <a:t>What can it look like? </a:t>
            </a:r>
          </a:p>
          <a:p>
            <a:pPr marL="174708" indent="-174708">
              <a:buFont typeface="Arial" panose="020B0604020202020204" pitchFamily="34" charset="0"/>
              <a:buChar char="•"/>
            </a:pPr>
            <a:r>
              <a:rPr lang="en-CA" dirty="0" smtClean="0"/>
              <a:t>Powers of Attorney (</a:t>
            </a:r>
            <a:r>
              <a:rPr lang="en-CA" dirty="0" err="1" smtClean="0"/>
              <a:t>PoAs</a:t>
            </a:r>
            <a:r>
              <a:rPr lang="en-CA" dirty="0" smtClean="0"/>
              <a:t>) and joint bank accounts are tools to assist seniors and others manage their financial affairs. And while these tools can be very useful, the most common scenarios associated with the financial abuse of seniors are related to the misuse of </a:t>
            </a:r>
            <a:r>
              <a:rPr lang="en-CA" dirty="0" err="1" smtClean="0"/>
              <a:t>PoAs</a:t>
            </a:r>
            <a:r>
              <a:rPr lang="en-CA" dirty="0" smtClean="0"/>
              <a:t> and joint bank accounts.</a:t>
            </a:r>
          </a:p>
          <a:p>
            <a:r>
              <a:rPr lang="en-CA" dirty="0" smtClean="0"/>
              <a:t>Some common examples of financial abuse of seniors include:</a:t>
            </a:r>
          </a:p>
          <a:p>
            <a:pPr marL="174708" indent="-174708">
              <a:buFont typeface="Arial" panose="020B0604020202020204" pitchFamily="34" charset="0"/>
              <a:buChar char="•"/>
            </a:pPr>
            <a:r>
              <a:rPr lang="en-CA" dirty="0" smtClean="0"/>
              <a:t>misuse or theft of a senior’s assets, property or money (often from joint bank accounts or through improper use of </a:t>
            </a:r>
            <a:r>
              <a:rPr lang="en-CA" dirty="0" err="1" smtClean="0"/>
              <a:t>PoAs</a:t>
            </a:r>
            <a:endParaRPr lang="en-CA" dirty="0" smtClean="0"/>
          </a:p>
          <a:p>
            <a:pPr marL="174708" indent="-174708">
              <a:buFont typeface="Arial" panose="020B0604020202020204" pitchFamily="34" charset="0"/>
              <a:buChar char="•"/>
            </a:pPr>
            <a:r>
              <a:rPr lang="en-CA" dirty="0" smtClean="0"/>
              <a:t>taking a senior’s money or cashing their cheques without their permission</a:t>
            </a:r>
          </a:p>
          <a:p>
            <a:pPr marL="174708" indent="-174708">
              <a:buFont typeface="Arial" panose="020B0604020202020204" pitchFamily="34" charset="0"/>
              <a:buChar char="•"/>
            </a:pPr>
            <a:r>
              <a:rPr lang="en-CA" dirty="0" smtClean="0"/>
              <a:t>forging a senior’s signature or altering documents to get permission to access or dispose of assets</a:t>
            </a:r>
          </a:p>
          <a:p>
            <a:pPr marL="174708" indent="-174708">
              <a:buFont typeface="Arial" panose="020B0604020202020204" pitchFamily="34" charset="0"/>
              <a:buChar char="•"/>
            </a:pPr>
            <a:r>
              <a:rPr lang="en-CA" dirty="0" smtClean="0"/>
              <a:t>monetary gifts that are involuntary—e.g., gifts made under coercion, undue influence or threats</a:t>
            </a:r>
          </a:p>
          <a:p>
            <a:pPr marL="174708" indent="-174708">
              <a:buFont typeface="Arial" panose="020B0604020202020204" pitchFamily="34" charset="0"/>
              <a:buChar char="•"/>
            </a:pPr>
            <a:r>
              <a:rPr lang="en-CA" dirty="0" smtClean="0"/>
              <a:t>unduly pressuring, forcing or tricking a senior to make or change a will, or to sign legal documents that gives away the senior’s property or obligates the senior for something for which the senior does not benefit, as well as:</a:t>
            </a:r>
          </a:p>
          <a:p>
            <a:pPr marL="174708" indent="-174708">
              <a:buFont typeface="Arial" panose="020B0604020202020204" pitchFamily="34" charset="0"/>
              <a:buChar char="•"/>
            </a:pPr>
            <a:r>
              <a:rPr lang="en-CA" dirty="0" smtClean="0"/>
              <a:t>pressuring a senior to obtain a mortgage they don’t need, where the proceeds are used by a relative or</a:t>
            </a:r>
          </a:p>
          <a:p>
            <a:pPr marL="174708" indent="-174708">
              <a:buFont typeface="Arial" panose="020B0604020202020204" pitchFamily="34" charset="0"/>
              <a:buChar char="•"/>
            </a:pPr>
            <a:r>
              <a:rPr lang="en-CA" dirty="0" smtClean="0"/>
              <a:t>having the senior sign a guarantee or pledge their property as security for someone else’s loan</a:t>
            </a:r>
          </a:p>
          <a:p>
            <a:pPr marL="174708" indent="-174708">
              <a:buFont typeface="Arial" panose="020B0604020202020204" pitchFamily="34" charset="0"/>
              <a:buChar char="•"/>
            </a:pPr>
            <a:r>
              <a:rPr lang="en-CA" dirty="0" smtClean="0"/>
              <a:t>pressuring a senior to give money or write cheques for that person or to someone else that person directs</a:t>
            </a:r>
          </a:p>
          <a:p>
            <a:pPr marL="174708" indent="-174708">
              <a:buFont typeface="Arial" panose="020B0604020202020204" pitchFamily="34" charset="0"/>
              <a:buChar char="•"/>
            </a:pPr>
            <a:r>
              <a:rPr lang="en-CA" dirty="0" smtClean="0"/>
              <a:t>sharing a senior’s home without paying a fair share of the expenses when requested</a:t>
            </a:r>
          </a:p>
          <a:p>
            <a:pPr marL="174708" indent="-174708">
              <a:buFont typeface="Arial" panose="020B0604020202020204" pitchFamily="34" charset="0"/>
              <a:buChar char="•"/>
            </a:pPr>
            <a:r>
              <a:rPr lang="en-CA" dirty="0" smtClean="0"/>
              <a:t>failing to repay loans provided by a senior</a:t>
            </a:r>
          </a:p>
          <a:p>
            <a:pPr marL="174708" indent="-174708">
              <a:buFont typeface="Arial" panose="020B0604020202020204" pitchFamily="34" charset="0"/>
              <a:buChar char="•"/>
            </a:pPr>
            <a:r>
              <a:rPr lang="en-CA" dirty="0" smtClean="0"/>
              <a:t>predatory marriage, where a person deliberately pressures an older person of limited capacity into marriage solely for financial profit.</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19</a:t>
            </a:fld>
            <a:endParaRPr lang="en-CA"/>
          </a:p>
        </p:txBody>
      </p:sp>
    </p:spTree>
    <p:extLst>
      <p:ext uri="{BB962C8B-B14F-4D97-AF65-F5344CB8AC3E}">
        <p14:creationId xmlns:p14="http://schemas.microsoft.com/office/powerpoint/2010/main" val="293341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pPr defTabSz="931774">
              <a:defRPr/>
            </a:pPr>
            <a:r>
              <a:rPr lang="en-US" b="1" dirty="0"/>
              <a:t>Kate Martin:  </a:t>
            </a:r>
          </a:p>
          <a:p>
            <a:pPr defTabSz="931774">
              <a:defRPr/>
            </a:pPr>
            <a:endParaRPr lang="en-US" b="1" dirty="0"/>
          </a:p>
          <a:p>
            <a:pPr defTabSz="931774">
              <a:defRPr/>
            </a:pPr>
            <a:r>
              <a:rPr lang="en-US" b="1" dirty="0"/>
              <a:t>Demographics: </a:t>
            </a:r>
            <a:r>
              <a:rPr lang="en-US" dirty="0"/>
              <a:t>Financial abuse is of particular concern given that more than one-quarter (25.6 per cent) of our members are at 65 years of age or older.  </a:t>
            </a:r>
          </a:p>
          <a:p>
            <a:pPr defTabSz="931774">
              <a:defRPr/>
            </a:pPr>
            <a:endParaRPr lang="en-US" dirty="0">
              <a:solidFill>
                <a:srgbClr val="4472C4">
                  <a:lumMod val="50000"/>
                </a:srgbClr>
              </a:solidFill>
              <a:latin typeface="Segoe UI Light" panose="020B0502040204020203" pitchFamily="34" charset="0"/>
            </a:endParaRPr>
          </a:p>
          <a:p>
            <a:pPr defTabSz="931774">
              <a:defRPr/>
            </a:pPr>
            <a:r>
              <a:rPr lang="en-US" dirty="0">
                <a:solidFill>
                  <a:srgbClr val="4472C4">
                    <a:lumMod val="50000"/>
                  </a:srgbClr>
                </a:solidFill>
                <a:latin typeface="Segoe UI Light" panose="020B0502040204020203" pitchFamily="34" charset="0"/>
              </a:rPr>
              <a:t>What’s more: This issue impacts the largest segment within the credit unions – older members: 47.1 % of credit union members are either retired or close to retirement age, or eligible for early retirement. </a:t>
            </a:r>
          </a:p>
          <a:p>
            <a:pPr defTabSz="931774">
              <a:defRPr/>
            </a:pPr>
            <a:endParaRPr lang="en-US" dirty="0">
              <a:solidFill>
                <a:srgbClr val="4472C4">
                  <a:lumMod val="50000"/>
                </a:srgbClr>
              </a:solidFill>
              <a:latin typeface="Segoe UI Light" panose="020B0502040204020203" pitchFamily="34" charset="0"/>
            </a:endParaRPr>
          </a:p>
          <a:p>
            <a:pPr defTabSz="931774">
              <a:defRPr/>
            </a:pPr>
            <a:r>
              <a:rPr lang="en-US" dirty="0">
                <a:solidFill>
                  <a:srgbClr val="4472C4">
                    <a:lumMod val="50000"/>
                  </a:srgbClr>
                </a:solidFill>
                <a:latin typeface="Segoe UI Light" panose="020B0502040204020203" pitchFamily="34" charset="0"/>
              </a:rPr>
              <a:t>It’s also about raising awareness throughout the system: this is an issue that could touch us all at some point. </a:t>
            </a:r>
          </a:p>
          <a:p>
            <a:pPr defTabSz="931774">
              <a:defRPr/>
            </a:pPr>
            <a:endParaRPr lang="en-US" dirty="0"/>
          </a:p>
          <a:p>
            <a:pPr defTabSz="931774">
              <a:defRPr/>
            </a:pPr>
            <a:r>
              <a:rPr lang="en-US" dirty="0"/>
              <a:t>Putting their financial well-being </a:t>
            </a:r>
            <a:r>
              <a:rPr lang="en-US" u="sng" dirty="0"/>
              <a:t>first</a:t>
            </a:r>
            <a:r>
              <a:rPr lang="en-US" dirty="0"/>
              <a:t> is part of the credit union difference. </a:t>
            </a:r>
          </a:p>
          <a:p>
            <a:pPr defTabSz="931774">
              <a:defRPr/>
            </a:pPr>
            <a:endParaRPr lang="en-US" dirty="0"/>
          </a:p>
          <a:p>
            <a:pPr defTabSz="931774">
              <a:defRPr/>
            </a:pPr>
            <a:endParaRPr lang="en-US" dirty="0"/>
          </a:p>
          <a:p>
            <a:pPr defTabSz="931774">
              <a:defRPr/>
            </a:pPr>
            <a:r>
              <a:rPr lang="en-US" b="1" dirty="0"/>
              <a:t>Member education:  </a:t>
            </a:r>
            <a:r>
              <a:rPr lang="en-CA" dirty="0"/>
              <a:t>As co-operatives, credit unions are driven by seven principles of the international co-operative movement that profoundly influence the values, governance, culture and business decisions of credit unions in Canada and around the world. </a:t>
            </a:r>
          </a:p>
          <a:p>
            <a:pPr defTabSz="931774">
              <a:defRPr/>
            </a:pPr>
            <a:endParaRPr lang="en-CA" dirty="0"/>
          </a:p>
          <a:p>
            <a:pPr defTabSz="931774">
              <a:defRPr/>
            </a:pPr>
            <a:r>
              <a:rPr lang="en-CA" dirty="0"/>
              <a:t>One of these principles states that co-operatives should strive to provide their members with “education, training and information.” </a:t>
            </a:r>
          </a:p>
          <a:p>
            <a:pPr defTabSz="931774">
              <a:defRPr/>
            </a:pPr>
            <a:endParaRPr lang="en-CA" dirty="0"/>
          </a:p>
          <a:p>
            <a:pPr defTabSz="931774">
              <a:defRPr/>
            </a:pPr>
            <a:r>
              <a:rPr lang="en-CA" dirty="0"/>
              <a:t>Financial Abuse of Older Adults: Recognize, Review and Respond, continues the credit union tradition of providing education, training and information so that the credit union system can better confront one of the most common forms of elder abuse: financial abuse</a:t>
            </a:r>
          </a:p>
          <a:p>
            <a:pPr defTabSz="931774">
              <a:defRPr/>
            </a:pPr>
            <a:endParaRPr lang="en-CA" dirty="0"/>
          </a:p>
          <a:p>
            <a:pPr defTabSz="931774">
              <a:defRPr/>
            </a:pPr>
            <a:r>
              <a:rPr lang="en-CA" dirty="0"/>
              <a:t>Credit unions have honoured this principle during Financial Literacy Month by offering a wide variety of financial education programs specific to their members.  These are aimed at helping them better understand the choices available to meet their financial challenges, opportunities and responsibilities. </a:t>
            </a:r>
          </a:p>
          <a:p>
            <a:pPr defTabSz="931774">
              <a:defRPr/>
            </a:pPr>
            <a:endParaRPr lang="en-CA" dirty="0"/>
          </a:p>
          <a:p>
            <a:pPr defTabSz="931774">
              <a:defRPr/>
            </a:pPr>
            <a:r>
              <a:rPr lang="en-CA" b="1" dirty="0"/>
              <a:t>Concern for community: </a:t>
            </a:r>
            <a:r>
              <a:rPr lang="en-CA" dirty="0"/>
              <a:t>Credit unions are a vital contributor to the Canadian economy, putting billions in lending into the economy and providing services to more than 5.3 Canadians.  We are the second largest lenders to small business (after the Royal Bank – who is multiple times larger), and always come out on top of service to customers – both on behalf of the CFIB and the IPSOS Reid Best banking service awards. </a:t>
            </a:r>
          </a:p>
          <a:p>
            <a:pPr defTabSz="931774">
              <a:defRPr/>
            </a:pPr>
            <a:endParaRPr lang="en-CA" b="1" dirty="0"/>
          </a:p>
          <a:p>
            <a:pPr defTabSz="931774">
              <a:defRPr/>
            </a:pPr>
            <a:r>
              <a:rPr lang="en-CA" dirty="0"/>
              <a:t>But credit unions have always been about more than just banking. Our unique co-operative structure allows us to consider the overall benefits and positive impacts that we are having in communities, which leads to a concern about the financial health of the communities credit unions serve. For this reason, we work as a system to identify pressing issues where credit unions can have an impact, financial abuse being one of them. </a:t>
            </a:r>
          </a:p>
          <a:p>
            <a:pPr defTabSz="931774">
              <a:defRPr/>
            </a:pPr>
            <a:endParaRPr lang="en-CA" dirty="0"/>
          </a:p>
          <a:p>
            <a:pPr defTabSz="931774">
              <a:defRPr/>
            </a:pPr>
            <a:r>
              <a:rPr lang="en-CA" b="1" dirty="0"/>
              <a:t>National strategy for financial literacy: </a:t>
            </a:r>
            <a:r>
              <a:rPr lang="en-CA" dirty="0"/>
              <a:t>Goal 3 of national </a:t>
            </a:r>
            <a:r>
              <a:rPr lang="en-CA" dirty="0" smtClean="0"/>
              <a:t>strategy</a:t>
            </a:r>
          </a:p>
          <a:p>
            <a:pPr defTabSz="931774">
              <a:defRPr/>
            </a:pPr>
            <a:endParaRPr lang="en-CA" dirty="0" smtClean="0"/>
          </a:p>
          <a:p>
            <a:pPr fontAlgn="b"/>
            <a:r>
              <a:rPr lang="en-CA" sz="1200" b="1" i="1" kern="1200" dirty="0" smtClean="0">
                <a:solidFill>
                  <a:schemeClr val="tx1"/>
                </a:solidFill>
                <a:effectLst/>
                <a:latin typeface="+mn-lt"/>
                <a:ea typeface="+mn-ea"/>
                <a:cs typeface="+mn-cs"/>
              </a:rPr>
              <a:t>3. Prevent and protect against fraud and financial abuse</a:t>
            </a:r>
          </a:p>
          <a:p>
            <a:r>
              <a:rPr lang="en-CA" sz="1200" b="0" i="0" kern="1200" dirty="0" smtClean="0">
                <a:solidFill>
                  <a:schemeClr val="tx1"/>
                </a:solidFill>
                <a:effectLst/>
                <a:latin typeface="+mn-lt"/>
                <a:ea typeface="+mn-ea"/>
                <a:cs typeface="+mn-cs"/>
              </a:rPr>
              <a:t>Anyone can fall victim to financial fraud. New scams emerge constantly, aiming to trick people into taking actions that result in losing their money to fraudsters. Canadians need to be aware of the signs to watch for and how to minimize the risks. If they think they’re a victim of fraud, they should know where they can go to seek help, such as the </a:t>
            </a:r>
            <a:r>
              <a:rPr lang="en-CA" sz="1200" b="1" i="0" u="none" strike="noStrike" kern="1200" dirty="0" smtClean="0">
                <a:solidFill>
                  <a:schemeClr val="tx1"/>
                </a:solidFill>
                <a:effectLst/>
                <a:latin typeface="+mn-lt"/>
                <a:ea typeface="+mn-ea"/>
                <a:cs typeface="+mn-cs"/>
                <a:hlinkClick r:id="rId3"/>
              </a:rPr>
              <a:t>Canadian Anti-Fraud Centre</a:t>
            </a:r>
            <a:r>
              <a:rPr lang="en-CA" sz="1200" b="0" i="0" kern="1200" dirty="0" smtClean="0">
                <a:solidFill>
                  <a:schemeClr val="tx1"/>
                </a:solidFill>
                <a:effectLst/>
                <a:latin typeface="+mn-lt"/>
                <a:ea typeface="+mn-ea"/>
                <a:cs typeface="+mn-cs"/>
              </a:rPr>
              <a:t>. Older Canadians, in particular, are frequently targeted for certain types of fraud and may also be vulnerable to financial abuse. Education and prevention initiatives can help protect Canadians from such abuse or fraud. Advancing this goal will rely heavily on strong networks for the prevention of fraud and financial abuse that are active in many regions of the country.​</a:t>
            </a:r>
          </a:p>
          <a:p>
            <a:pPr defTabSz="931774">
              <a:defRPr/>
            </a:pPr>
            <a:endParaRPr lang="en-CA" dirty="0"/>
          </a:p>
          <a:p>
            <a:pPr defTabSz="931774">
              <a:defRPr/>
            </a:pPr>
            <a:endParaRPr lang="en-CA" b="1" dirty="0"/>
          </a:p>
          <a:p>
            <a:r>
              <a:rPr lang="en-CA" dirty="0" smtClean="0">
                <a:sym typeface="Wingdings" panose="05000000000000000000" pitchFamily="2" charset="2"/>
              </a:rPr>
              <a:t> Combined</a:t>
            </a:r>
            <a:r>
              <a:rPr lang="en-CA" baseline="0" dirty="0" smtClean="0">
                <a:sym typeface="Wingdings" panose="05000000000000000000" pitchFamily="2" charset="2"/>
              </a:rPr>
              <a:t> with requests from the system to address financial abuse at credit unions, these factors combined to make </a:t>
            </a:r>
            <a:endParaRPr lang="en-CA" dirty="0" smtClean="0"/>
          </a:p>
          <a:p>
            <a:endParaRPr lang="en-CA" baseline="0" dirty="0" smtClean="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20</a:t>
            </a:fld>
            <a:endParaRPr lang="en-CA"/>
          </a:p>
        </p:txBody>
      </p:sp>
    </p:spTree>
    <p:extLst>
      <p:ext uri="{BB962C8B-B14F-4D97-AF65-F5344CB8AC3E}">
        <p14:creationId xmlns:p14="http://schemas.microsoft.com/office/powerpoint/2010/main" val="293090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dirty="0" smtClean="0"/>
              <a:t>Kate Martin to situate presentation </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21</a:t>
            </a:fld>
            <a:endParaRPr lang="en-CA"/>
          </a:p>
        </p:txBody>
      </p:sp>
    </p:spTree>
    <p:extLst>
      <p:ext uri="{BB962C8B-B14F-4D97-AF65-F5344CB8AC3E}">
        <p14:creationId xmlns:p14="http://schemas.microsoft.com/office/powerpoint/2010/main" val="148272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a:t>Kate Martin</a:t>
            </a:r>
          </a:p>
          <a:p>
            <a:endParaRPr lang="en-CA" dirty="0"/>
          </a:p>
          <a:p>
            <a:r>
              <a:rPr lang="en-CA" dirty="0"/>
              <a:t>Fittingly released in conjunction with the closing of Canada’s fourth Financial Literacy Month and designed for credit unions with the support of FCAC and help of experts from Prevent Elder Abuse Manitoba, </a:t>
            </a:r>
            <a:r>
              <a:rPr lang="en-CA" i="1" dirty="0"/>
              <a:t>Financial Abuse of Older Adults: Recognize, Review and Respond</a:t>
            </a:r>
            <a:r>
              <a:rPr lang="en-CA" dirty="0"/>
              <a:t> provides solutions, tools and resources to allow staff to be better able to:</a:t>
            </a:r>
          </a:p>
          <a:p>
            <a:pPr marL="174708" indent="-174708">
              <a:buFont typeface="Arial" panose="020B0604020202020204" pitchFamily="34" charset="0"/>
              <a:buChar char="•"/>
            </a:pPr>
            <a:r>
              <a:rPr lang="en-CA" dirty="0"/>
              <a:t>Recognize situations in which older credit union members are being financially abused;</a:t>
            </a:r>
          </a:p>
          <a:p>
            <a:pPr marL="174708" indent="-174708">
              <a:buFont typeface="Arial" panose="020B0604020202020204" pitchFamily="34" charset="0"/>
              <a:buChar char="•"/>
            </a:pPr>
            <a:r>
              <a:rPr lang="en-CA" dirty="0"/>
              <a:t>Identify the type and method of financial abuse in each situation;</a:t>
            </a:r>
          </a:p>
          <a:p>
            <a:pPr marL="174708" indent="-174708">
              <a:buFont typeface="Arial" panose="020B0604020202020204" pitchFamily="34" charset="0"/>
              <a:buChar char="•"/>
            </a:pPr>
            <a:r>
              <a:rPr lang="en-CA" dirty="0"/>
              <a:t>Report the financial abuse to a supervisor or manager;</a:t>
            </a:r>
          </a:p>
          <a:p>
            <a:pPr marL="174708" indent="-174708">
              <a:buFont typeface="Arial" panose="020B0604020202020204" pitchFamily="34" charset="0"/>
              <a:buChar char="•"/>
            </a:pPr>
            <a:r>
              <a:rPr lang="en-CA" dirty="0"/>
              <a:t>Select an appropriate response to the financial abuse;</a:t>
            </a:r>
          </a:p>
          <a:p>
            <a:pPr marL="174708" indent="-174708">
              <a:buFont typeface="Arial" panose="020B0604020202020204" pitchFamily="34" charset="0"/>
              <a:buChar char="•"/>
            </a:pPr>
            <a:r>
              <a:rPr lang="en-CA" dirty="0"/>
              <a:t>Inform the member of the options available to leave the financial abuse;</a:t>
            </a:r>
          </a:p>
          <a:p>
            <a:pPr marL="174708" indent="-174708">
              <a:buFont typeface="Arial" panose="020B0604020202020204" pitchFamily="34" charset="0"/>
              <a:buChar char="•"/>
            </a:pPr>
            <a:r>
              <a:rPr lang="en-CA" dirty="0"/>
              <a:t>Provide the member with appropriate community resources;</a:t>
            </a:r>
          </a:p>
          <a:p>
            <a:pPr marL="174708" indent="-174708">
              <a:buFont typeface="Arial" panose="020B0604020202020204" pitchFamily="34" charset="0"/>
              <a:buChar char="•"/>
            </a:pPr>
            <a:r>
              <a:rPr lang="en-CA" dirty="0"/>
              <a:t>Demonstrate knowledge of the credit union’s legal and ethical limits in reporting and responding to financial abuse; and</a:t>
            </a:r>
          </a:p>
          <a:p>
            <a:pPr marL="174708" indent="-174708">
              <a:buFont typeface="Arial" panose="020B0604020202020204" pitchFamily="34" charset="0"/>
              <a:buChar char="•"/>
            </a:pPr>
            <a:r>
              <a:rPr lang="en-CA" dirty="0"/>
              <a:t>Monitor the outcome of the member’s situation.</a:t>
            </a:r>
          </a:p>
          <a:p>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22</a:t>
            </a:fld>
            <a:endParaRPr lang="en-CA"/>
          </a:p>
        </p:txBody>
      </p:sp>
    </p:spTree>
    <p:extLst>
      <p:ext uri="{BB962C8B-B14F-4D97-AF65-F5344CB8AC3E}">
        <p14:creationId xmlns:p14="http://schemas.microsoft.com/office/powerpoint/2010/main" val="123441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a:t>Kate Martin</a:t>
            </a:r>
          </a:p>
          <a:p>
            <a:endParaRPr lang="en-CA" dirty="0"/>
          </a:p>
          <a:p>
            <a:r>
              <a:rPr lang="en-CA" dirty="0"/>
              <a:t>A great strength within the credit union system is the connection with local communities. This strengthen has contributed to the success development of the course.</a:t>
            </a:r>
          </a:p>
          <a:p>
            <a:endParaRPr lang="en-CA" dirty="0"/>
          </a:p>
          <a:p>
            <a:r>
              <a:rPr lang="en-CA" dirty="0"/>
              <a:t>Highlight collaboration and development and who did what:</a:t>
            </a:r>
          </a:p>
          <a:p>
            <a:endParaRPr lang="en-CA" dirty="0"/>
          </a:p>
          <a:p>
            <a:pPr marL="174708" indent="-174708">
              <a:buFont typeface="Arial" panose="020B0604020202020204" pitchFamily="34" charset="0"/>
              <a:buChar char="•"/>
            </a:pPr>
            <a:r>
              <a:rPr lang="en-CA" dirty="0"/>
              <a:t>The program was written and developed by </a:t>
            </a:r>
            <a:r>
              <a:rPr lang="en-CA" dirty="0" err="1"/>
              <a:t>Tamlo</a:t>
            </a:r>
            <a:r>
              <a:rPr lang="en-CA" dirty="0"/>
              <a:t> International Inc. and will be distributed exclusively by CUSOURCE Credit Union Knowledge Network, a wholly owned subsidiary of Credit Union Central of Canada that provides learning and development solutions to the Canadian credit union system.</a:t>
            </a:r>
          </a:p>
          <a:p>
            <a:endParaRPr lang="en-CA" dirty="0"/>
          </a:p>
          <a:p>
            <a:pPr marL="174708" indent="-174708">
              <a:buFont typeface="Arial" panose="020B0604020202020204" pitchFamily="34" charset="0"/>
              <a:buChar char="•"/>
            </a:pPr>
            <a:r>
              <a:rPr lang="en-CA" dirty="0"/>
              <a:t>Fittingly released in conjunction with the closing of Canada’s fourth Financial Literacy Month and designed for credit unions with the support of FCAC and help of experts from Prevent Elder Abuse Manitoba</a:t>
            </a:r>
          </a:p>
          <a:p>
            <a:r>
              <a:rPr lang="en-CA" dirty="0"/>
              <a:t> </a:t>
            </a:r>
            <a:endParaRPr lang="en-CA" dirty="0" smtClean="0">
              <a:effectLst/>
            </a:endParaRPr>
          </a:p>
          <a:p>
            <a:pPr marL="174708" indent="-174708">
              <a:buFont typeface="Arial" panose="020B0604020202020204" pitchFamily="34" charset="0"/>
              <a:buChar char="•"/>
            </a:pPr>
            <a:r>
              <a:rPr lang="en-CA" dirty="0"/>
              <a:t>The launch was held at the Good Neighbours for Active Living Centre and featured remarks by the Honourable Alice Wong, federal Minister of State for Seniors; the Honourable Deanne Crothers, Manitoba Minister of Healthy Living and Seniors; Jane Rooney, Financial Literacy Leader; Ted Richert, Vice President, Credit Union Central of Manitoba; and Martha Durdin, President and CEO of Credit Union Central of Canada. </a:t>
            </a:r>
          </a:p>
          <a:p>
            <a:r>
              <a:rPr lang="en-CA" dirty="0"/>
              <a:t> </a:t>
            </a:r>
          </a:p>
          <a:p>
            <a:pPr marL="174708" indent="-174708">
              <a:buFont typeface="Arial" panose="020B0604020202020204" pitchFamily="34" charset="0"/>
              <a:buChar char="•"/>
            </a:pPr>
            <a:r>
              <a:rPr lang="en-CA" dirty="0"/>
              <a:t>Initial funding for </a:t>
            </a:r>
            <a:r>
              <a:rPr lang="en-CA" i="1" dirty="0"/>
              <a:t>Financial Abuse of Older Adults: Recognize, Review and Respond</a:t>
            </a:r>
            <a:r>
              <a:rPr lang="en-CA" dirty="0"/>
              <a:t> was provided to Prevent Elder Abuse Manitoba through the Government of Canada’s New Horizons for Seniors Program (NHSP). </a:t>
            </a:r>
          </a:p>
          <a:p>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23</a:t>
            </a:fld>
            <a:endParaRPr lang="en-CA"/>
          </a:p>
        </p:txBody>
      </p:sp>
    </p:spTree>
    <p:extLst>
      <p:ext uri="{BB962C8B-B14F-4D97-AF65-F5344CB8AC3E}">
        <p14:creationId xmlns:p14="http://schemas.microsoft.com/office/powerpoint/2010/main" val="2007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dirty="0" smtClean="0"/>
              <a:t>Kate Martin to situate presentation – hand presenter</a:t>
            </a:r>
            <a:r>
              <a:rPr lang="en-CA" baseline="0" dirty="0" smtClean="0"/>
              <a:t> rights to Donna Bailey</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24</a:t>
            </a:fld>
            <a:endParaRPr lang="en-CA"/>
          </a:p>
        </p:txBody>
      </p:sp>
    </p:spTree>
    <p:extLst>
      <p:ext uri="{BB962C8B-B14F-4D97-AF65-F5344CB8AC3E}">
        <p14:creationId xmlns:p14="http://schemas.microsoft.com/office/powerpoint/2010/main" val="126951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a:t>
            </a:r>
            <a:endParaRPr lang="en-CA" b="1"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121837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 </a:t>
            </a:r>
            <a:r>
              <a:rPr lang="en-CA" dirty="0" smtClean="0"/>
              <a:t>to introduce preview</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26</a:t>
            </a:fld>
            <a:endParaRPr lang="en-CA"/>
          </a:p>
        </p:txBody>
      </p:sp>
    </p:spTree>
    <p:extLst>
      <p:ext uri="{BB962C8B-B14F-4D97-AF65-F5344CB8AC3E}">
        <p14:creationId xmlns:p14="http://schemas.microsoft.com/office/powerpoint/2010/main" val="1154045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 </a:t>
            </a:r>
            <a:r>
              <a:rPr lang="en-CA" dirty="0" smtClean="0"/>
              <a:t>to situate presentation</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27</a:t>
            </a:fld>
            <a:endParaRPr lang="en-CA"/>
          </a:p>
        </p:txBody>
      </p:sp>
    </p:spTree>
    <p:extLst>
      <p:ext uri="{BB962C8B-B14F-4D97-AF65-F5344CB8AC3E}">
        <p14:creationId xmlns:p14="http://schemas.microsoft.com/office/powerpoint/2010/main" val="382488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a:t>
            </a:r>
          </a:p>
          <a:p>
            <a:r>
              <a:rPr lang="en-CA" dirty="0" smtClean="0"/>
              <a:t>Numbers based on October 2015 report</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405381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554038"/>
            <a:ext cx="5353050" cy="3011487"/>
          </a:xfrm>
        </p:spPr>
      </p:sp>
      <p:sp>
        <p:nvSpPr>
          <p:cNvPr id="3" name="Notes Placeholder 2"/>
          <p:cNvSpPr>
            <a:spLocks noGrp="1"/>
          </p:cNvSpPr>
          <p:nvPr>
            <p:ph type="body" idx="1"/>
          </p:nvPr>
        </p:nvSpPr>
        <p:spPr/>
        <p:txBody>
          <a:bodyPr/>
          <a:lstStyle/>
          <a:p>
            <a:r>
              <a:rPr lang="en-CA" b="1" baseline="0" dirty="0" smtClean="0"/>
              <a:t>Kate Martin</a:t>
            </a:r>
          </a:p>
          <a:p>
            <a:endParaRPr lang="en-CA" baseline="0" dirty="0" smtClean="0"/>
          </a:p>
          <a:p>
            <a:pPr marL="174708" indent="-174708">
              <a:buFont typeface="Arial" panose="020B0604020202020204" pitchFamily="34" charset="0"/>
              <a:buChar char="•"/>
            </a:pPr>
            <a:r>
              <a:rPr lang="en-CA" baseline="0" dirty="0" smtClean="0"/>
              <a:t>Thanks for joining us</a:t>
            </a:r>
          </a:p>
          <a:p>
            <a:pPr marL="174708" indent="-174708">
              <a:buFont typeface="Arial" panose="020B0604020202020204" pitchFamily="34" charset="0"/>
              <a:buChar char="•"/>
            </a:pPr>
            <a:endParaRPr lang="en-CA" baseline="0" dirty="0" smtClean="0"/>
          </a:p>
          <a:p>
            <a:pPr marL="174708" indent="-174708">
              <a:buFont typeface="Arial" panose="020B0604020202020204" pitchFamily="34" charset="0"/>
              <a:buChar char="•"/>
            </a:pPr>
            <a:r>
              <a:rPr lang="en-CA" baseline="0" dirty="0" smtClean="0"/>
              <a:t>Explain objective of webinar: provide an overview of how the CU system is working to provide education to prevent financial abuse of older adults</a:t>
            </a:r>
          </a:p>
        </p:txBody>
      </p:sp>
      <p:sp>
        <p:nvSpPr>
          <p:cNvPr id="4" name="Slide Number Placeholder 3"/>
          <p:cNvSpPr>
            <a:spLocks noGrp="1"/>
          </p:cNvSpPr>
          <p:nvPr>
            <p:ph type="sldNum" sz="quarter" idx="10"/>
          </p:nvPr>
        </p:nvSpPr>
        <p:spPr/>
        <p:txBody>
          <a:bodyPr/>
          <a:lstStyle/>
          <a:p>
            <a:fld id="{3656696B-C187-45F6-8F30-12498F18099A}" type="slidenum">
              <a:rPr lang="en-CA" smtClean="0"/>
              <a:t>11</a:t>
            </a:fld>
            <a:endParaRPr lang="en-CA"/>
          </a:p>
        </p:txBody>
      </p:sp>
    </p:spTree>
    <p:extLst>
      <p:ext uri="{BB962C8B-B14F-4D97-AF65-F5344CB8AC3E}">
        <p14:creationId xmlns:p14="http://schemas.microsoft.com/office/powerpoint/2010/main" val="242541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a:t>
            </a:r>
          </a:p>
          <a:p>
            <a:endParaRPr lang="en-CA" b="1" dirty="0" smtClean="0"/>
          </a:p>
          <a:p>
            <a:r>
              <a:rPr lang="en-CA" b="1" dirty="0" smtClean="0"/>
              <a:t>Numbers from October 2015 report</a:t>
            </a:r>
          </a:p>
          <a:p>
            <a:r>
              <a:rPr lang="en-CA" b="0" i="0" dirty="0" smtClean="0"/>
              <a:t>“Somewhat</a:t>
            </a:r>
            <a:r>
              <a:rPr lang="en-CA" b="0" i="0" baseline="0" dirty="0" smtClean="0"/>
              <a:t> agree” + “Strongly agree”</a:t>
            </a:r>
            <a:endParaRPr lang="en-CA" b="0" i="0"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val="1773965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a:t>
            </a:r>
            <a:endParaRPr lang="en-CA" b="1"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30</a:t>
            </a:fld>
            <a:endParaRPr lang="en-CA">
              <a:solidFill>
                <a:prstClr val="black"/>
              </a:solidFill>
            </a:endParaRPr>
          </a:p>
        </p:txBody>
      </p:sp>
    </p:spTree>
    <p:extLst>
      <p:ext uri="{BB962C8B-B14F-4D97-AF65-F5344CB8AC3E}">
        <p14:creationId xmlns:p14="http://schemas.microsoft.com/office/powerpoint/2010/main" val="226336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Donna Bailey</a:t>
            </a:r>
            <a:endParaRPr lang="en-CA" b="1"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val="242057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a:t>
            </a:r>
            <a:r>
              <a:rPr lang="en-CA" b="1" baseline="0" dirty="0" smtClean="0"/>
              <a:t> Martin to highlight Manitoba’s experience</a:t>
            </a:r>
            <a:endParaRPr lang="en-CA" b="1"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32</a:t>
            </a:fld>
            <a:endParaRPr lang="en-CA">
              <a:solidFill>
                <a:prstClr val="black"/>
              </a:solidFill>
            </a:endParaRPr>
          </a:p>
        </p:txBody>
      </p:sp>
    </p:spTree>
    <p:extLst>
      <p:ext uri="{BB962C8B-B14F-4D97-AF65-F5344CB8AC3E}">
        <p14:creationId xmlns:p14="http://schemas.microsoft.com/office/powerpoint/2010/main" val="1830067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a:t>
            </a:r>
            <a:r>
              <a:rPr lang="en-CA" b="1" baseline="0" dirty="0" smtClean="0"/>
              <a:t> Martin to highlight community presentations</a:t>
            </a:r>
            <a:endParaRPr lang="en-CA" b="1"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856165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 Martin </a:t>
            </a:r>
            <a:r>
              <a:rPr lang="en-CA" dirty="0" smtClean="0"/>
              <a:t>to explain additional opportunities to</a:t>
            </a:r>
            <a:r>
              <a:rPr lang="en-CA" baseline="0" dirty="0" smtClean="0"/>
              <a:t> raise awareness about financial abuse as a result of this course</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val="387515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 Martin </a:t>
            </a:r>
            <a:r>
              <a:rPr lang="en-CA" dirty="0" smtClean="0"/>
              <a:t>to note resources</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363611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solidFill>
                  <a:prstClr val="black"/>
                </a:solidFill>
              </a:rPr>
              <a:pPr/>
              <a:t>36</a:t>
            </a:fld>
            <a:endParaRPr lang="en-CA">
              <a:solidFill>
                <a:prstClr val="black"/>
              </a:solidFill>
            </a:endParaRPr>
          </a:p>
        </p:txBody>
      </p:sp>
    </p:spTree>
    <p:extLst>
      <p:ext uri="{BB962C8B-B14F-4D97-AF65-F5344CB8AC3E}">
        <p14:creationId xmlns:p14="http://schemas.microsoft.com/office/powerpoint/2010/main" val="46901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 Martin</a:t>
            </a:r>
          </a:p>
          <a:p>
            <a:endParaRPr lang="en-CA" dirty="0" smtClean="0"/>
          </a:p>
          <a:p>
            <a:r>
              <a:rPr lang="en-CA" dirty="0" smtClean="0"/>
              <a:t>Who you’ll be hearing</a:t>
            </a:r>
            <a:r>
              <a:rPr lang="en-CA" baseline="0" dirty="0" smtClean="0"/>
              <a:t> from today</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12</a:t>
            </a:fld>
            <a:endParaRPr lang="en-CA"/>
          </a:p>
        </p:txBody>
      </p:sp>
    </p:spTree>
    <p:extLst>
      <p:ext uri="{BB962C8B-B14F-4D97-AF65-F5344CB8AC3E}">
        <p14:creationId xmlns:p14="http://schemas.microsoft.com/office/powerpoint/2010/main" val="130014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Kate Martin </a:t>
            </a:r>
            <a:r>
              <a:rPr lang="en-CA" dirty="0" smtClean="0"/>
              <a:t>to provide brief overview of credit</a:t>
            </a:r>
            <a:r>
              <a:rPr lang="en-CA" baseline="0" dirty="0" smtClean="0"/>
              <a:t> union system in Canada</a:t>
            </a:r>
            <a:endParaRPr lang="en-CA" dirty="0"/>
          </a:p>
        </p:txBody>
      </p:sp>
      <p:sp>
        <p:nvSpPr>
          <p:cNvPr id="4" name="Slide Number Placeholder 3"/>
          <p:cNvSpPr>
            <a:spLocks noGrp="1"/>
          </p:cNvSpPr>
          <p:nvPr>
            <p:ph type="sldNum" sz="quarter" idx="10"/>
          </p:nvPr>
        </p:nvSpPr>
        <p:spPr/>
        <p:txBody>
          <a:bodyPr/>
          <a:lstStyle/>
          <a:p>
            <a:fld id="{8BED4A4B-ED19-4814-A5D0-4AD1A2001C49}" type="slidenum">
              <a:rPr lang="en-CA" smtClean="0"/>
              <a:t>13</a:t>
            </a:fld>
            <a:endParaRPr lang="en-CA"/>
          </a:p>
        </p:txBody>
      </p:sp>
    </p:spTree>
    <p:extLst>
      <p:ext uri="{BB962C8B-B14F-4D97-AF65-F5344CB8AC3E}">
        <p14:creationId xmlns:p14="http://schemas.microsoft.com/office/powerpoint/2010/main" val="241837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Kate Martin </a:t>
            </a:r>
            <a:r>
              <a:rPr lang="en-CA" dirty="0" smtClean="0"/>
              <a:t>to provide brief</a:t>
            </a:r>
            <a:r>
              <a:rPr lang="en-CA" baseline="0" dirty="0" smtClean="0"/>
              <a:t> overview of credit union system in Canada</a:t>
            </a:r>
            <a:endParaRPr lang="en-CA" dirty="0"/>
          </a:p>
        </p:txBody>
      </p:sp>
      <p:sp>
        <p:nvSpPr>
          <p:cNvPr id="4" name="Slide Number Placeholder 3"/>
          <p:cNvSpPr>
            <a:spLocks noGrp="1"/>
          </p:cNvSpPr>
          <p:nvPr>
            <p:ph type="sldNum" sz="quarter" idx="10"/>
          </p:nvPr>
        </p:nvSpPr>
        <p:spPr/>
        <p:txBody>
          <a:bodyPr/>
          <a:lstStyle/>
          <a:p>
            <a:fld id="{32E88253-AE09-4D99-9760-3072E6322A35}" type="slidenum">
              <a:rPr lang="en-CA" smtClean="0"/>
              <a:t>14</a:t>
            </a:fld>
            <a:endParaRPr lang="en-CA"/>
          </a:p>
        </p:txBody>
      </p:sp>
    </p:spTree>
    <p:extLst>
      <p:ext uri="{BB962C8B-B14F-4D97-AF65-F5344CB8AC3E}">
        <p14:creationId xmlns:p14="http://schemas.microsoft.com/office/powerpoint/2010/main" val="80241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Kate Martin </a:t>
            </a:r>
            <a:r>
              <a:rPr lang="en-CA" dirty="0" smtClean="0"/>
              <a:t>to provide brief overview of credit union system in Canada</a:t>
            </a:r>
            <a:endParaRPr lang="en-CA" dirty="0"/>
          </a:p>
        </p:txBody>
      </p:sp>
      <p:sp>
        <p:nvSpPr>
          <p:cNvPr id="4" name="Slide Number Placeholder 3"/>
          <p:cNvSpPr>
            <a:spLocks noGrp="1"/>
          </p:cNvSpPr>
          <p:nvPr>
            <p:ph type="sldNum" sz="quarter" idx="10"/>
          </p:nvPr>
        </p:nvSpPr>
        <p:spPr/>
        <p:txBody>
          <a:bodyPr/>
          <a:lstStyle/>
          <a:p>
            <a:fld id="{8BED4A4B-ED19-4814-A5D0-4AD1A2001C49}" type="slidenum">
              <a:rPr lang="en-CA" smtClean="0"/>
              <a:t>15</a:t>
            </a:fld>
            <a:endParaRPr lang="en-CA"/>
          </a:p>
        </p:txBody>
      </p:sp>
    </p:spTree>
    <p:extLst>
      <p:ext uri="{BB962C8B-B14F-4D97-AF65-F5344CB8AC3E}">
        <p14:creationId xmlns:p14="http://schemas.microsoft.com/office/powerpoint/2010/main" val="230969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r>
              <a:rPr lang="en-CA" b="1" dirty="0" smtClean="0"/>
              <a:t>Kate Martin </a:t>
            </a:r>
            <a:r>
              <a:rPr lang="en-CA" dirty="0" smtClean="0"/>
              <a:t>to introduce</a:t>
            </a:r>
            <a:r>
              <a:rPr lang="en-CA" baseline="0" dirty="0" smtClean="0"/>
              <a:t> presentation</a:t>
            </a:r>
            <a:endParaRPr lang="en-CA" dirty="0"/>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16</a:t>
            </a:fld>
            <a:endParaRPr lang="en-CA"/>
          </a:p>
        </p:txBody>
      </p:sp>
    </p:spTree>
    <p:extLst>
      <p:ext uri="{BB962C8B-B14F-4D97-AF65-F5344CB8AC3E}">
        <p14:creationId xmlns:p14="http://schemas.microsoft.com/office/powerpoint/2010/main" val="197320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487363"/>
            <a:ext cx="5138737" cy="2890837"/>
          </a:xfrm>
        </p:spPr>
      </p:sp>
      <p:sp>
        <p:nvSpPr>
          <p:cNvPr id="3" name="Notes Placeholder 2"/>
          <p:cNvSpPr>
            <a:spLocks noGrp="1"/>
          </p:cNvSpPr>
          <p:nvPr>
            <p:ph type="body" idx="1"/>
          </p:nvPr>
        </p:nvSpPr>
        <p:spPr>
          <a:xfrm>
            <a:off x="352625" y="3916636"/>
            <a:ext cx="6580627" cy="4544658"/>
          </a:xfrm>
        </p:spPr>
        <p:txBody>
          <a:bodyPr/>
          <a:lstStyle/>
          <a:p>
            <a:r>
              <a:rPr lang="en-CA" b="1" dirty="0" smtClean="0"/>
              <a:t>Kate Martin </a:t>
            </a:r>
            <a:r>
              <a:rPr lang="en-CA" dirty="0" smtClean="0"/>
              <a:t>to introduce</a:t>
            </a:r>
            <a:r>
              <a:rPr lang="en-CA" baseline="0" dirty="0" smtClean="0"/>
              <a:t> the topic of elder abuse + financial abuse</a:t>
            </a:r>
          </a:p>
          <a:p>
            <a:endParaRPr lang="en-CA" baseline="0" dirty="0" smtClean="0"/>
          </a:p>
          <a:p>
            <a:r>
              <a:rPr lang="en-CA" b="1" dirty="0">
                <a:latin typeface="Segoe UI Light" panose="020B0502040204020203" pitchFamily="34" charset="0"/>
                <a:cs typeface="Arial" panose="020B0604020202020204" pitchFamily="34" charset="0"/>
              </a:rPr>
              <a:t>Elder Abuse is a universal problem. It is prevalent everywhere. Abuse can occur anywhere, by anyone, but frequently it is family, institutional and social. </a:t>
            </a:r>
          </a:p>
          <a:p>
            <a:endParaRPr lang="en-CA" sz="1400" dirty="0">
              <a:latin typeface="Segoe UI Light" panose="020B0502040204020203" pitchFamily="34" charset="0"/>
              <a:cs typeface="Arial" panose="020B0604020202020204" pitchFamily="34" charset="0"/>
            </a:endParaRPr>
          </a:p>
          <a:p>
            <a:pPr marL="291179" indent="-291179">
              <a:buClr>
                <a:srgbClr val="C00000"/>
              </a:buClr>
              <a:buFont typeface="Arial" panose="020B0604020202020204" pitchFamily="34" charset="0"/>
              <a:buChar char="•"/>
            </a:pPr>
            <a:r>
              <a:rPr lang="en-CA" dirty="0">
                <a:latin typeface="Segoe UI Light" panose="020B0502040204020203" pitchFamily="34" charset="0"/>
                <a:cs typeface="Arial" panose="020B0604020202020204" pitchFamily="34" charset="0"/>
              </a:rPr>
              <a:t>The prevention of elder abuse and neglect has received an increased focus in Canada in recent years. With the population of  older adults increasing in Canada, continued training, awareness and support activities are required  to respond to an increase in incidents of elder abuse and neglect.</a:t>
            </a:r>
          </a:p>
          <a:p>
            <a:endParaRPr lang="en-CA" dirty="0">
              <a:latin typeface="Segoe UI Light" panose="020B0502040204020203" pitchFamily="34" charset="0"/>
              <a:cs typeface="Arial" panose="020B0604020202020204" pitchFamily="34" charset="0"/>
            </a:endParaRPr>
          </a:p>
          <a:p>
            <a:pPr marL="291179" indent="-291179">
              <a:buClr>
                <a:srgbClr val="C00000"/>
              </a:buClr>
              <a:buFont typeface="Wingdings" panose="05000000000000000000" pitchFamily="2" charset="2"/>
              <a:buChar char="§"/>
            </a:pPr>
            <a:r>
              <a:rPr lang="en-CA" dirty="0">
                <a:latin typeface="Segoe UI Light" panose="020B0502040204020203" pitchFamily="34" charset="0"/>
                <a:cs typeface="Arial" panose="020B0604020202020204" pitchFamily="34" charset="0"/>
              </a:rPr>
              <a:t>Throughout the world, abuse and neglect of older adults largely remains under-recognized, or a hidden problem. No community or country in the world is immune from this social problem. </a:t>
            </a:r>
          </a:p>
          <a:p>
            <a:pPr marL="291179" indent="-291179">
              <a:buClr>
                <a:srgbClr val="C00000"/>
              </a:buClr>
              <a:buFont typeface="Wingdings" panose="05000000000000000000" pitchFamily="2" charset="2"/>
              <a:buChar char="§"/>
            </a:pPr>
            <a:endParaRPr lang="en-CA" dirty="0">
              <a:latin typeface="Segoe UI Light" panose="020B0502040204020203" pitchFamily="34" charset="0"/>
              <a:cs typeface="Arial" panose="020B0604020202020204" pitchFamily="34" charset="0"/>
            </a:endParaRPr>
          </a:p>
          <a:p>
            <a:pPr marL="291179" indent="-291179">
              <a:buClr>
                <a:srgbClr val="C00000"/>
              </a:buClr>
              <a:buFont typeface="Wingdings" panose="05000000000000000000" pitchFamily="2" charset="2"/>
              <a:buChar char="§"/>
            </a:pPr>
            <a:r>
              <a:rPr lang="en-CA" dirty="0">
                <a:latin typeface="Segoe UI Light" panose="020B0502040204020203" pitchFamily="34" charset="0"/>
                <a:cs typeface="Arial" panose="020B0604020202020204" pitchFamily="34" charset="0"/>
              </a:rPr>
              <a:t>Raising awareness and prevention of elder abuse requires the involvement of everyone. </a:t>
            </a:r>
          </a:p>
          <a:p>
            <a:endParaRPr lang="en-CA" dirty="0"/>
          </a:p>
        </p:txBody>
      </p:sp>
      <p:sp>
        <p:nvSpPr>
          <p:cNvPr id="4" name="Slide Number Placeholder 3"/>
          <p:cNvSpPr>
            <a:spLocks noGrp="1"/>
          </p:cNvSpPr>
          <p:nvPr>
            <p:ph type="sldNum" sz="quarter" idx="10"/>
          </p:nvPr>
        </p:nvSpPr>
        <p:spPr>
          <a:xfrm>
            <a:off x="4193566" y="9140890"/>
            <a:ext cx="3050774" cy="481963"/>
          </a:xfrm>
        </p:spPr>
        <p:txBody>
          <a:bodyPr/>
          <a:lstStyle/>
          <a:p>
            <a:fld id="{3656696B-C187-45F6-8F30-12498F18099A}" type="slidenum">
              <a:rPr lang="en-CA" smtClean="0"/>
              <a:t>17</a:t>
            </a:fld>
            <a:endParaRPr lang="en-CA"/>
          </a:p>
        </p:txBody>
      </p:sp>
    </p:spTree>
    <p:extLst>
      <p:ext uri="{BB962C8B-B14F-4D97-AF65-F5344CB8AC3E}">
        <p14:creationId xmlns:p14="http://schemas.microsoft.com/office/powerpoint/2010/main" val="115742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479425"/>
            <a:ext cx="5045075" cy="2838450"/>
          </a:xfrm>
        </p:spPr>
      </p:sp>
      <p:sp>
        <p:nvSpPr>
          <p:cNvPr id="3" name="Notes Placeholder 2"/>
          <p:cNvSpPr>
            <a:spLocks noGrp="1"/>
          </p:cNvSpPr>
          <p:nvPr>
            <p:ph type="body" idx="1"/>
          </p:nvPr>
        </p:nvSpPr>
        <p:spPr>
          <a:xfrm>
            <a:off x="344335" y="3847174"/>
            <a:ext cx="6425929" cy="4464056"/>
          </a:xfrm>
        </p:spPr>
        <p:txBody>
          <a:bodyPr/>
          <a:lstStyle/>
          <a:p>
            <a:pPr defTabSz="931774">
              <a:defRPr/>
            </a:pPr>
            <a:r>
              <a:rPr lang="en-CA" b="1" dirty="0" smtClean="0"/>
              <a:t>Kate Martin:</a:t>
            </a:r>
          </a:p>
          <a:p>
            <a:pPr defTabSz="931774">
              <a:defRPr/>
            </a:pPr>
            <a:endParaRPr lang="en-CA" dirty="0" smtClean="0"/>
          </a:p>
          <a:p>
            <a:pPr defTabSz="931774">
              <a:defRPr/>
            </a:pPr>
            <a:r>
              <a:rPr lang="en-CA" dirty="0" smtClean="0"/>
              <a:t>A component of elder</a:t>
            </a:r>
            <a:r>
              <a:rPr lang="en-CA" baseline="0" dirty="0" smtClean="0"/>
              <a:t> abuse is financial abuse. </a:t>
            </a:r>
            <a:r>
              <a:rPr lang="en-CA" dirty="0" smtClean="0"/>
              <a:t>Financial abuse is a pressing issue for Canadians.</a:t>
            </a:r>
            <a:r>
              <a:rPr lang="en-CA" baseline="0" dirty="0" smtClean="0"/>
              <a:t> </a:t>
            </a:r>
            <a:r>
              <a:rPr lang="en-CA" dirty="0">
                <a:latin typeface="Segoe UI Light" panose="020B0502040204020203" pitchFamily="34" charset="0"/>
              </a:rPr>
              <a:t>It’s the most commonly reported types of elder abuse in Canada, but often goes unreported</a:t>
            </a:r>
          </a:p>
          <a:p>
            <a:pPr defTabSz="931774">
              <a:defRPr/>
            </a:pPr>
            <a:endParaRPr lang="en-CA" dirty="0" smtClean="0"/>
          </a:p>
          <a:p>
            <a:pPr defTabSz="931774">
              <a:defRPr/>
            </a:pPr>
            <a:r>
              <a:rPr lang="en-CA" dirty="0" smtClean="0"/>
              <a:t>Financial abuse is understood</a:t>
            </a:r>
            <a:r>
              <a:rPr lang="en-CA" baseline="0" dirty="0" smtClean="0"/>
              <a:t> as </a:t>
            </a:r>
            <a:r>
              <a:rPr lang="en-CA" dirty="0" smtClean="0"/>
              <a:t>involving</a:t>
            </a:r>
            <a:r>
              <a:rPr lang="en-CA" baseline="0" dirty="0" smtClean="0"/>
              <a:t> “</a:t>
            </a:r>
            <a:r>
              <a:rPr lang="en-CA" dirty="0" smtClean="0"/>
              <a:t>the misuse of an older adult’s money or belongings by a person the senior trusts. It is generally defined as an action or a series of actions that occur as part of an ongoing relationship and often happens in connection with other types of abuse.”</a:t>
            </a:r>
          </a:p>
          <a:p>
            <a:endParaRPr lang="en-CA" baseline="0" dirty="0" smtClean="0"/>
          </a:p>
          <a:p>
            <a:endParaRPr lang="en-CA" baseline="0" dirty="0" smtClean="0"/>
          </a:p>
          <a:p>
            <a:r>
              <a:rPr lang="en-CA" b="1" dirty="0" smtClean="0"/>
              <a:t>What can it look like? </a:t>
            </a:r>
          </a:p>
          <a:p>
            <a:pPr marL="174708" indent="-174708">
              <a:buFont typeface="Arial" panose="020B0604020202020204" pitchFamily="34" charset="0"/>
              <a:buChar char="•"/>
            </a:pPr>
            <a:r>
              <a:rPr lang="en-CA" dirty="0" smtClean="0"/>
              <a:t>Powers of Attorney (</a:t>
            </a:r>
            <a:r>
              <a:rPr lang="en-CA" dirty="0" err="1" smtClean="0"/>
              <a:t>PoAs</a:t>
            </a:r>
            <a:r>
              <a:rPr lang="en-CA" dirty="0" smtClean="0"/>
              <a:t>) and joint bank accounts are tools to assist seniors and others manage their financial affairs. And while these tools can be very useful, the most common scenarios associated with the financial abuse of seniors are related to the misuse of </a:t>
            </a:r>
            <a:r>
              <a:rPr lang="en-CA" dirty="0" err="1" smtClean="0"/>
              <a:t>PoAs</a:t>
            </a:r>
            <a:r>
              <a:rPr lang="en-CA" dirty="0" smtClean="0"/>
              <a:t> and joint bank accounts.</a:t>
            </a:r>
          </a:p>
        </p:txBody>
      </p:sp>
      <p:sp>
        <p:nvSpPr>
          <p:cNvPr id="4" name="Slide Number Placeholder 3"/>
          <p:cNvSpPr>
            <a:spLocks noGrp="1"/>
          </p:cNvSpPr>
          <p:nvPr>
            <p:ph type="sldNum" sz="quarter" idx="10"/>
          </p:nvPr>
        </p:nvSpPr>
        <p:spPr>
          <a:xfrm>
            <a:off x="4094982" y="8978773"/>
            <a:ext cx="2979056" cy="473415"/>
          </a:xfrm>
        </p:spPr>
        <p:txBody>
          <a:bodyPr/>
          <a:lstStyle/>
          <a:p>
            <a:fld id="{3656696B-C187-45F6-8F30-12498F18099A}" type="slidenum">
              <a:rPr lang="en-CA" smtClean="0"/>
              <a:t>18</a:t>
            </a:fld>
            <a:endParaRPr lang="en-CA"/>
          </a:p>
        </p:txBody>
      </p:sp>
    </p:spTree>
    <p:extLst>
      <p:ext uri="{BB962C8B-B14F-4D97-AF65-F5344CB8AC3E}">
        <p14:creationId xmlns:p14="http://schemas.microsoft.com/office/powerpoint/2010/main" val="179946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2435990-A1C2-4291-8F7C-60C2A24AC076}" type="datetime1">
              <a:rPr lang="en-CA" smtClean="0"/>
              <a:t>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77672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85E81ED-4FBA-45CA-848F-963A71024FC8}" type="datetime1">
              <a:rPr lang="en-CA" smtClean="0"/>
              <a:t>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319924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C46A0C-7B65-4A9B-9882-D47D297F67AD}" type="datetime1">
              <a:rPr lang="en-CA" smtClean="0"/>
              <a:t>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33513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9F92686-6B4D-4767-967D-1BF14AEAD676}" type="datetime1">
              <a:rPr lang="en-CA" smtClean="0"/>
              <a:t>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398205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D1F35-3879-42F7-8A34-E6027313F172}" type="datetime1">
              <a:rPr lang="en-CA" smtClean="0"/>
              <a:t>15-11-02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273136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9C4EA1B-F8F7-4BFF-9470-A5470AE7D564}" type="datetime1">
              <a:rPr lang="en-CA" smtClean="0"/>
              <a:t>15-11-02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66592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5E82124-520F-4BB0-AA2C-EF414DED88DF}" type="datetime1">
              <a:rPr lang="en-CA" smtClean="0"/>
              <a:t>15-11-02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351677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FE966C8-EB6F-4E11-9053-462AF4EB052C}" type="datetime1">
              <a:rPr lang="en-CA" smtClean="0"/>
              <a:t>15-11-02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309406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328B-2DBA-44D7-ABF7-6DEDD3F41CF3}" type="datetime1">
              <a:rPr lang="en-CA" smtClean="0"/>
              <a:t>15-11-02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350612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46985-58CE-4429-B3E3-71372D38C179}" type="datetime1">
              <a:rPr lang="en-CA" smtClean="0"/>
              <a:t>15-11-02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188328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DB681-3D29-498E-8CB4-83F87725BBE6}" type="datetime1">
              <a:rPr lang="en-CA" smtClean="0"/>
              <a:t>15-11-02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9274D19-DE53-4665-909B-FA3DA6A6927E}" type="slidenum">
              <a:rPr lang="en-CA" smtClean="0"/>
              <a:t>‹#›</a:t>
            </a:fld>
            <a:endParaRPr lang="en-CA"/>
          </a:p>
        </p:txBody>
      </p:sp>
    </p:spTree>
    <p:extLst>
      <p:ext uri="{BB962C8B-B14F-4D97-AF65-F5344CB8AC3E}">
        <p14:creationId xmlns:p14="http://schemas.microsoft.com/office/powerpoint/2010/main" val="74517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E4ABF-AD65-4374-B49D-9F7402878480}" type="datetime1">
              <a:rPr lang="en-CA" smtClean="0"/>
              <a:t>15-11-02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74D19-DE53-4665-909B-FA3DA6A6927E}" type="slidenum">
              <a:rPr lang="en-CA" smtClean="0"/>
              <a:t>‹#›</a:t>
            </a:fld>
            <a:endParaRPr lang="en-CA"/>
          </a:p>
        </p:txBody>
      </p:sp>
    </p:spTree>
    <p:extLst>
      <p:ext uri="{BB962C8B-B14F-4D97-AF65-F5344CB8AC3E}">
        <p14:creationId xmlns:p14="http://schemas.microsoft.com/office/powerpoint/2010/main" val="212068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net-works.ca/"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mailto:animateur@chnet-works.c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gif"/><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jpeg"/><Relationship Id="rId9"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9" Type="http://schemas.openxmlformats.org/officeDocument/2006/relationships/hyperlink" Target="http://www.google.ca/url?sa=i&amp;rct=j&amp;q=&amp;esrc=s&amp;frm=1&amp;source=images&amp;cd=&amp;cad=rja&amp;docid=ngPug8JjucIKIM&amp;tbnid=4NxRpmV1qB99EM:&amp;ved=0CAUQjRw&amp;url=http://events.r20.constantcontact.com/register/event?llr=dkdybgfab&amp;oeidk=a07e6xm2qu302896658&amp;ei=QgZCUof0Nse6qAHd0oDwBw&amp;bvm=bv.53077864,d.aWM&amp;psig=AFQjCNHYwCbiKvoNVAElWXzCIE8Q9CTYbw&amp;ust=1380145083173838" TargetMode="External"/><Relationship Id="rId20" Type="http://schemas.openxmlformats.org/officeDocument/2006/relationships/image" Target="../media/image38.jpeg"/><Relationship Id="rId21" Type="http://schemas.openxmlformats.org/officeDocument/2006/relationships/hyperlink" Target="http://www.google.ca/url?sa=i&amp;rct=j&amp;q=&amp;esrc=s&amp;frm=1&amp;source=images&amp;cd=&amp;cad=rja&amp;docid=nkfOXPBqcIzR_M&amp;tbnid=CSkQipo-xqFEPM:&amp;ved=0CAUQjRw&amp;url=http://www.kwib.org/Default.aspx?pageId=114553&amp;eventId=266511&amp;EventViewMode=EventDetails&amp;ei=EkJEUqbyNcekqAHNwYCQDw&amp;bvm=bv.53217764,d.aWM&amp;psig=AFQjCNFrx69jZKR4hHds8xtU-lNanOkA7A&amp;ust=1380291468523708" TargetMode="External"/><Relationship Id="rId22" Type="http://schemas.openxmlformats.org/officeDocument/2006/relationships/image" Target="../media/image39.jpeg"/><Relationship Id="rId23" Type="http://schemas.openxmlformats.org/officeDocument/2006/relationships/image" Target="../media/image40.jpeg"/><Relationship Id="rId24" Type="http://schemas.openxmlformats.org/officeDocument/2006/relationships/image" Target="../media/image41.png"/><Relationship Id="rId25" Type="http://schemas.openxmlformats.org/officeDocument/2006/relationships/image" Target="../media/image42.png"/><Relationship Id="rId26" Type="http://schemas.openxmlformats.org/officeDocument/2006/relationships/image" Target="../media/image43.gif"/><Relationship Id="rId27" Type="http://schemas.openxmlformats.org/officeDocument/2006/relationships/image" Target="../media/image44.png"/><Relationship Id="rId10" Type="http://schemas.openxmlformats.org/officeDocument/2006/relationships/image" Target="../media/image33.jpeg"/><Relationship Id="rId11" Type="http://schemas.openxmlformats.org/officeDocument/2006/relationships/hyperlink" Target="http://www.google.ca/url?sa=i&amp;rct=j&amp;q=&amp;esrc=s&amp;frm=1&amp;source=images&amp;cd=&amp;cad=rja&amp;docid=jfBbx5GeRHoC0M&amp;tbnid=Ql3IowP9_Cp0KM:&amp;ved=0CAUQjRw&amp;url=http://www.sahrp.ca/?ConferenceSponsors&amp;ei=dAZCUr-RA8LqrQHrs4CoDQ&amp;bvm=bv.53077864,d.aWM&amp;psig=AFQjCNHTI1Uhy7lbvzz6ESE-TGzlibt_aw&amp;ust=1380145134368582" TargetMode="External"/><Relationship Id="rId12" Type="http://schemas.openxmlformats.org/officeDocument/2006/relationships/image" Target="../media/image34.jpeg"/><Relationship Id="rId13" Type="http://schemas.openxmlformats.org/officeDocument/2006/relationships/hyperlink" Target="https://www.google.ca/url?sa=i&amp;rct=j&amp;q=&amp;esrc=s&amp;frm=1&amp;source=images&amp;cd=&amp;cad=rja&amp;docid=2rewzaXi_1ExyM&amp;tbnid=5IVUlfj2-DKx1M:&amp;ved=0CAUQjRw&amp;url=https://www.uwinnipeg.ca/index/career-services-employer-profiles-2013&amp;ei=sAZCUrf2MpPsqQGJh4DgAQ&amp;bvm=bv.53077864,d.aWM&amp;psig=AFQjCNHxEJXLu4bpxVSf7MXuqa1S2BmpzA&amp;ust=1380145197449937" TargetMode="External"/><Relationship Id="rId14" Type="http://schemas.openxmlformats.org/officeDocument/2006/relationships/image" Target="../media/image35.jpeg"/><Relationship Id="rId15" Type="http://schemas.openxmlformats.org/officeDocument/2006/relationships/hyperlink" Target="http://www.google.ca/url?sa=i&amp;rct=j&amp;q=&amp;esrc=s&amp;frm=1&amp;source=images&amp;cd=&amp;cad=rja&amp;docid=do1I3ulCY-u1-M&amp;tbnid=HxgtLfUWt-FxwM:&amp;ved=0CAUQjRw&amp;url=http://www.dasch.mb.ca/Blog/ListByMonth.cfm?category_id=4&amp;Month=October&amp;Year=2012&amp;ei=2wZCUqmlEsrIqgGKr4HQBg&amp;bvm=bv.53077864,d.aWM&amp;psig=AFQjCNElGalF2ovY7eWuqkk1t92_nlBiVw&amp;ust=1380145240152111" TargetMode="External"/><Relationship Id="rId16" Type="http://schemas.openxmlformats.org/officeDocument/2006/relationships/image" Target="../media/image36.jpeg"/><Relationship Id="rId17" Type="http://schemas.openxmlformats.org/officeDocument/2006/relationships/hyperlink" Target="http://www.google.ca/url?sa=i&amp;rct=j&amp;q=&amp;esrc=s&amp;frm=1&amp;source=images&amp;cd=&amp;cad=rja&amp;docid=YpZZ5Fx9sjrUNM&amp;tbnid=CStR3aeotpVIyM:&amp;ved=0CAUQjRw&amp;url=http://childrens.winnipegyouthsoccer.com/contact.php&amp;ei=UQdCUvifEYaLqQH2poC4CA&amp;psig=AFQjCNETN-QfWMfLGJQjonEbTw4tLZ_cPA&amp;ust=1380145349242290" TargetMode="External"/><Relationship Id="rId18" Type="http://schemas.openxmlformats.org/officeDocument/2006/relationships/image" Target="../media/image37.jpeg"/><Relationship Id="rId19" Type="http://schemas.openxmlformats.org/officeDocument/2006/relationships/hyperlink" Target="http://www.google.ca/url?sa=i&amp;rct=j&amp;q=&amp;esrc=s&amp;frm=1&amp;source=images&amp;cd=&amp;cad=rja&amp;docid=XBtJmTcnXGR_wM&amp;tbnid=X12kVPPIF64ebM:&amp;ved=0CAUQjRw&amp;url=http://www.delisleautosales.com/financing.php&amp;ei=kAdCUvqQIM_vqQHT7oCwAQ&amp;psig=AFQjCNE9_RSLNIn3KbAAKrYH4B1KEmN8yw&amp;ust=1380145414525945"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google.ca/url?sa=i&amp;rct=j&amp;q=&amp;esrc=s&amp;frm=1&amp;source=images&amp;cd=&amp;cad=rja&amp;docid=BG7UHTISYkuBKM&amp;tbnid=o6I07PRq1Ye3oM:&amp;ved=0CAUQjRw&amp;url=http://www.calgarywestsoccer.com/our-sponsors/&amp;ei=3wRCUoDpIoHHqgGtnoGwDw&amp;bvm=bv.53077864,d.aWM&amp;psig=AFQjCNGWEPd42Ps9f18d8t29sVvCj1UyUg&amp;ust=1380144725274156" TargetMode="External"/><Relationship Id="rId4" Type="http://schemas.openxmlformats.org/officeDocument/2006/relationships/image" Target="../media/image30.jpeg"/><Relationship Id="rId5" Type="http://schemas.openxmlformats.org/officeDocument/2006/relationships/hyperlink" Target="http://www.google.ca/url?sa=i&amp;rct=j&amp;q=&amp;esrc=s&amp;frm=1&amp;source=images&amp;cd=&amp;cad=rja&amp;docid=0XLH_tGEbHeqfM&amp;tbnid=7GAafhUl6yEJGM:&amp;ved=0CAUQjRw&amp;url=http://www.viulc.ca/home/coast-capital/&amp;ei=gQVCUujtDpKBqQHPpYHoCQ&amp;bvm=bv.53077864,d.aWM&amp;psig=AFQjCNFMP8EG9tZhtJAyfyCCSsoCZVdNmw&amp;ust=1380144893749468" TargetMode="External"/><Relationship Id="rId6" Type="http://schemas.openxmlformats.org/officeDocument/2006/relationships/image" Target="../media/image31.jpeg"/><Relationship Id="rId7" Type="http://schemas.openxmlformats.org/officeDocument/2006/relationships/hyperlink" Target="http://www.google.ca/url?sa=i&amp;rct=j&amp;q=&amp;esrc=s&amp;frm=1&amp;source=images&amp;cd=&amp;cad=rja&amp;docid=QMngGuH9rh7uMM&amp;tbnid=cV5DCs44dMCJrM:&amp;ved=0CAUQjRw&amp;url=http://www.dsbn.edu.on.ca/EFNiagara/donate.aspx?id=10156&amp;ei=_gVCUrbcHsq1qQHloYCoBw&amp;bvm=bv.53077864,d.aWM&amp;psig=AFQjCNHmQwnuugZP1ZU95fX8CTKU2eSRpg&amp;ust=1380145015081653" TargetMode="External"/><Relationship Id="rId8"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5.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www.chnet-works.ca/" TargetMode="External"/><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hyperlink" Target="mailto:animateur@chnet-works.ca"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50.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51.jpeg"/><Relationship Id="rId5" Type="http://schemas.openxmlformats.org/officeDocument/2006/relationships/image" Target="cid:image004.jpg@01CFFE60.3391EA70" TargetMode="External"/><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jpeg"/><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files.cusource.ca/yourknowledge/ComplianceTrainingResources/FAOA-Trailer-1-HD.mp4"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49.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mailto:animateur@chnet-works.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1.jp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22.png"/><Relationship Id="rId5" Type="http://schemas.openxmlformats.org/officeDocument/2006/relationships/image" Target="../media/image51.jpeg"/><Relationship Id="rId6" Type="http://schemas.openxmlformats.org/officeDocument/2006/relationships/image" Target="cid:image004.jpg@01CFFE60.3391EA70" TargetMode="External"/><Relationship Id="rId7"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4.JPG"/><Relationship Id="rId5" Type="http://schemas.openxmlformats.org/officeDocument/2006/relationships/image" Target="../media/image65.JPG"/><Relationship Id="rId6" Type="http://schemas.openxmlformats.org/officeDocument/2006/relationships/image" Target="../media/image66.JP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hyperlink" Target="http://www.fcac-acfc.gc.ca/Eng/financialLiteracy/financialLiteracyCanada/strategy/Documents/seniors_financial_literacy_consultation.pdf" TargetMode="External"/><Relationship Id="rId4" Type="http://schemas.openxmlformats.org/officeDocument/2006/relationships/hyperlink" Target="http://www.fcac-acfc.gc.ca/Fra/litteratieFinanciere/litteratieCanada/Documents/SeniorsStrategyFR.pdf" TargetMode="External"/><Relationship Id="rId5" Type="http://schemas.openxmlformats.org/officeDocument/2006/relationships/hyperlink" Target="http://www.seniors.gc.ca/eng/working/fptf/pdf/brochure_attorney.pdf" TargetMode="External"/><Relationship Id="rId6" Type="http://schemas.openxmlformats.org/officeDocument/2006/relationships/hyperlink" Target="http://www.aines.gc.ca/fra/service/ffpt/pdf/brochure_procurations.pdf" TargetMode="External"/><Relationship Id="rId7" Type="http://schemas.openxmlformats.org/officeDocument/2006/relationships/hyperlink" Target="http://www.elderabuseontario.com/wp-content/uploads/2015/02/Exploitation-Financi%C3%A8re-Par-Des-Membres-De-Famille-Et-Les-Soignants-feb-24.pdf" TargetMode="External"/><Relationship Id="rId8" Type="http://schemas.openxmlformats.org/officeDocument/2006/relationships/hyperlink" Target="http://www.elderabuseontario.com/wp-content/uploads/2015/02/Where-to-report-and-access-assistance-Financial-Abuse.pdf" TargetMode="External"/><Relationship Id="rId9" Type="http://schemas.openxmlformats.org/officeDocument/2006/relationships/hyperlink" Target="http://www.elderabuseontario.com/wp-content/uploads/2015/02/En-cas-de-rapport-et-o%C3%B9-acc%C3%A9der-%C3%A0-lassistance-dans-les-situations-dabus-financiers-Feb-24.pdf" TargetMode="External"/><Relationship Id="rId10" Type="http://schemas.openxmlformats.org/officeDocument/2006/relationships/hyperlink" Target="http://www.elderabuseontario.com/wp-content/uploads/2014/04/EAO_Woman_Front.pdf"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hyperlink" Target="http://fluidsurveys.com/surveys/cnpea/cnpea-webinar-feedback/" TargetMode="External"/><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hyperlink" Target="http://www.cnpea.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new logo colour.bmp"/>
          <p:cNvPicPr>
            <a:picLocks noChangeAspect="1"/>
          </p:cNvPicPr>
          <p:nvPr/>
        </p:nvPicPr>
        <p:blipFill>
          <a:blip r:embed="rId2" cstate="print"/>
          <a:srcRect/>
          <a:stretch>
            <a:fillRect/>
          </a:stretch>
        </p:blipFill>
        <p:spPr bwMode="auto">
          <a:xfrm>
            <a:off x="1871531" y="5983825"/>
            <a:ext cx="4032448" cy="654824"/>
          </a:xfrm>
          <a:prstGeom prst="rect">
            <a:avLst/>
          </a:prstGeom>
          <a:noFill/>
          <a:ln w="9525">
            <a:noFill/>
            <a:miter lim="800000"/>
            <a:headEnd/>
            <a:tailEnd/>
          </a:ln>
        </p:spPr>
      </p:pic>
      <p:sp>
        <p:nvSpPr>
          <p:cNvPr id="11266" name="Rectangle 3"/>
          <p:cNvSpPr>
            <a:spLocks noGrp="1" noChangeArrowheads="1"/>
          </p:cNvSpPr>
          <p:nvPr>
            <p:ph type="subTitle" idx="1"/>
          </p:nvPr>
        </p:nvSpPr>
        <p:spPr>
          <a:xfrm>
            <a:off x="987023" y="1405505"/>
            <a:ext cx="10369152" cy="4578320"/>
          </a:xfrm>
          <a:solidFill>
            <a:srgbClr val="DCE6F2"/>
          </a:solidFill>
        </p:spPr>
        <p:txBody>
          <a:bodyPr>
            <a:normAutofit fontScale="92500" lnSpcReduction="10000"/>
          </a:bodyPr>
          <a:lstStyle/>
          <a:p>
            <a:pPr eaLnBrk="1" hangingPunct="1">
              <a:lnSpc>
                <a:spcPct val="80000"/>
              </a:lnSpc>
            </a:pPr>
            <a:r>
              <a:rPr lang="en-US" sz="1900" b="1" dirty="0" smtClean="0">
                <a:latin typeface="Arial"/>
                <a:cs typeface="Arial"/>
              </a:rPr>
              <a:t>Welcome to webinar #456 </a:t>
            </a: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November 5, 2015  1:00 – 2:30 PM Eastern Time</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
            </a:r>
            <a:br>
              <a:rPr lang="en-CA" sz="1900" b="1" dirty="0" smtClean="0">
                <a:effectLst>
                  <a:outerShdw blurRad="38100" dist="38100" dir="2700000" algn="tl">
                    <a:srgbClr val="C0C0C0"/>
                  </a:outerShdw>
                </a:effectLst>
                <a:latin typeface="Arial"/>
                <a:cs typeface="Arial"/>
              </a:rPr>
            </a:br>
            <a:r>
              <a:rPr lang="en-CA" sz="1900" b="1" dirty="0" smtClean="0">
                <a:effectLst>
                  <a:outerShdw blurRad="38100" dist="38100" dir="2700000" algn="tl">
                    <a:srgbClr val="C0C0C0"/>
                  </a:outerShdw>
                </a:effectLst>
                <a:latin typeface="Arial"/>
                <a:cs typeface="Arial"/>
              </a:rPr>
              <a:t>(Teleconference open for participants at 12:50 ET)</a:t>
            </a:r>
            <a:endParaRPr lang="en-US" sz="1900" b="1" dirty="0" smtClean="0">
              <a:effectLst>
                <a:outerShdw blurRad="38100" dist="38100" dir="2700000" algn="tl">
                  <a:srgbClr val="C0C0C0"/>
                </a:outerShdw>
              </a:effectLst>
              <a:latin typeface="Arial"/>
              <a:cs typeface="Arial"/>
            </a:endParaRPr>
          </a:p>
          <a:p>
            <a:pPr>
              <a:defRPr/>
            </a:pPr>
            <a:r>
              <a:rPr lang="en-US" sz="2200" b="1" dirty="0" smtClean="0"/>
              <a:t>     </a:t>
            </a:r>
          </a:p>
          <a:p>
            <a:pPr>
              <a:defRPr/>
            </a:pPr>
            <a:r>
              <a:rPr lang="en-US" sz="2600" b="1" dirty="0">
                <a:latin typeface="Arial"/>
                <a:cs typeface="Arial"/>
              </a:rPr>
              <a:t>Financial Abuse of Older Adults: </a:t>
            </a:r>
            <a:r>
              <a:rPr lang="en-US" sz="2600" b="1" dirty="0" smtClean="0">
                <a:latin typeface="Arial"/>
                <a:cs typeface="Arial"/>
              </a:rPr>
              <a:t/>
            </a:r>
            <a:br>
              <a:rPr lang="en-US" sz="2600" b="1" dirty="0" smtClean="0">
                <a:latin typeface="Arial"/>
                <a:cs typeface="Arial"/>
              </a:rPr>
            </a:br>
            <a:r>
              <a:rPr lang="en-US" sz="2600" b="1" dirty="0" smtClean="0">
                <a:latin typeface="Arial"/>
                <a:cs typeface="Arial"/>
              </a:rPr>
              <a:t>Recognize</a:t>
            </a:r>
            <a:r>
              <a:rPr lang="en-US" sz="2600" b="1" dirty="0">
                <a:latin typeface="Arial"/>
                <a:cs typeface="Arial"/>
              </a:rPr>
              <a:t>, Review and </a:t>
            </a:r>
            <a:r>
              <a:rPr lang="en-US" sz="2600" b="1" dirty="0" smtClean="0">
                <a:latin typeface="Arial"/>
                <a:cs typeface="Arial"/>
              </a:rPr>
              <a:t>Respond</a:t>
            </a:r>
            <a:br>
              <a:rPr lang="en-US" sz="2600" b="1" dirty="0" smtClean="0">
                <a:latin typeface="Arial"/>
                <a:cs typeface="Arial"/>
              </a:rPr>
            </a:br>
            <a:r>
              <a:rPr lang="en-US" sz="1800" dirty="0" smtClean="0"/>
              <a:t/>
            </a:r>
            <a:br>
              <a:rPr lang="en-US" sz="1800" dirty="0" smtClean="0"/>
            </a:br>
            <a:r>
              <a:rPr lang="en-US" sz="1800" dirty="0" smtClean="0"/>
              <a:t/>
            </a:r>
            <a:br>
              <a:rPr lang="en-US" sz="1800" dirty="0" smtClean="0"/>
            </a:br>
            <a:r>
              <a:rPr lang="en-CA" b="1" dirty="0" smtClean="0">
                <a:latin typeface="Arial"/>
                <a:cs typeface="Arial"/>
              </a:rPr>
              <a:t>Presenters:</a:t>
            </a:r>
            <a:br>
              <a:rPr lang="en-CA" b="1" dirty="0" smtClean="0">
                <a:latin typeface="Arial"/>
                <a:cs typeface="Arial"/>
              </a:rPr>
            </a:br>
            <a:r>
              <a:rPr lang="en-CA" b="1" dirty="0" smtClean="0">
                <a:latin typeface="Arial"/>
                <a:cs typeface="Arial"/>
              </a:rPr>
              <a:t/>
            </a:r>
            <a:br>
              <a:rPr lang="en-CA" b="1" dirty="0" smtClean="0">
                <a:latin typeface="Arial"/>
                <a:cs typeface="Arial"/>
              </a:rPr>
            </a:br>
            <a:r>
              <a:rPr lang="en-CA" sz="2200" b="1" dirty="0" smtClean="0">
                <a:latin typeface="Arial"/>
                <a:cs typeface="Arial"/>
              </a:rPr>
              <a:t>Donna Bailey</a:t>
            </a:r>
            <a:r>
              <a:rPr lang="en-CA" sz="2200" dirty="0" smtClean="0">
                <a:latin typeface="Arial"/>
                <a:cs typeface="Arial"/>
              </a:rPr>
              <a:t> </a:t>
            </a:r>
            <a:br>
              <a:rPr lang="en-CA" sz="2200" dirty="0" smtClean="0">
                <a:latin typeface="Arial"/>
                <a:cs typeface="Arial"/>
              </a:rPr>
            </a:br>
            <a:r>
              <a:rPr lang="en-CA" sz="2200" dirty="0" smtClean="0">
                <a:latin typeface="Arial"/>
                <a:cs typeface="Arial"/>
              </a:rPr>
              <a:t>Director</a:t>
            </a:r>
            <a:r>
              <a:rPr lang="en-CA" sz="2200" dirty="0">
                <a:latin typeface="Arial"/>
                <a:cs typeface="Arial"/>
              </a:rPr>
              <a:t>, Research &amp; Client Solutions for CUSOURCE Credit Union Knowledge </a:t>
            </a:r>
            <a:r>
              <a:rPr lang="en-CA" sz="2200" dirty="0" smtClean="0">
                <a:latin typeface="Arial"/>
                <a:cs typeface="Arial"/>
              </a:rPr>
              <a:t>Network</a:t>
            </a:r>
            <a:br>
              <a:rPr lang="en-CA" sz="2200" dirty="0" smtClean="0">
                <a:latin typeface="Arial"/>
                <a:cs typeface="Arial"/>
              </a:rPr>
            </a:br>
            <a:r>
              <a:rPr lang="en-CA" sz="2200" dirty="0" smtClean="0">
                <a:latin typeface="Arial"/>
                <a:cs typeface="Arial"/>
              </a:rPr>
              <a:t> </a:t>
            </a:r>
            <a:r>
              <a:rPr lang="en-CA" sz="2200" dirty="0">
                <a:latin typeface="Arial"/>
                <a:cs typeface="Arial"/>
              </a:rPr>
              <a:t/>
            </a:r>
            <a:br>
              <a:rPr lang="en-CA" sz="2200" dirty="0">
                <a:latin typeface="Arial"/>
                <a:cs typeface="Arial"/>
              </a:rPr>
            </a:br>
            <a:r>
              <a:rPr lang="en-CA" sz="2200" b="1" dirty="0" smtClean="0">
                <a:latin typeface="Arial"/>
                <a:cs typeface="Arial"/>
              </a:rPr>
              <a:t>Kate Martin</a:t>
            </a:r>
            <a:br>
              <a:rPr lang="en-CA" sz="2200" b="1" dirty="0" smtClean="0">
                <a:latin typeface="Arial"/>
                <a:cs typeface="Arial"/>
              </a:rPr>
            </a:br>
            <a:r>
              <a:rPr lang="en-CA" sz="2200" dirty="0" smtClean="0">
                <a:latin typeface="Arial"/>
                <a:cs typeface="Arial"/>
              </a:rPr>
              <a:t>Policy </a:t>
            </a:r>
            <a:r>
              <a:rPr lang="en-CA" sz="2200" dirty="0">
                <a:latin typeface="Arial"/>
                <a:cs typeface="Arial"/>
              </a:rPr>
              <a:t>Analyst, Credit Union Central of </a:t>
            </a:r>
            <a:r>
              <a:rPr lang="en-CA" sz="2200" dirty="0" smtClean="0">
                <a:latin typeface="Arial"/>
                <a:cs typeface="Arial"/>
              </a:rPr>
              <a:t>Canada</a:t>
            </a:r>
            <a:endParaRPr lang="en-CA" sz="2200" dirty="0">
              <a:latin typeface="Arial"/>
              <a:cs typeface="Arial"/>
            </a:endParaRPr>
          </a:p>
        </p:txBody>
      </p:sp>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7" name="TextBox 16"/>
          <p:cNvSpPr txBox="1"/>
          <p:nvPr/>
        </p:nvSpPr>
        <p:spPr>
          <a:xfrm>
            <a:off x="5872420" y="6106265"/>
            <a:ext cx="5664629" cy="550151"/>
          </a:xfrm>
          <a:prstGeom prst="rect">
            <a:avLst/>
          </a:prstGeom>
          <a:noFill/>
        </p:spPr>
        <p:txBody>
          <a:bodyPr wrap="square" rtlCol="0">
            <a:spAutoFit/>
          </a:bodyPr>
          <a:lstStyle/>
          <a:p>
            <a:pPr>
              <a:defRPr/>
            </a:pPr>
            <a:r>
              <a:rPr lang="en-CA" sz="1050" b="1" dirty="0" smtClean="0">
                <a:solidFill>
                  <a:schemeClr val="tx2">
                    <a:lumMod val="75000"/>
                  </a:schemeClr>
                </a:solidFill>
                <a:hlinkClick r:id="rId3"/>
              </a:rPr>
              <a:t>www.chnet-works.ca</a:t>
            </a:r>
            <a:r>
              <a:rPr lang="fr-FR" sz="1050" b="1" dirty="0" smtClean="0">
                <a:solidFill>
                  <a:schemeClr val="tx2">
                    <a:lumMod val="75000"/>
                  </a:schemeClr>
                </a:solidFill>
              </a:rPr>
              <a:t/>
            </a:r>
            <a:br>
              <a:rPr lang="fr-FR" sz="1050" b="1" dirty="0" smtClean="0">
                <a:solidFill>
                  <a:schemeClr val="tx2">
                    <a:lumMod val="75000"/>
                  </a:schemeClr>
                </a:solidFill>
              </a:rPr>
            </a:br>
            <a:r>
              <a:rPr lang="fr-FR" sz="1050" b="1" dirty="0" smtClean="0">
                <a:solidFill>
                  <a:schemeClr val="tx2">
                    <a:lumMod val="75000"/>
                  </a:schemeClr>
                </a:solidFill>
              </a:rPr>
              <a:t>Canadian </a:t>
            </a:r>
            <a:r>
              <a:rPr lang="fr-FR" sz="1050" b="1" dirty="0" err="1">
                <a:solidFill>
                  <a:schemeClr val="tx2">
                    <a:lumMod val="75000"/>
                  </a:schemeClr>
                </a:solidFill>
              </a:rPr>
              <a:t>H</a:t>
            </a:r>
            <a:r>
              <a:rPr lang="fr-FR" sz="1050" b="1" dirty="0" err="1" smtClean="0">
                <a:solidFill>
                  <a:schemeClr val="tx2">
                    <a:lumMod val="75000"/>
                  </a:schemeClr>
                </a:solidFill>
              </a:rPr>
              <a:t>ealth</a:t>
            </a:r>
            <a:r>
              <a:rPr lang="fr-FR" sz="1050" b="1" dirty="0" smtClean="0">
                <a:solidFill>
                  <a:schemeClr val="tx2">
                    <a:lumMod val="75000"/>
                  </a:schemeClr>
                </a:solidFill>
              </a:rPr>
              <a:t> </a:t>
            </a:r>
            <a:r>
              <a:rPr lang="fr-FR" sz="1050" b="1" dirty="0" err="1" smtClean="0">
                <a:solidFill>
                  <a:schemeClr val="tx2">
                    <a:lumMod val="75000"/>
                  </a:schemeClr>
                </a:solidFill>
              </a:rPr>
              <a:t>Human</a:t>
            </a:r>
            <a:r>
              <a:rPr lang="fr-FR" sz="1050" b="1" dirty="0" smtClean="0">
                <a:solidFill>
                  <a:schemeClr val="tx2">
                    <a:lumMod val="75000"/>
                  </a:schemeClr>
                </a:solidFill>
              </a:rPr>
              <a:t> </a:t>
            </a:r>
            <a:r>
              <a:rPr lang="fr-FR" sz="1050" b="1" dirty="0" err="1" smtClean="0">
                <a:solidFill>
                  <a:schemeClr val="tx2">
                    <a:lumMod val="75000"/>
                  </a:schemeClr>
                </a:solidFill>
              </a:rPr>
              <a:t>Resources</a:t>
            </a:r>
            <a:r>
              <a:rPr lang="fr-FR" sz="1050" b="1" dirty="0" smtClean="0">
                <a:solidFill>
                  <a:schemeClr val="tx2">
                    <a:lumMod val="75000"/>
                  </a:schemeClr>
                </a:solidFill>
              </a:rPr>
              <a:t> Network</a:t>
            </a:r>
            <a:endParaRPr lang="en-CA" sz="1050" b="1" dirty="0" smtClean="0">
              <a:solidFill>
                <a:schemeClr val="tx2">
                  <a:lumMod val="75000"/>
                </a:schemeClr>
              </a:solidFill>
            </a:endParaRPr>
          </a:p>
          <a:p>
            <a:pPr eaLnBrk="1" hangingPunct="1">
              <a:lnSpc>
                <a:spcPct val="80000"/>
              </a:lnSpc>
            </a:pPr>
            <a:r>
              <a:rPr lang="en-CA" sz="1050" b="1" dirty="0" smtClean="0">
                <a:solidFill>
                  <a:schemeClr val="tx2">
                    <a:lumMod val="75000"/>
                  </a:schemeClr>
                </a:solidFill>
              </a:rPr>
              <a:t>University of Ottawa</a:t>
            </a:r>
          </a:p>
        </p:txBody>
      </p:sp>
      <p:sp>
        <p:nvSpPr>
          <p:cNvPr id="11" name="Slide Number Placeholder 10"/>
          <p:cNvSpPr>
            <a:spLocks noGrp="1"/>
          </p:cNvSpPr>
          <p:nvPr>
            <p:ph type="sldNum" sz="quarter" idx="12"/>
          </p:nvPr>
        </p:nvSpPr>
        <p:spPr/>
        <p:txBody>
          <a:bodyPr/>
          <a:lstStyle/>
          <a:p>
            <a:fld id="{B37F1F75-A157-4187-A517-969604D11826}" type="slidenum">
              <a:rPr lang="en-CA" smtClean="0"/>
              <a:pPr/>
              <a:t>1</a:t>
            </a:fld>
            <a:endParaRPr lang="en-CA"/>
          </a:p>
        </p:txBody>
      </p:sp>
      <p:sp>
        <p:nvSpPr>
          <p:cNvPr id="2" name="AutoShape 4"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8"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0" descr="data:image/jpeg;base64,/9j/4AAQSkZJRgABAQAAAQABAAD/2wCEAAkGBxQTEhQUExQVFhUXFx4bGRgYGBgcHxkbHBccGhgXHB8cHCggGhwlHBccITEhJSkrLi4uFx8zODMsNygtLisBCgoKDg0OGxAQGywmICQsLCwsLCwsLCwsLCwsLCwsLCwsLCwsLCwsLCwsLCwsLCwsLCwsLCwsLCwsLCwsLCwsLP/AABEIAMIBAwMBIgACEQEDEQH/xAAcAAACAgMBAQAAAAAAAAAAAAAFBgQHAAIDAQj/xABAEAABAgQEAwUHAgYCAQMFAAABAhEAAwQhBRIxQQZRYRMicYGRBzKhscHR8EJSFCNicuHxgpIzFqLCFRckstL/xAAZAQADAQEBAAAAAAAAAAAAAAACAwQBBQD/xAAuEQACAgICAgICAAQGAwAAAAABAgADERIhMQRBE1EiMhRCkcEFYXGBobEzQ1L/2gAMAwEAAhEDEQA/AGnC5/eQCf0qQbEBwy0gZrmylX6QdQqAkyhTKlPLTdBC+qsvveZTmHnBaWtwCNDcR2GAkogTFaJppOyu95nX4vGsqngxXysyX5fLeISERGUwY7bieIlwWwSoyLvoqxiAhESpMuMK8YmZkzFJOVRI5/6+P/7GOyVZ0hUdZgzoB3Fj+eH0iHRryqKTv8/8iFIcHEMjMmHvI6p+URpKmV0Pz/yI7ylZVdI41ctiQPL6GJ7fwfcRqcjWdnYxIqKZM+SuUrQj5Fx8REJC8wBiRSTmMOY55EDErXEaOYmctRdkLb7mC9NxaiRcAqLaQS40p+zmdoB3Jgv/AHDX1DfGK3rVpCjmUw/NI5T2W1uQvudBQj1jPqOWGU/8Tmu6VqJSrko3Y8n0MSU4WuUVApuAS3O0Q+BMVCymQmWyT+q7jqb6xYFRRuRuyW6lvvHSpJCAH6kTkbcSqaykSqUZwssnMR5u3SIKuIp6SUoUU2ADNazFodMY4WmhExaMoTdRS7NuW2aKyn4gULGVAJ5naOYKnRsA4lpsRl+5ZfC0tZSjMCteqh/SWDHxA+UOlFhqEF0afKEPgKXMXMBC1sQ61Oz9LxZUtAAYBhHTUlV1kDYJzFDj6Qf5U0BwkkK3bMAx6afGKpqEhJUU9W8DH0BOpUqSpCg6VO4PWKK4xp009RMly3UlJYZteoiPyKixBEpotwMGdOCsPXPqpfJKgVE8tW+EXumKG4UTUzVdwNd0s4APO2pi78KlrTKQJhdbd4u994fVVokRa+zSUoRTHGeCKo5k0AfypqsydfNPiPtF0RX/ALXJyuwShIDaksbHQdBHrV2XE2pirSs0yc1hFq+zRUpEoy0l5hOZR5tZhzA+sUxSoUtYAJN3a/OLf9n2CTEK7VbAbDc26+MBTTqMwrrM8R/jIyMh8TKy9rNCgBMzMEzC+/vJA35N8YrekmBSglxcgfFotj2lYH24CkuVAMxNm2a0VrQcMzs/us2/V4TZSXOY9LMCWFhPAiFSUK7fUPYdfGMiVh0irly0oE2UwG6H3f6xkM/h2/8AkRHy/wCc8Eta/eOQftSXJ8VbeXrEuSgJASAwAYDkI1THQR2zEhZ0T1iJ2LFolpjFodjCLB7m4nJCI7Ij1MrrHgDRPuDCwRJlGu+U6Kt4cj6xFq0FKr/h2+LjzEY8SKxlJCjvZXjz9GPlCrfuEszPmSDG8zvJB3Fj4HT4xDpJtyk82PiPoReJMpTFjobGFt+awxwZGkqZRSd/nvHcqaIFXMIVfVJiYFuHhVbcY+oTd5kyrl9tTTEMFKynKDza0VEeFVTJwKgW3LxbNBUZVDlC1xPjUujnKSZJV+pPeZwry5g+kGqqTkwd9RDPC+EJkjui8MxTFaUntFmKcIp5aTs61H6CNMT46rU6JkJs9gT81awdtgJiQ4jVxgsqliUl73N9eQ0hDw7hZ5jrIIfQD7wMrONqtd1LT5IT6B4l4Vj1SsBSpyhfZKRu/wC3leBUpnOJvy+hLTwGiEtICQwgxFR43xkuSgATFGYdA57vU+bjyEIkziaqWolU+YXN++ofIxj27HMHcLPpVRtFaY1w6idNUpYBJUSS++vNoSqaeVpJK1E9ST4u5h7wuhlfwwyqJXuOaizt0a0ClgJ5EIOfULYBQS5TAFCR4jxO8N0tYaxEVpiFbLppbhKc590sPX4/+4xXuJYutSveU77E6n6wyy3aBtryZ9GTahKXzKAYPflCTxFxNh8yxn30ICJp9WTCjgHEk2dINNO7ymeWt+8AGdJ5jr0iGaJZX3nfzP8Av/cCj+4W59RywSlkzDmlkH/iQfiByhyp2lIKlWCQ5PSFLAFop0GZMshI9S1kjmWHoEneJdFx1ImKyTEFCTbMWI8+kE1+eDPD7MYMWxqXTyhNmBeTmlLs+jwAke0ijWQEdqSf6G+Zhb9ok8zMsnOUhIdhdJcWIO4aFPBaAIUC5JB328t/r4wvJnixzxLon1cucBY3D3bygdUYbkUyUZlEOEuEu2tzy+sDZeIJp0SzMClKWHShLORoFF9i1tyNYJSqtFTMCyhcuZLDoLgv+4NobbGGpZYBxMJHsyH/AB88WOHTv+6PpGQIxTiOcZq8s7Kl7JbS0ZG7tM0EPARsBHoEcamsQjU35DX/ABF1t6Vrs5wI1ULcCSAI3TA6gxHOspIA5f5gmmE0+TX5CbVnIhvWyHBnNKrt1juqWNY0Xa8bS1PE5Gpm9ialo5zl2/PL86xutMcViPM2RAAkNc9lJUNDY/8AxP0gkVuAYBVH6kxIw2rzJY6iEKcHEOScVDhK/wDir6H85R1wecC6Fb6GIs+a6SOcD6WoKVDmIXnV8zfWIdm90+ELvtHo+1l084apJlq8CHT8lesH62ZmCVjf5/l4gVsozZJlBiSpJuQGv18W84pReciIcjHMrmmpFJVmH5a8eVlU2ubwhklyGu355f2/GONXRpN2/PxoxlzzFaxNppBUo5tPz4wa7TKlkhyLAfC/Sx8lCOxpwHYb/nyPrHCbKL9QCQfQfQGM1+p6Dq3CJhmZVkZ1DM5NiOTwIXLybX2+8EquasHvXOgL6CB6gczC59WH3hOpgGFcIBCkpLsT3mh8lVYQlRZuYFr6eWh9BCrhskISCbqbfYdfHTwVBUS1dmmYuyFFhe/i3gI3GIxeBIOLTDNU6iTqw2D6sNoA/wD08JWConK+2v51hyxKilJQFJW5N2OrQsYhO0AZybCPOhXiBnMYOBKWTnWVvn/T0TuT1aHGdTISSqyU6gnZr+tvUHnCHw2FSgVGz8+n6vC4B6KeC1XNm1ZZLplC2a1vuosPTrGojE6r2YzcKuTOOO40icoISf5adBo/Vusa4XRpCFz5nuJskfuWdvAamJNRh0qTIWQl2TqdST1gBKxFRlhGoSe6NrxRZ4/wkbcmTi3eMNZha1y0FQL5X090E2f85R14dwgFWZY7iPeH7i4aWOpLW8xHfBsTJllSyxNj5fnwaD9BUZZPaEWBPZA/uu6r7B2Hn0hShnbUe48kAbTnNpf5hUplTla8kDZCfAWeC6JIlS8/69upO3WA+EyCuY/V49x7F/5gCD7hYeO5jpPXritf95Gj7EuYBxHD/wCavMoJOYuL2PKPImruXUXJ1eMgcP8AQj9l+5ExbHilJUTlTsB7xPKE6ox+ao9wMOgc+f8AqJHFZIKP2kH1dz8h6RFwjGEyRlMuzXI1KnOvRm9IV4HghvCXy3r+Z29E8KI7yfJIvNIbRR79mSMM4lWmYnPdL+9Z0nnZnGlotKmnBaQob/A7iKfp6RdTOJZgouojQAxZWEVOVWU6H5wv/EbPF8Py0SoBdx+SjoGM8L5bqmL84PB+xDhS4aOSFtHTNAbiKeuWkTE6AgK6DQEerHxj1uSMxy4hmZM3iFNmxxp6rMn4xzmzIRmYROFVfxiBLnZFgjRXzjrPnRFrgcoUnQn0UNR9fOPYyMwSdZPmTesCMWxPsgSkZlat5RHn12VLqvyHMwNpELmHmVHT80EJJzwILPJ3/qJU+SmVKKpa8+ZZ2RLAOa/mPSNsRxJQyolFQLM3Q/qVu55bRxrpSaeX/LYrN/7jsrwB0G+uwiVwzha1OB3pqu8o/tHInnHQpQka/wBTOdaxJyYWw+gUlASoHMG+If6RzrKbbQQ3VGUh+QDk9ALnyMAJqu1WwHdHxMesAHUpRvwyYFVhy9cim55S3jpHOnkZS7Pa76aQ6orBJT3j3dG/OULk1aVqKkJCUkuANPLkOnWB+MjiCtgaLWNYEVq7oGvP85xpSYKJQckFXw6bXvDLNFvzl9hENaHt+fjtAEYjdRBMxDAnWx15MPmCP+ka1c0psbgG3TpBGfTEhvzm3xIjliVMCklILnUeFrQplzPYMET6nuubDlz5CNKKgK1Zlab9B+fWOmHYQor74ID3fxaGGdIAskMOXw+484JU/HMDswRUqAypzZEnU65Ro3iLp6gCIWG4qqVOy5lZH3Oz6tBStkuCn+n7MfG3wMKeIgyz3iL78/tAHZSCJ4gHgxhxviH+IAlIGUAkm+v2tEfCBmWAxb59YCUqsygEAkqsTzHIfm0PdHh5lSgCO8dRyGoD89/ERQFa3827ilAU4EH1dYpKmlgHInMeQHr4EDnErCeMlz1CXMAAAYMGAECcblFJ7QbatvZwfV4BpWAcwsdQ0JDNXZsIxgGGDLko8UQmmVMlKBJOUNsdz5B4XsMUJkxxoOfxMLmB1JTLyEvmVYA6Pv5/eHLDJXZy9ACdHIFuZ5C3oY6lJ3G57MjPH4iYsgFoyCMmoGUMgeij8Q4PlGQfyL9Rupi/xHheZKkBgFXSSHb7Hr1hWlUUmUwqCSt/dTsP0u3r5xZVVJExLeYPyhMxzD0d6YqWVKTqkFnbn/jaOFXfZ4j/AMNswrYkjXGdj6z6E6ttK2j5cAsO89Y+4RpUpCRkACSHDdd4h1uPSpbh85GoS1vN4BJVUVLAdyX/ANUtsANVfEQZw7AZUtiRnV1+gjnWeB4vjEv5dhZz/KvJ/wB2jl8i20YpXA+z/YRxwvEBNlhQL2B8iLGJEy4IIcGxHPnAygplpIUe6OXMcmieqbHR8O13qy4I/wBZlqhW4MiypOSz2GnhECsqbmJVZUhrmEbHOIUoWUghR5JL/KDYYMAAtGAzXNoycVhDfpcH0iHwnicuaQAoFRSVZTqGLfRx4wXxVToV+aGPA/UF1x3FierOtybfKCEqoRLQct9v7uQ6J+cLeLVK5CnDMdOnSOWEYulSgVEH5DqY2oHbmS2qSOIzSKZcxYFjMXz0QOZ5Q2YZhQpcxzZlqAc7Aa/MRH4e7NMsrSUqUfeU6SX8QdNLQJx/GiSqUhTE+8fi3xL+MdT8a1z6/wC5BqxOJ2xDHjMUJUr3E6n9xHnpt1grQTwlLrt9eg6mAOC0OROdTNq/QbwNx7GiohMt3PuDkD+s/wBR25CEj8R8j9noQmb+UQ9WVvarIJZI97oNkjw+JhgwzDEqkIWkc9d9YTMIopiwEpSVENmbc+MO6KpNPJAJ7qXPiTcJHqfjBgYXPv3PDuDa7KhOne28evp8YkYGFS+8Gc6uNekCaavTPWSXF7cvGDFRUJlId25P8TCEUOdj0I6yz17m3EK5awDbtdLG+mhH15wCTI6a/nzibgsgTp4UotmcgHUwWrcO7Ntw5J6C3yt6Qegm1uT3FlNOX5/6+o+IiUihWsZkoUpI3CSX5/Q+US5xzHKAw3+bevzg3RT1IAANuULwWbURjOF5iROlEFz1B89fvCzi2CFau6zMNTzizMZyLWClIci5G5drjmOfIwHn4c+g8H+HxtGfFPbhhxFbh/CEy1AnvKGlnZtWG5Gt9oa+yJDm/wBT08dRHOmw0hSet79ND/d+kjcQ3yKCnyBJCnbUlvMNyhq2BPwEHUdxBq6XNmYjS45nUEdDc+ZhGxmUrMWt4Bot3G8DyXDFCtCLMdWPzHXlCpU0Zdzfqeu/hzhZG00qIB4UkLCgVAt13P7fExZuDUq5jqSkkMGUFABiCCL6GzMxD+EKdFRlSgANrvyGoPIp1BixuGs2VZuZf6SQAp9CC29obsUrwIC1gvmEaPD0IQlOUFhra51J9Y9gfMr1uWIA/L/WPYVo8o4iZguLDJlW4KbPkYEvoAkEI5BJObSJeI0ucZk6t6j7wHxOhUMpQtXZpewPu66F7DW4DjzgvhlQoywVAgtqoMSG1IckeevIRnm+PXenPv8A4jqLGQ/6QDP4Yzr7SbMKUD9O4HIXt6QySezQHQMx6EEn1IaNakpI7zMOsAa+rkiyQSehLRAy2KVGAQowM9/8COBTB7GZIxXF15mC0jmkAk9DnJDf8R5wOk4gUA3USSSXUWfoDdvzrEGbPJ8OV4V+IMWd5aD/AHF/gIpbyDrjEGqku/E14r4lVN/ly1Fv1KDh+g6dYAS0hCRmLPf/ADE2TISkBS2vok/M9PnAWfOzTXJJD2f4QoH7lxrFfAh3Aa5cuoE4ukJSyefR9+frDTWcZlVkoA2JPlt5QjS5htyjF1Kdy/hCyzeo4ePV20K4jjKptlsQNhEFNRcMC0QxUKPuyyfUxoVTldB6R7Uk8maGRR+Kxzo+MDLMmWhNswSqwcgskX130J2jhPqSVKvfOfE3cHzBEAMIk9nMTMWyikuBs+x/OkEsYw6YiWmchlWF0likm+VQ87EcofndcZnM8mhidgIwTeIVhIlqYgfp/duH5i+kcpaFhVrzV3O5SCHbx+ULWHTFEgpDrOhN7xbfB+A9kEzZpeY3u8jfUvf7xXQhPLepx7Bg5EP4FK7CmQCMq8rqfYl7n0bp6wrY5XGcsBJIl3yjmP3Hx26NziRxzixRklD9blXUW7v/AGgBgeNJK/5jJHPyP2jLnG2n9Z5FOMxjpkJkyytWgH+kjr94XzjBnTSk6C/h0iPxNjRmEIlvl2HXTNHLAJIM1EoH3j3ldeUGWDEIn6iLGezHThUlU5MxQOUO3Rg4+cHsbxVKUgn3joBy5+DH8aIykIppZazXJ5ke752IbrCjMqVTphUXbQDkNh4D6Rtz4679Q6xzGWgnJUX36xPq60SgN1q0H16QDzpkoKlGw+JhepcaVNWta9tPomCCipQvs9wGbc/5R7wSUhUw9oe8sWHj8ok11LkVztoSz7HpcX/484BcK1BzqWpyWt0JsPsIl4pjGYsGygd46u75UDq7jwBjLjpz6jKTnidqWW5dWpLlm8oJyE5i2wgDRVytwD+Xg8iaEy3G+v51+8BUhVNz2Z6x9m1E7SwZhVJPeSzhXLltq8B6zCCk3G7dM3/8q+B5RNwXFGnZGd7E9Wg/PAUPD8b86RjbIcGPqwwitR4WAoG/kSCQNRZmUnY7iDdVNCJYSn6lxzc356xsJTOT4v4aHxG/4w6fMzF4FBu0aeBNQpXIRkbPGRVpAzExC1oJSlJSgAAd63iLZUjoBG1XjYFk3PwgAZqlWJLco3RLiJ2LR44nWpq1zPeNuQjhkiSiTHaVTFRYQor9zYu8QTlS5KimxLB+T7wnUcxKVFSwS2g5nrFrYnw2VyyHdx+NFcVnDFQhRRZuZsfMQvU54llFqoCDBc9apiyASok6wSk4MAhiHJ1MG8GwHsxe6tzDjgXC4nXWrInoHJhoqx3F3eQXP49CVBU4cpKgCrumN0hA91Pw+8Wlxj7OJyUdpTfzgnVNgpjq2xiramaEEpUlQUk3BBBHQwixDnEs8W1Nct3O8ucrQRpNmFaUgBiAQo6OXsYiqr1H3Us+94wUBVqu8CF17j2t3/QdTZSW1UPWJ9BXLWtCM5yAgl9AE3J9HiHT4JfvKP0hjw3BEouBsRzdwxiimsN0ZFf5DqMMphbCqNKSCEh3aw0utHXQsfwxYWAF0gl3Z77EpuP+yTCPRzcheYlhzAdtNttIm8QcYCnShEhQKykKKmcJTmdLA2zEuG2AvrFpsFeT6nKSg3EAdyZx3TqXMQpAdQDp68x5hQ8xFbVOL5AUdmRMfQjTwhypcXVUoQUrImJAssgpUdNkgosNj5Qn8STAqZ2rMrNlWl3yKDgpJ593UWMSXfl+eJQPFZSFP3DnD+GzZ0qZNQUZ0s4KrpB1IDfF7Xh24TwJEtImE5pmgDNlNwbG7gkDbfpFc8OYsqRMStJcbj9yTqmLKlzUy0CpQSZKwCsM5GneG/ds9ny/2kn3j34IDdRnlf4eoXKdwbxXjgzlFylI2LOo389/Uxx4Zr0Ld2Sw3Nvj4iBXFkwJWZgGYLBBI/SQqxPQgpvAWmW6CpJNtQ1h9bR5rWW7bvEgNX44jDxJivarEqUe6PiecZgUkTJgko2uVeGp8vnAKkn5Xv8AzFadBz84duEcNSlPbEnMXG4AexP9THyJMVV7WNuezJiAvENVi0yJYSkALPI6ncv0I9VGBchCtCHu5L77nyFvSBGNY2rtJpCQSnntzI2vrHHAcdJX/MLDn0P+fnCLLFe0K3QMaFIXI7jpSIA6ARwViSiosbcvB287/ExGFemak5Niw62uW+ED1r77CwGvjHQLByNehJQMDJ7h7DJRCgq9ruOl/jDJh1Sxd359U7KHUaH/ADAKkmEISkljudGu6T+faC1ErKHNgHtyV+pHnqPuTC7+ZR445hDFJ+VOUaq+XPzgTLMaVFUFKJJYPvsI9TMBDjSPVKFGDKGyZ1zRkcc4jIoxFxAlSolIlROpcLmKFkxkyQUEpUCCNjHKlc4JREugS7trHBRiIqcUlxC7M44hL3GRE3YxtU0KJoAUB0PKBVHiaV2V/mCtNMLhmIhaPzDK5gbE8EXK7wBUj9wHzghQ1HdGU7aQepJ1yHCeYOhG+u0DcRwN80yR3CA5ST3VP02PX5w2wswyICYB5hDD8VI1LRE4j4Wpq5ObKBMGihr/AJhfoMVQslJLKSWI3SYLU1UqWbG3OAFvpoTV55Eq7inhCbTH3StILuAdP8Qopll3SXj6jp5qZqO8kaakfeEfjf2aSTLVPkqMuaOQseTjePOm/IjvH8j4uDKho65aC4JBG4cF/GGbBcXpwAiYjKN5iTlUOX9Kh4gwqKnqQSmYliCQeTiNDNQdFN4xPqyHiddbarlOZZ4kZ27FQnpb9IZY/wCP6vL0jyr9llZPUZg7FCVIHdWpQU4f9qCBtvA/2USz20yYb9mAEvs7kn4fOLeosZLsqHizcatOXcvxWZSUFV4VU4dOyVEtSH0VqlX9qtD8xETiXXthdEy0wf1DRQ67+IPOPpmto5NVKMuahMxCtUqD/wCj1EVZxT7NFSUq/h3nST+g3Wj+ofvA9bbwSgqNfU35xZ+3B/7lU4au5DggGxGh/wAQ/cG48EKMqYRkV+lWl3zDo8VxTvTzlIWGYsQRvBSq7hzPbURMwKtmdKp1dNT3/ePaFChnkMF082ySoAjKdUKfly+8IeIBSZ8zs05JapiigAMAnMWA5AQ10PEaJ8lMuoSkoT5EWZwdn+gjjJl9qhKk6DugEDu/tB5lxc8oqrX169TlebXn8v6yPw3hoVNSqZoCHPw+vlFmSVuBZgBpyDMR00hGopRzaMHbyWLdLK58+sOmFk5QTq2YjoDlmNZ30IjoUWKg5nGsqLHiJ2M0xlLWpgQpwf7hZvMAHzMCZdM4IYlTE26M0WScPCp6VqSFy0kpmpLHQMFEXsQU3vpCjxtRiVUpNMAiWpHdA2LMoX63jnWqC5IlOpAmmBVGUKv3laDlzMMeDSL5jqPnt6wh4NmSt7k6k9BqYf8AD5oIADbX2L6KPSOl4ZGmshuU5yIUpxvrZ25p/UB/UFX8niFxdxAmmSmXmBWbsBqB7qtbWIiaJgloK190Jc32IsUnoRFRY/iqZtQZqiVF7AaJGw/OcB5LY5BnR8CnZuRwIVquJJ8wsAyeZAJZtn0PUNHmEcSLpV3mqUhR7yVHM77sbA9YWqnEFKFjlEa4PhkypmBEiUuaXuwsPE6Rz/lA65P3O01agc4A+pbmHY+hcsKJcuQ7a5VFL+bP5xkEcG4GVLkoSoJcBzfckkj4xkPF9k5pFWepKpKhMuxDxAxipExTiBdfXNYGIkiYdTG5zxEH7kxSfWCtHQywlykKV1gEuoYgwRp6sG6TfkYWzYPMYBkTpXcNy5nelky1eo/xAxJqKYtNQSn96bjz5QbRWkC/JvzzidJrg4Crjq0LKq3InhlZzw2sRNGYMSzHeOlTihlhTszNaO6sFlK70s9ms7p0PiNIRuMMLrJd1sqX+9JJ9eUGuwgsR7ihjNWf4lcxBZz6w9cBVC1oMyae67BPgzn6esVNiFQrM+zxZHs5xYTadSC2dCi4FrG4Pq48onY8y0ePrWGlw0FalSdgwjrPpUrSQ5APL7QjpqiGc+MFaTHCn3i4EMW1TJmqMReLfZbPMxc2SpM1Ki5T7qh62V6wh1XBqDNmS0zuxUksO2SUurcHK+W+ha8fSNPiyFB4iYnhdJVD+ahCjsqwUPBQuI0qTyDGV2hRqw4lEcO09Thc0rmpC5CwApctQWBrlPdNhrq0WXQYjLnJC0KBB3BgBxj7MpoSTSzDMRrlWWI6AgMfMCKxkVdXh01ilaL3QsEA9Rt5gwpkJMYzKf1OZ9BUlepB1/zDDQYsldjYxVvCnF0qqS3uqGqD6efjDInu3QS3xEYLSpwYo1g8iTeO/Z5TYikqI7OeB3ZqdTyCh+oRSHEGA1FCexqksHOSaLoUNddj0MX5hmNkMF6bQWxHD5FVLKJyEzEHYgHzHKHcOIKWNWZ8rlIDMbu29/wxNTxDMp1ZQUtqpJD3LHVwxsIceNPZ0KWolmQpfYTbC/eQRcofYEaHoYaMA4OojKAXIlk7koSSTu5N48ianiOt8kOMYlf4dx1INpyFIsRmSyhq4szhjyh5wviajnf+OolEkvlUQlRzDLNTlW1y9tYnVfAtBtIlectI+Qgd/wCkKJKkn+GlWOyR9o812vYk4rB6hOtmKQHQTbuuCb5fdY7jKw2BbxgNiDzyCpiQlgW08GFwX5Hx1g1R4NRoDJR2fRJYfCClPQ0zFwTbXNArcp9TGrMrefRKSzJYuD53Ch4HWDeE5ZSM00hKBZT/ALFbh9SlUOdNgsiclQSpaVMWLg6+TkdHineNsInduqVOmK7lgAe62xSOsPFoAyIkVAtzN+L+MTVESpIUU7kAkzCLOzWiLhHAlZVEHKJKTuvX0hn4JwhNMlJAdRuVEXPnFn09SkoBLBvKFA/K2SZYbtE1QRNwH2W0stjPeerfNp6aQ900iVISEykJSnkkACIM7FkAP/qINTiKlOH9IaPjWTMXbuHFYjfX4xkKhWecZHvmX6g/GfuKktBUXMSQmIk/FZMuylhxsLn4QKqeLUD3Ek+JA+8NLIgwTGJRY/QhidA2dNUi4MLtZxdMLgBKfJ/nAepxaYv3lE/L4RNY6HqVJ4lnviWFQ8UpTaYQ3WGSmqkLDoV5GKdly5S5Kio99rB4PcF0FdNTmkIUUAs6rJPgT9IUUPqetTQcy2cOqylYfaJnEeJJXIUk6NCxLqZkgD+JQZamZyQUnwI+UCMbx0KBCS/hDUY4wZM4HcrzEJKkLUpN0uXEc6ScuUROp1lJHLboeYhuwnh6ZUEswTuo/Ic43xz2czEIzS5neIdmYGAdJV4/k6jDzhgvtGIOWpQ+2dH1H2h3w3FpE8BUpaT9PKKQnIKVlE0ZVjV/y8ZKWpCnSSk7EGFFRH6BhlZ9F0tWEsCHHr5wbpMRQQzD0j58oOOKmQxWUzkHawI8wPpD1gHGlPUgd7Iv9qreh0PrBAsvMldADg9y1JlQU3BDfTlAPi7BJFZTHMlJcbbFiyhyIiDIxApO7NrtEfGcaTKlrJICbk9YatoaJavXkT5/UFSJywFlCpainMOh+sPnCXtABIlzix2Vsft5wh4xLzzlLu61FXk8c5eHPdKgPEsYFwvRj0WxxkCfQUmoStOZJfrBmhqykAA2ihuG+Ip9GWU8yXye48DDV/8AcUEMiWt+RYD5mErlDxGGlm4xHnjvHZYTJlqIzFeYeQIJ/wDcI50eJJKQQoCKrxHPVL7WYoE7AnLlHIdOsS5WHrASEVAHQk2+BeGDZzkTT4pQYOJaIrAf1RzXOJ/VFXLxOfJIzKzAux8NREul4imkhIQSToBeAbPuKb8DgywlTVcxHiVnmA3jASmp65YcSWHVQEEJOF1h1Eof8if/AIwsA/UwsIZwipUhWo8vGFP2hzRMqQoahIf1tDPQYPOTdcxAfk518Y4VPBqVKKjOJ5u0ULnXEQ3cB4VWgoAg/KmFSbfeN6XgmV+9T+NoNYbw9KyZXUCRqDcGMFTz3yCAlqAAzGOJqX90ecS6zA1Sl5SXGyuY+8dZNIBtFNfj55i2sg8IX1jIMdlGRR/CiL3M+bkzid46DXcwVwzhGrnqKZcsAA3UogDy3MTMU4LrZCcxQgp3Uku3kzxzviJ5neHmIvGYszx3iSRGSVZiyEqWRskE/AQRoOHVzpiUk6nblzi8OEsPkyUplIlpAHS56nnDErz3JLfKP8sojCJHbVMqQpKk5lAKdLFtTt0aL/w6oEoBAZKUhgOke8XYJKUlM1KQJku6TZ3G3hAbC8STOSCksRYjkdwYI/gZN8pt/aONTJlVMooWkKBFwYqzHOGzSrOpQfdJ+R+8O9DXKQpizdYN1NKiolkEAgjSGgg8iIZcRQw2XlkICdGv5wdoatMwCWvTQc3hcqELo1hKn7Inuq5dD0iSQbLSQQ7kNp1ES7lW5jwAwkDjvgNM4OkAKburHyMU5WU0ynWZc5Jcb8/CPpHCq9xlVdJDMrnA7irg2XUyzz2VuDDigYZEFbWrMo3h3Df42oTL0QA6m5Dbzi48H4Ypwns0oSkAWsLwl8MUKqGsVLnBioMk7FlbQ/ju94GxPpCDgHB6jdy/MF4xgNRJBNPMKf6dUnwB0iv8RnzpiiJyiSNjZj4RfOFVqZicigDCpxpwfmeZLF29enjD0QDqTux9yk8QRlUlRFmY/T5xHSZbXVfof8Q0VmHFlAhjyMKE+kSVEC12JfeF2KM5Ms8W9saAQlg9BMqJol06VTFnYcuZOg8YfKT2R16U5iqQD+3OSfXK0MHsmw9FJShbAzJveUrW2iUg8hFmUdcF+MAqK0OzyrFPE+bsbwydTTDLnICVjZQAccwRYjqIHmfM9Ounhyj6A9pfCYr6RSU2ny+/KV1GqPBQt4sdo+fjwnV/tP8A1PpAlNT3KqfINq9czvPxlUxCZagP/ICPRj+dIdOCqZLqW1xp5QgUOFrlKzTUrBHNJYQ1cOYv2amO5/BBMeO8yW/luVwJbdPWsgDuuOhjWdX6aQuScUQUiOgxRGjiC34k2ohSdX2t5ax6MTLaX8HgcMRSN2jcV4axPrGbkT2BJ6cZmA6fCMpcWXmcCxVENFQnn8Y3lISrb4mNFjmCQsZa6eJktB3eB4TG0s2A5RsRHVpBCcyR+5zaPY2aMh0CLmHzezUGDJEH6+ulqlEWf/ELva2ZvWBwqSubkHui5b4RzPk1GJSVzNsMwpMolTd5RJ8ATYCG6ikpCXPvQKopTqflBCdVBKX2jy8cmaesQVxNXdlLUH+MVzhtWuXMK07m45xYZwtNUc01RyHRILP1JiRWcBySgqlulXi/wgWQtzMDYkKgqxORmSddvpBDD64oI1B84QqeomUk0pOgLKH1EOFLUJmpCkEP8+hhIJUxowwjdU08uplEEDTTxhCqJUyjmFKn7Imyi/d6HpDBgtWUbqIe+lvsII4zPROkqBALpIfX81hrKHGYvlDANOHIWFE9Bp0aGDD8RAZOx/N4q3BcWVJVkUXQDY8r/KHWRVOnMj0hSOVjSA4h7iDh6VVyyCL6pI1SeYMKtCuZIV2E/Ue6rZaef93MQ1YXX5UsXPWFn2jVIVLC02WlQII8YZaoYZEWmUOJOQsoUCk22P0hmoa0LDK/1FdYBjYmDKr3uX1hkp5rNC6n14MayhhmQuOOHHebKHe3A/UOfjFDTjsbKBIPjH1DIqRMTlV/qKk9qHBIc1Ehgr9YG7fXrvDrFyMzKLDUeoT9m2LCZTJlH3pXdI5p/Sr6eUPVBVZVR85cMYyujqETCXQ+VY5pOvmNYvqmqApIUkuCHB5gxKfwbIjSwsziP8iZmSCIqn2o4culmCol5uzmHvNcJX9Ar5w94FXfpJgjjeFy6qSuTMHdWNtQdlDqDD2GwyIFNpqfM+d5fEaiWUs5XFr+II840xKbLmTUqlfrS6h/UCXPR9YGcW0qqOpm000AlB7qm95JulXp8jHXhmmUSZqrBmSPHUwtQzcGX3vUUOISlpXYOYfcDp0yJWdsygHL6nmOkJU6axfrDEcXHYBIN1EJH/KPEYac0DIlm06aedLTmQkggEOBuIiVHB9Oq6CUHxt8YB0tXlCQk2AA9BE6Ri6hDgUbuAUPqbHhKYk2KVCOkrC1o1SfSJtJj1w5grIxRKtxDE/E5EFh9wMlMYYPvLWLgRHn4Ykh0axUt49jEUU+oHjyNlWLNHkUZi4nVhsYi8N6TT/X9BGRkcc/sJYI0SdPSBnEJ7ivCMjIa3UGTsL92X/aPlDVI9w+EeRkMT9YFkqTjMf/AJCvARrwko5yHMZGRG/cakdKLXz+8Q6wshbfloyMgkhv1K/Vv4/WD/DqzlTc+9GRkAZiRvpzaFXjM2HjGRkMH6zH7i7RlpqW5iLEpT3IyMhDxlcnUx7w8PpELivRX9ojyMin/wBcxu5QuJpHa6D8Ji2/Z4omilOSddfExkZE1nUbX+kbcJN/OHan90R7GQ+v9YizuUj7fpY/iqUsHMtbltWUlor+UopUMtvC0ZGRi/tL/H/8MLzFOm8caNRzovvGRkDZ3IR2Y40iza5g1TmMjIARkkrjaSo2uYyMg0/aLaGqVZbU+sHsGUcp8YyMixv1k/uD67/yK8Y8jIyKl6EGf//Z"/>
          <p:cNvSpPr>
            <a:spLocks noChangeAspect="1" noChangeArrowheads="1"/>
          </p:cNvSpPr>
          <p:nvPr/>
        </p:nvSpPr>
        <p:spPr bwMode="auto">
          <a:xfrm>
            <a:off x="1020233" y="4651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4" descr="data:image/jpeg;base64,/9j/4AAQSkZJRgABAQAAAQABAAD/2wCEAAkGBxQTEhUUExQWFRUVFxgXGBgXGBgYGhwYHBgcFhcYGBoYHCggGxslHhgZITEiJSkrLi4uFx8zODMsNygtLiwBCgoKDg0OGxAQGy0kHyQ0LCw0LCwsLCwsLCwsLCwsLywsLCwsLCw0MC8sLCwtLCwsLCwsLywsLCwsLCwsLCwsLP/AABEIALsBDQMBIgACEQEDEQH/xAAbAAACAwEBAQAAAAAAAAAAAAADBAACBQEGB//EAEYQAAECBAQDBQQIAggFBQAAAAECEQADITEEEkFRImFxBROBkaEyQrHwFCNSYnLB0eEz8QYVQ2NkgpKiJFNUk7I0g6Ok0v/EABoBAAIDAQEAAAAAAAAAAAAAAAADAQIEBQb/xAAwEQACAgECBQIEBQUBAAAAAAAAAQIRAxIhBBMxQVFh8CJxgaEFkbHB0SMyQuHxUv/aAAwDAQACEQMRAD8A+tkxHjhiQAdeOFXOKTFsIQxs1KksTW7BZTaobKxi8YOQrJlUB2Vi0qcJVmbZzFF45Iufy+JjzS5KgM3eLypo4oU+IAJru94bRiFEFld4P8qkgdYrJqKtlk9T2aS/Nm2nFg2r4x04n5eMuUrVQDj7Lpbyv80ggV+IHmQfRrQqPFYe4qfMvZhjMUHdR1LOTTRg8KJ7WSGJUdnKVAOPavoXDeN2heeFlVFpSOjnkUkmhvcH0gstNA5U1iSXJ5w5cRF7GZxl1DzMcWzOAHHRjZmN/nnAj2hMZmDP7Rpzu5enwhSZ3iVpzEFKiA2ViCbHV311rfSHVZmzkJYVbMWttlMXi9cquqI6bnZWMWKljyq0dmdoKH2R1c1JpCU2e3W7DQX6/IiYdJLEg5lb3APIW+LCphyVbG/lY4x1MfkY1avdGlW0er1u0NGaQ5o36O/hbyhQ4WlCQdTxfAERb6KGZ1O18yr6sCTEtIwOW+3QIjFksAUkipYFrVasDmdphJIUQnYqBAsPeJY1OkJ4bC5TxTHI9kAgeJATU6VeGkyzY5wOqYrFNrerCT32OntDMQE8Zo+RsvMu7BtnfrBp05WU2cWYeT1qYz5edZKiVJCSoBNgwJAJF1EiteGooTWJmVmdwW3S5A65rvsBEOSStl445zdRVjCsfMzZUICgR7RUQx/0mDGcUgFSgD4teoHhCE7EAKuo0eiFKFX1AI3gpTSrHmR+8JjxEL3Ns/w7LXw7/X3+iDYvtDKSSFMADRJA1J4iybNTkYvLxainiBTZyoXf7LKLVhATiCEZASzhQIoNyCXNdoZzUYgEHlF+dBPqJXBZ2m0vuMJn1YKJ5VeCypxBNVF9CT6RnSZQSbAkWcJDdGA5eUEmYoCqyBzNB8YJZsXSwjwXEreq+q/k1kT31gjmPO98J1EnMADUFxpcgX2F4kjGzEkAAgbKY9GY09DFJqt10L45/wCMup6J4jwrh8YFAOMpO5HT5eGYoN70deI8ciQAdeLIMUiyIAKmJEMSABfFi0BaDT5mkBjTD+0wZac3QBctbkpXewUkEC1mY+usZ65BmKdYTw2CCRduJxUG9PWkaU+blG50EYk+WhRJWmpuSOlHbm0I4ltx0xe7G8PhlOWpLZGklQSyQ56kq81KeE8WlvZzOS5Acs+rFTN+ccE9gA4Itqq3Tp6QTD4lJJNPNO3NiP3jmwx5IbpMbkh/6LyHygnORYpKWJ3LJS4Hy8MAglwCksL+Nqv5wqrGpCmJY0U1+QZidtvzg6F0pxFn2frtDVm049MI/F5oU8acrb2LJwoWpJJoly3Mhga1ds3+o+AyicUsrJSwSCehvUb0F4ZkHiI0Ar1+XgwVUitGNi1edtI6GDeClVNiW9MvNChw6gHCQok1BOXTU5S5joVMJ9gIHVJ2a3j5Q5AsTOKUuElXIED/AMiB/OGSWpVf5A8kpO2VmSH1rrVYFtAlQhGd2jLCSErzEsFFJK2epYAkjWKox8xRJdMoMqkwgsxbNwlhRzWEAsleYz8yXoZYCySakMlJLM9aNWtoXklJxWh/O/HoGJRtuS/76mlJXLYhi5IZ0rHWqg37jeF0Au+SYzk/xSRetCtm5NCUyctairMspSqoSnJRizZq6u4V+7K5a7pCmqeOctLNyAUNLxl/svT3OpwsVkj8e9dv5GpMo3JmHXKojflfxMEkG2Znq/nTzHwhXDzVj2UrJoHUp0h7lyyqdI6mZOPuhjr3lWOwyejxSUq2bN2rHGn08e/QcUsgtoaimuo/PwMcOZnoD0579Io6TcGlwd7ikdVlD1bXemn5RCp9Bupdb26llJzEWpUNd9PzgOZZUU8LPfNxN0CWe+ukcoaAgN0ccw9oc7PwqpgUUrCma7VvqkcttYJVFblObFbsGCl3ezgX3rTW0WUBSh8XA8HAgWIWQQmqSosQaNz+ApeC4TDIckJCTqAEh+pZz53jTijCUdupzuKzZYZLb+G+z/fyBxGMQDlAJNHsQKOzKVdjoIekMUuzXvlf/bSFMGolcwCiRqBqFEGpuaEf5RDYw6dj5n9Y1rocqW7sGtAKgANyWbWlfI/Ih2XOI5iFsNhggMH8T8BYeAgsQ0mCbi7Q6lT2jsJIW0NoW4hE4UbceVS27losiKxZEUGlTAp8xqamCqMKZy5aGY427E5p0qXcG1fyjsVmEgUAJ2NItDzEZONmqCjlSFaNmIPSxhYYgksQUHmUHTkrnGlN7MRMVmI4jTNlentXdxYW5QknBBBKS5ILMSo9CAolnDW6aRzpTi8jXc6+HaCfYpNTqwIetGLMR439YkySCCDXlcXc3poIicGSokpICWYD/wAiB5ecPSMKSKkt6mGKMrSRWeaLi23sZYmSnZ01UXCSkgG1UkvS1B+2jhZZYKlVSPdVmlndvZLj0pSHpjAey+jAC3jpAcPjZahwFwPsh/hGiOGMd+5z5OU1sti4w4IqCkm+VavQhoHKkVYTF0Ytmehs+Z7sYP3oIJAJbRmPSrQquQErCkrCOFspZmFWZ7fDxILaSQundMeMUmpBBCmINCCxB6gxQoKkhyUmhdB9Hao8Iz8WQykla1PRpieHwVkA9TFMknGDaVstCKlJJujNx+HMtR7sS1A+0AlCOdSlJe4oaVhGZiFpCkueEMGIeoCRxd47irN1o0afZq0pKT3UuWopNc6VHKz6AO/8othxLWl5ZYEHOGzhRJrQ3PK8Z2nnguz7o1TyLH8KW3nyZsmRMADEzJigSUmoqmxBXcMX2PV4fweHWEZVJRKQpLlll81HIBSG86RJmG1T3gPE4WSA6g7hK+b7tSM8KX7IWSpi2YgWDmpZ7GlaWEUTccVS/wCfP18jMeZ69l8PT5mvhggs00LIf3kqvY0rzvpppaeqSSy1SwbAKIFA7UJ2I0q0ISsMZRdRKjmJHGoKAeoSFKyhi3hBCpSgqikAhwAmWADRPCRmuX8dBrz8quS5au66PfvfvYfDG5p297e1GoyVqCcwckAMQT4fO0Odof0eJCTLJpcEsSd3IJ31EZvY2Gl5nmp4g2VWZQa7+wWFjVhqHZn9klLMBYBqkk8uvjFYZZ4ntt6dhbxWqkeMldmrFcsw6cQWfRVHfVo2uzJYksZil5lWQyiA5yuQmhJYdI1zM2r5/PjABhS51BCeXEkmrMW0h2bjJZY6XsLhiUXfUy/6T41KUBObjWoAKpwpSsFTvQCniekZeHVm9mZMUBcukUL2yCtecavbGABGXVnSdQoWPztCErD5eEElRqSSMxI1SDS/hD8cXHC9Cu+nbf1p+m4mc25KMtkuo5h8MlAISGep+EXKaguaP08RAcNK94KWrSppzo0MER0zKQGIY4lLPW/X02iFTdPht86QAdi0tbGBpW7MKGrv5WiyV7aQPclWtx0GLohaRMqx1hlEZpRpm+E9SsXxStIXBi88uoxSHxVIxZJXJsv3yt/OKmc7htqs3rr+8UWhwzkdCxhSZh1hRImkI2ISW3LkW5cosVtjslPF4vZ+Xhc1geIQhanBBLAOD1IseZ8zCpxoTRSws/dyhhQpJBVvUGFsVjJaU5pcshdgSjLT8SmcvzjBKDhxHMravdmyDU8PLvf9vQKtRSWVmYmigskNuQokgb9YOVlGWoy2/f0J84yUYmceIGYMxutKAGJLkOs08NoJKcBIExWUX9nWjAgUGtBrG6L1KxEYKP8AHvozeEc+bRjqWoV7yYxsxSzbexeGcHjVKUQU0Goptu2+kSQ8UktXYdmWoW5wtjypm7sLSWBZSgocwwtbWGJymBo/It+ccmTqcLKOzgQC15EMOZaD/BKCKZsqjerZglyOZgUjs8TlnKkS0hnAYKINSpgGIrvp0ENzlFVFoygOfdU7bNakFw4CS6qKISfw3DO1GDDm0c3iszc+TE3cJiUnbNMoTk7soIRlykOPZKa1fmR4GMKRIUlISJicoFloKi23tDY6RsDH6Ufc0DdDXw9YHIlO+VVGcWIvamnwaMkebghKb2XtG9xxt6ZxMLtVIBJAKsooCqgpsogXEIYbDrCiorIerBOcNXhdLNRrfZF43sVgO8K3oQwPC5sLF9jC2IwSAUhQSp0+8ATo7XpQP0EbscXlx/HumjLm0Y5XFbfyJFIBbKVgWCixFqsU2fXnrHU4fMUhUtIFQlL560rVIbX9oqtCEgkEoSKgSyktQpoMtHeDdl4JcxGZaiA5yAhJIBvVrFrQpYfjSxunXXr9vf8AES4iWP8A6VxEgEskKKUpCaJmkEasZZA1e/7Pdm9uCUDnG4LqWSMpVcEn0a4hlacgJSl6MwFW2HKEMPMUfb7xAYAFXdsfulpY5+UJ5Esf9OSsdieOWLU306/qEl/0pWTL+oIzLyj6xJ95q1JsRoL+EegONlLSy1JGZNUE1YioI1/nHi+2OzUAZ5alk2KcyiK6gWu1GgkmfOl5SZk1Ya47sZQQ4UEqAoSakuCRWK5MWnJy3s+z8+2KxtZblBbePX3+x6hfcBLS0MpSkgESlCthxZdiauzGMXtJWdaUBRBH3FljmSQQwb3TBBJKg6s+YqDZlJDgs5AlEJt8IalEP7IGxuaUjp8Pj5UdLe73/T/RhyS1u0uhxEpQWS7pVptSjcr+Yg+bxik07B6EtZ+T84Sws7MpKhZYIPxHoUxpKwhqsdXUNxDmGeLZx/OkdgecZiCoVsmj/vALSvoWVL1FCfInmPKsCmldWypuXYn0DH5vBggdOkSo5/GAkrKUoUJBO4DeYcxpylOHjNYGrBxyqPlz5w7gjQiF5FasdglUqFTEjqhWIEHaGCDgjioKZJrbzEDaAKM9c2af7EEbEpp/uaEvogKjlCAoiqQZQIsSlhLJKb+8bRtqlAkEi1RCx7MQ9AzEMAE06UceBgqyU2jMkpdQBko7xQZuJKWHskEAn03rBc9WWniBZkqJASAwLqAJNOfWOiVNQ57waPZRd2AzFD8qw9NSQQ4ckfiCQxyjmXFTzjFnySiqg+nujdw6uWqV7+v3EZyksCSmXUgZzlOn2oPg8SgUQpCiSzd4CX2DCB4jDTK5Azp0oHY2I8ImH7JcDMpb6pBGXmLO3O8X4XPLImpKmvv6k8TFwVXcfv8AU05goatS9Kc6wtj0AyyUkBk5sw2HFQgi7XeGUS2AABYdT8Y4Tophoz6RqMCbR5UrmLynM5G5WrSrKfT846vFqzhElGVSiRmM1TAEaBTh77sbbxtTez0M6EKWXb+Ktq6q4qp5VhP+qWmFTKLKckoCk5iljlQoeyAam5JveMOfh5ylqg+q+/mzbi4moKFd/t4FUdprapLpGVQCwahg51vT8qxsdl4ozASViWlLJKrudEuabG91GM44NBBUGdLnhdD1Hu5zmLjWFxhlUdITLIYFzmd6Bm1zDzMY+KhJRccktuq79PQ3wlCUNlUlX3+tHoMMl0OpedJcEnhsTXh3LfNI8ripq0zjkQWTwZSJbKCTVz3jir1bR2jSwU9UpCi5N3SpzUUDUccr3jNxEpKlKWZJSpRL/Vkh3YuQmrmvjF48S8uL+j1Tr8iMnDtWpmp2fKQVHKxCgcrJZiBrWvX1hnuly+KY6xshR8+IpYU0JvFOy8CqS5TKJzB6ZU+DFqmn6xqyphbiSUF2AJBe+0dPFKTjctmcjLJzl1sV75JWlORbkJINGFNeK41Z/GD4hKlAhKspa7A70qGjmJkBSgFBwxLV5DTrElYIJJyul9q/F4JQuSl3RMZaYOPZ/sJjsstxFK2dgpICa7gCpZvKMjtHseYUpSEggKVwoKqAkZRU2AFBvtHppspbAJU13JTm6WIjHmrnJmZip8o4khBqK5VVU2hFPWF58cZ1qV7hj1K9I9Jl5kpScyQgVqyn0qmlviIp3HdlwVV4mUoqY1s9r1/OEsRjSvLKlomgkupZAAYji11f4RohK2SHBYD2kKJ8S7PFnK3pj2rqS4TjU5p7/T2htJqfL584VmprqN8ucM3QwaWFcJNdaA7UpUxZClECgBeod6P8WbzhwuL0gZKiBl2pxE5vAmpgyZQys1GsWPnvFpkol63tSx3rQl6xJiFXDlgeGlbNVtGPnAEpeNishftA+7TwZx8fSJ9IR9pPmIVmTFJnISSWWFAFhQkv0pwgU1Lwc4TiCwC+zli9Ha1A/nAFrq0XmzACl6FVAeez89tYLKms7kCE1omkMUA1rWhD1DU0o/Qxfs1KwqYDUBVN3PEfBik01JiGQhlV45HV3MAxSlsO7AJcO+2pFRaJKhxHITlTJ7sUpuK6c/feHYAF8Vhs49pSeaSR+0TCYQIfiUo7qUTTapbSGIkAGJ2rLyqACUhJGiQHNXcgWrBMK+V1KNgRcsNA5v0h7E4UKRlrSxN36xg4NcxIKVKHgCMorVyotz6QjPGMcbkl6s3cLJ5JRhL5L6mqtKj7zB2ASCDvf9IvIADAPyNXpe/x5xaXNcWYhjTn/IwObigksQoltEKOu4Dddoxxy6lcTa8cU6khqXOqBWu4I/KKYnCy1KGYEk1FVCw3Bp018ImDILFiKWIY+I+bwxMduFn0e3pG/C247nL4lRWRqKoCMqHZNWcsHJ/X946jEgkDKutKoUB4uIri5aixSQ6T5hmLfFtWbnFxPp7JJFwG/MikMFVtaEMfgkgGoDuwCZIb8JWBahvoISkSFq9pJIBISxSrlxZKAtG6FZiQUEN9oJ9GJgapYALOKOAlk9G8o5f4pjjLHffpfob/AMOk+ZTe3X6mNgZCVTUpUSEuk2F0lq0scoe140O2uzyopWHTxBKkoSt3Ad1ZZqTdyC1iD1Tw2KlhRJcKqCl0kktxJLKJFh8kQDDYqYlLGasJQbBMuoFRXu3Iqpoz8Lhlh0p+ftsrNnG5FK3Hq0bCJgSwdYDuSvMX5ZlGkECVKBLsa5XFn1I8PWFZWKQFDOpiA5zKIqdcpNP3huXjpZLBaSTYAjnHZhkjNXF2cecNG1OwihV3oBZqvv8AtC6MWnhdb78JD/pBpksmoWRTZJF3eo/aK/RE8LuSmxJrdy7MLwwpHT/lf5lE4oEABVc32DUbN5VhPHKQpTiYnOlTMKFqBSaVJcecawSABC84TX4SkhvecF9LA0iHui6cVK47fN3+wqhUqaWC1ZiHY5g4d3r+WjRacpKFF3Lhwx55tVCn6AQ3KSpuPKdwA48z+kDxODCnAJT08K70tTekV2juyXkb2ttfP/QskJLEKYszKIehfQ3gKMcrMU5c1aGmgoPOG5MmiUkzHBVpMSCK3JcK01/SArwIl1zLLqBFUXJuSQLVNxryjLObyaZYZd/zrqv9jVOMU4zjfz7e/Ab6TlIzpKATSopa4BpDCZTEmj7sH9G+RC82ZmG58CC5y1qWpV9vKFCkEBCiUigAL0DEsaVqk3ajXoY2VRnW+6HlMSHGZiksUnMHVdr7dGrHFyAxHdpBI0Au2jDeKyEd2kBJzkUDkUYZSOTNblA5M1RSQOBrEJBAa9Mz1gLq6tAsDh1uykJy7nKSKaMeQ0jR7PQAqY1swH+0H8/SB4XMQS+avCWy01F6+lYt2YgKBAU5T7RSfeJJU7HfTSIboh6m9LHMQGUfOBwziU67Qukb0iIO0RljUjkQxfh5nyH6xxRGgbxixSisQRIkBBVbsWodHD+kL4nAhegzeT01a72rvDZiuYgih3dwziwu8LzRc8corumXxy0TUvBjYDDIqwSlSQGORnA50pT/AHPvGgQ7tpTx11jHnzQkrYpcBRbM5o+1dOUFwkuWpSgo5l8IY5jTKA4fwfpHD4OX+L7/AKnXnmc27XRX9BudiyHykAgsxSVWNbGl/SHcMF5R3hTm+6GA9TBEIAAAoAGAFgNBFo70Y6VSORObnJyZRy9qNd9dmjuUO+scWkHfQ0LWrpHUKcWI6t+UWKHJxLHKxNGckBnrUA6co4MZMRKWpSU8CV0Som6SoO6Rqn/dFpq2BJ0D+QjKxPaOdJSlKgVD7pBGoVlUTZ9IRxEbxv03HYJaZ/b8zBwWPKSWYIYkupLUszKePR9lTkBAS4zbavzjKwHZJUsEywlIvmF6FgH/ACj0ktLAD9fzMJ4TXL45bdkv1HcVLpC7oTkylWHC75lUzCtAAzeJs0UlyS5cUBIzTHVQNUPprpGjHFAEMRGjDiWKCguwmeZzm5tLcFMw6VMCSKBsqlJoNspEU+iJvmX/ANxf6wwEh3arN4bRwSk0p7NuVGp4Q0SdShgA7tuXPiY60cSkB2o5fxMdgAJJkFXTf9IclSgkc9TAsHLSUPQ1veoUSPIwbux8bHe/SPK8fxeTLNwb+FN7fI63D4YRipdzkyWCGMKdoBmYbMOhG8HmZmJAJINiQH0uXpr/ADhWbMJACgofiyF6VPCefpB+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Epq4OvoY5EeHUOM3eztr+Pp6GrmN4tvkVw/Z2VeYqUrYOph5qMPiFlTAosCyUmpdnIsB438t4ucSj7Q8C/wjr1RmSlLojmNfIpg5ao5atzZ2hTIFBS1JzEaOW3FAHfS1i+sODEpNUueiT8WaOpWSfZI3Jb8i8BemotNAkYKWQHlIdqhgfUit4aiRIBZIp3qdx5iLwrMwEskEoDizUG9QKHxgAYSoGxeLGEUpUl8iUIB+6QeT5XBMXXn0mP1l/oRAW0sZWHH8x8KwnLwygQSSwv9Ys9KKd+jwxNmkJcJJoDT9LvFkJdiXe7FqeVIASrqWQTrT51jpEdiCAqzktASMqQEjZICR5CKzFqSCUByNAwJ8SQPOLxwwrk49LikqfoW1yu7OLxhOZQUoZdFSxloWOUkgO7j2tIEjtDOQDmB5oWE2ehIb1ji5xSSDLU24ZXIBnzabawNSEg14j0AI5kgCMvCcFjwLW+vr2HZc0smyWxTHpS4zIUXo6VAc7BQO8OYZsoYEAWdwb86/IhFWIRmZa0pIs5AA1o97fNY0ErBsQRyrG2MrewqW21kcHnodfCIJex9f1iAReVLcxZ7FUm3SL4bDsSrU9K+V9obRFAIuiMsnbs6EI6VRUxIhiRBYFOlPUXhaHoHMlA9YbDJWzM+XDe8RWJFloIvFWhxlaa6kiCOxxoCBednzUS4ANSpklxYgAmnSFk4NQJLJAJqkKNeRLA/LRogx2KuKbTfVdCe1GZipGb3FswcDugmlBVRzAaW0jvZ2HTXgSWoFOFHmHCAAOhNzDi5CalVeSjTo1otiezyF8UxYA0FjRqGhEWdBuwf0P7ywNgco8GZv2i8mRl1UfxKJ+JpeLyZCE2Ky/2lKVb8Si3hBDl2V5j9IgKKgQKVJYkuovupx4CC0ej/ABjvcqJYAuGcNoXA6WNeUSCVlQIjRZMlRNlU0bk9fnWLowqi5ZgLkkADV4i0TpbAqQ9Dbr+kA+gps6/+4v8A/UaSuzlAXFeYoS1POkB+hrcIqCdaeJe0RqRLxyQNKdP3iEQ2ezVuzpfWvXly9IqezluGINwWNAeZMGpeSeXLwLRDF+6UASQW3ajal7RFylJooMfPpWJso4tFIkdjkSQIiVOSf4iSnXMNH0ar3qToIaVKCt66gtF1IBBBsaH5EKyOzkIVmQCOT35nU31iGk+pIBOKUh0rTNUHA90jWxypcdeUPSUhnCcr1IYAvzbWCZTtBpcjeBtLqTGLk6QOXLeG0pa0QCOwiU9Rsx4lD5kiyIrFkRQaaPcJ2ETuE7COYidlA5kDzLRjp/pElwD3YrX61NA7PbasAGz3CdhE7hOwhRPaAUl0FJBLOkj00cbRhIx6gGOJL1P8bDa/+0KA/CsTQHqO4T9kRT6Gj7IheVi15Q6AFbZn8XAhFXbygSO5Vwkh2XptwQbohpPqa30NH2RFZmHlpDqCQNzQRbB4nvA4BFWqCk+SgDC3aGNCQQpKCAUhlKA56hhZ/CIc66sFBPsQTsN9uV/qT0Gu8XHcGxllwD7QsWY3txCvMbxXAz0TBQIcVIBCmexduR8oH2tLOQlJKAlLkoyOWZk8UtVOkV5q8hoXgIk4c2VLNHooWdnvuRFl4iQQHXLI04k7PSuwjLwnaTJCTLWs1qpBzMTmrllANUaacjF09rJo0g6e6qhtbI5ZhbeDmLyGheDQliQoskyyTYBQJ12PI+UGVhZYDlIAFSTA8ISamUlGoqCa9BSnxhlSqQc1eQ0LwLy8RJTZcsPsofrFk4uUSCJiCVMAyhWtAK1qfWM+fjUgpeUkuArpXLqmn84aGNk8r04DfyiOYi2mtgxxkoV7xAevtAPXK99w3hFVY2SxeZLysXdSWYUU9bbxnSFIKwe/mKD0QUIy192koFq79Y0pzh8stKqbgOSai21YOYgoMkpWAQyg9DcODpzBi+UQmifMBA7kAclpp4QziJuVJVsHiVNMEr2LtHAkC0ZU3tsJUArIAWLlbFiAXYiv8t2jQ7/lEcxE6GEEpLZWDMzaNs0dUgEMQ45xlz+2CksUaqF1e633dXhOb2ipcxIzTJST9jKQb3zySQXoziwMTrQPG1szb+iI+yIn0RH2RCImLlBSitc0BJJz5KZQTQIQHe3gIVT/AEjJb6lVntM6N7G8HN9SvKXg2PoaPsiJ9DR9kQurtDhSQn2tC6dH1D+kK4PtzvFBISmu0wE2JsL2g5vqTyfQ004ZA90RbuE7CO5+F4y19tMQGTUZvasHI+zWx8otd7goOtjT7hOwidwnYRkYrFpWoEYlcsUGVAlsS/3pZLlxrFjPVKKiZipgCXyrKAKqAumWCG0L613gJ0M1e4TsIgkp2EZcrtt1AFKUuWfOD0o3TzjXSYCGqFsfZP4hvuNo82jEqSaKUWNMxxDaX+rrcUffYx6fGKZCi6Qwd1W8aiMM9s1IeVcjQg8w0y3lE2QxyStSkJJoSQ7OKP8AeAPoIx5WKL1OIDXGVBZme0pzf4xr/wBcyWL0ZncpFwCGdVQXjn9dyNvVHL73P0gsii4XnS6d/eCk2NaFjCJ7PVmJYMSTSdPFzsC1ukO/1zI69Cjxpm8fGJM7ZkJfNwkFmJSD4cUFgPYFACWDsNySfM1MI9qpJCmJFR7PeE+yof2cxJ8v3BJXbEsnKlKir7Iyk2BqH5xactCnCpClWJdCS5DNrVn9DFJx1FoukIYaRxOrviHo30hDVerzSD5Q92oSyhVslmcXH3FV8D0i8qeEAJTJWlIsEpSANaAFhHJ0xKvakKU4YuhJo9i5trC+WyU0jL7HwjkvKTlscyQm4uAcMgnUX1MbB7PlW7qW1D7CbgMNNoXkJlyy6MMUEj3ZaAbszgw0nFuW7uYOZTS7bwPGyLDgNEMWaJliOUws832tJzqTdXB7Rl5lXO0lTelrXikuZOSGSVID2EpWos30b1rWNLtTupWUmTLVRkumzKDDhQphxE9bCpICO3a/w/ITeb/2XTq/KJ5bJb3Jh5eJUEnvGSbmiVNT3Vyb0NC14exct34UKOVuMs9bFgWHPeEFdvNUyw1rzb0/urVvFZ3a6TmzSkmjFxMLhxSsqorbkdjBy2CYbDYJlp+okpALumYSRsQO7FX5xo43+Grpo/5EGM3CYlKScuHyOBVMuYHLsASJIYczaLHtRSgQZBIaxTOryYyeR9N4tGDQJ00zPxYVnoV2T7InbAn2JoHo/XV3CJSF0TOFxxFZTu9VEaesAVMQsjNhEk2dUqYWYsA/c2aNHsubmDd13YSAwZY8AFISKUs8V5bLa1Zj9oKYigPFMNjozWknU+tzpop7SRrmfXgmEPrXLWDdsiWlIK0IUAffCTXKohsxABcAePiMyT2vlQlkyhQ8KSgM3u/xGe5o4YGDlsl5E3Y9ipjpcEsUKPuh+Fw+eoPyYzsFhAVDNLJDVzJwra3yVYWpBJvapcPLQWCj/Z2Z6fW6ggaRSVj8oKkypSS7Fu7FHe4m8xrvBy2DmnRqTxVI5kUezciIxcN3iSCM5YWInqHkZpBua9IOvtklnRLepFZZq5/vaeya8xzgmEJ9qVh5dB7SEy/aNTaYN/W8HLYPInRuJPA/KPMY8lRSojM6K8BNiRpIUavq1qPUjXl4nEEMZDWb2G1d/rH284VmSZhZ8IgtSqZRpQsHmU97lDUtiFJUw/ZKQxUJSZb0pmc9QpCSKvpHO0D7V/YTqoe/oyhXpXraKYdE1DhGGQgEscoljdlHLM/esWmGcQ5w6SSMpBCDS4f6yz6c4KJU0hbATlJNQtQIYj6xRDWP1kwsL2FabR6JFhCXZmGYEqlIlk0ZKQCw3ykj1h+Ao3YHGLZCiXDDRn8M1POMM9ojMr6yaAFFi+Eys9gbtV6sWj0USJKnnE44F/rJ12vhC7u1Q/SvLnFh2gHGWbOU7hgcLRywd68x67R6GJAB5xHaYr9ZNIqL4NnrZiK38o5/WIJbvJ7gVrhNrl/5Vj0kSADHPe/4k65h9ErTw19eUWmd7b/iTzH0XXrt+Wsa0SADIV3v+J/+pp13f00159d/ien/AAnOsbESADJQZoIpiVNucMxrqxHo1oflT1FRBlrSB7xKGPTKsn0g8SACRIkSABHtSclLZpfeULcJVV00oks7v/l8khjk/wDTmv8AdqsX/u+RpG3EgAwxjk/9MbNRCtvwWaJM7QS3/piQ1OBWxH/Lpt4xuRIAMk9rkWkr/wBK9nHuRz+uTVpMwt91YfzT08414kACUvFTFAESqHdTG+oIpDgjsSAAGMCm4SAX1fYjTw8oycSials2IZJO1aF2BCdmvtG7EgA8/MxCqD6SAAGdnNHDklDPWvSOd/MF8RX8Owq/1fN/KPQxIAPNibMArijt7Pw+rghnLB/9QWZ/Zve31bP+zjf0ESADH75DH/iZu75U0FB/yuYvFgtJZIxM1zaiHq28v5eNaJAAonCKd++mHl9W3oiODBK/503/AOPf8HhWHIkAFJSGABJU2pZz1YAekXiRIAP/2Q=="/>
          <p:cNvSpPr>
            <a:spLocks noChangeAspect="1" noChangeArrowheads="1"/>
          </p:cNvSpPr>
          <p:nvPr/>
        </p:nvSpPr>
        <p:spPr bwMode="auto">
          <a:xfrm>
            <a:off x="1223433" y="6175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6" descr="data:image/jpeg;base64,/9j/4AAQSkZJRgABAQAAAQABAAD/2wCEAAkGBxQTEhUUExQWFRUVFxgXGBgXGBgYGhwYHBgcFhcYGBoYHCggGxslHhgZITEiJSkrLi4uFx8zODMsNygtLiwBCgoKDg0OGxAQGy0kHyQ0LCw0LCwsLCwsLCwsLCwsLywsLCwsLCw0MC8sLCwtLCwsLCwsLywsLCwsLCwsLCwsLP/AABEIALsBDQMBIgACEQEDEQH/xAAbAAACAwEBAQAAAAAAAAAAAAADBAACBQEGB//EAEYQAAECBAQDBQQIAggFBQAAAAECEQADITEEEkFRImFxBROBkaEyQrHwFCNSYnLB0eEz8QYVQ2NkgpKiJFNUk7I0g6Ok0v/EABoBAAIDAQEAAAAAAAAAAAAAAAADAQIEBQb/xAAwEQACAgECBQIEBQUBAAAAAAAAAQIRAxIhBBMxQVFh8CJxgaEFkbHB0SMyQuHxUv/aAAwDAQACEQMRAD8A+tkxHjhiQAdeOFXOKTFsIQxs1KksTW7BZTaobKxi8YOQrJlUB2Vi0qcJVmbZzFF45Iufy+JjzS5KgM3eLypo4oU+IAJru94bRiFEFld4P8qkgdYrJqKtlk9T2aS/Nm2nFg2r4x04n5eMuUrVQDj7Lpbyv80ggV+IHmQfRrQqPFYe4qfMvZhjMUHdR1LOTTRg8KJ7WSGJUdnKVAOPavoXDeN2heeFlVFpSOjnkUkmhvcH0gstNA5U1iSXJ5w5cRF7GZxl1DzMcWzOAHHRjZmN/nnAj2hMZmDP7Rpzu5enwhSZ3iVpzEFKiA2ViCbHV311rfSHVZmzkJYVbMWttlMXi9cquqI6bnZWMWKljyq0dmdoKH2R1c1JpCU2e3W7DQX6/IiYdJLEg5lb3APIW+LCphyVbG/lY4x1MfkY1avdGlW0er1u0NGaQ5o36O/hbyhQ4WlCQdTxfAERb6KGZ1O18yr6sCTEtIwOW+3QIjFksAUkipYFrVasDmdphJIUQnYqBAsPeJY1OkJ4bC5TxTHI9kAgeJATU6VeGkyzY5wOqYrFNrerCT32OntDMQE8Zo+RsvMu7BtnfrBp05WU2cWYeT1qYz5edZKiVJCSoBNgwJAJF1EiteGooTWJmVmdwW3S5A65rvsBEOSStl445zdRVjCsfMzZUICgR7RUQx/0mDGcUgFSgD4teoHhCE7EAKuo0eiFKFX1AI3gpTSrHmR+8JjxEL3Ns/w7LXw7/X3+iDYvtDKSSFMADRJA1J4iybNTkYvLxainiBTZyoXf7LKLVhATiCEZASzhQIoNyCXNdoZzUYgEHlF+dBPqJXBZ2m0vuMJn1YKJ5VeCypxBNVF9CT6RnSZQSbAkWcJDdGA5eUEmYoCqyBzNB8YJZsXSwjwXEreq+q/k1kT31gjmPO98J1EnMADUFxpcgX2F4kjGzEkAAgbKY9GY09DFJqt10L45/wCMup6J4jwrh8YFAOMpO5HT5eGYoN70deI8ciQAdeLIMUiyIAKmJEMSABfFi0BaDT5mkBjTD+0wZac3QBctbkpXewUkEC1mY+usZ65BmKdYTw2CCRduJxUG9PWkaU+blG50EYk+WhRJWmpuSOlHbm0I4ltx0xe7G8PhlOWpLZGklQSyQ56kq81KeE8WlvZzOS5Acs+rFTN+ccE9gA4Itqq3Tp6QTD4lJJNPNO3NiP3jmwx5IbpMbkh/6LyHygnORYpKWJ3LJS4Hy8MAglwCksL+Nqv5wqrGpCmJY0U1+QZidtvzg6F0pxFn2frtDVm049MI/F5oU8acrb2LJwoWpJJoly3Mhga1ds3+o+AyicUsrJSwSCehvUb0F4ZkHiI0Ar1+XgwVUitGNi1edtI6GDeClVNiW9MvNChw6gHCQok1BOXTU5S5joVMJ9gIHVJ2a3j5Q5AsTOKUuElXIED/AMiB/OGSWpVf5A8kpO2VmSH1rrVYFtAlQhGd2jLCSErzEsFFJK2epYAkjWKox8xRJdMoMqkwgsxbNwlhRzWEAsleYz8yXoZYCySakMlJLM9aNWtoXklJxWh/O/HoGJRtuS/76mlJXLYhi5IZ0rHWqg37jeF0Au+SYzk/xSRetCtm5NCUyctairMspSqoSnJRizZq6u4V+7K5a7pCmqeOctLNyAUNLxl/svT3OpwsVkj8e9dv5GpMo3JmHXKojflfxMEkG2Znq/nTzHwhXDzVj2UrJoHUp0h7lyyqdI6mZOPuhjr3lWOwyejxSUq2bN2rHGn08e/QcUsgtoaimuo/PwMcOZnoD0579Io6TcGlwd7ikdVlD1bXemn5RCp9Bupdb26llJzEWpUNd9PzgOZZUU8LPfNxN0CWe+ukcoaAgN0ccw9oc7PwqpgUUrCma7VvqkcttYJVFblObFbsGCl3ezgX3rTW0WUBSh8XA8HAgWIWQQmqSosQaNz+ApeC4TDIckJCTqAEh+pZz53jTijCUdupzuKzZYZLb+G+z/fyBxGMQDlAJNHsQKOzKVdjoIekMUuzXvlf/bSFMGolcwCiRqBqFEGpuaEf5RDYw6dj5n9Y1rocqW7sGtAKgANyWbWlfI/Ih2XOI5iFsNhggMH8T8BYeAgsQ0mCbi7Q6lT2jsJIW0NoW4hE4UbceVS27losiKxZEUGlTAp8xqamCqMKZy5aGY427E5p0qXcG1fyjsVmEgUAJ2NItDzEZONmqCjlSFaNmIPSxhYYgksQUHmUHTkrnGlN7MRMVmI4jTNlentXdxYW5QknBBBKS5ILMSo9CAolnDW6aRzpTi8jXc6+HaCfYpNTqwIetGLMR439YkySCCDXlcXc3poIicGSokpICWYD/wAiB5ecPSMKSKkt6mGKMrSRWeaLi23sZYmSnZ01UXCSkgG1UkvS1B+2jhZZYKlVSPdVmlndvZLj0pSHpjAey+jAC3jpAcPjZahwFwPsh/hGiOGMd+5z5OU1sti4w4IqCkm+VavQhoHKkVYTF0Ytmehs+Z7sYP3oIJAJbRmPSrQquQErCkrCOFspZmFWZ7fDxILaSQundMeMUmpBBCmINCCxB6gxQoKkhyUmhdB9Hao8Iz8WQykla1PRpieHwVkA9TFMknGDaVstCKlJJujNx+HMtR7sS1A+0AlCOdSlJe4oaVhGZiFpCkueEMGIeoCRxd47irN1o0afZq0pKT3UuWopNc6VHKz6AO/8othxLWl5ZYEHOGzhRJrQ3PK8Z2nnguz7o1TyLH8KW3nyZsmRMADEzJigSUmoqmxBXcMX2PV4fweHWEZVJRKQpLlll81HIBSG86RJmG1T3gPE4WSA6g7hK+b7tSM8KX7IWSpi2YgWDmpZ7GlaWEUTccVS/wCfP18jMeZ69l8PT5mvhggs00LIf3kqvY0rzvpppaeqSSy1SwbAKIFA7UJ2I0q0ISsMZRdRKjmJHGoKAeoSFKyhi3hBCpSgqikAhwAmWADRPCRmuX8dBrz8quS5au66PfvfvYfDG5p297e1GoyVqCcwckAMQT4fO0Odof0eJCTLJpcEsSd3IJ31EZvY2Gl5nmp4g2VWZQa7+wWFjVhqHZn9klLMBYBqkk8uvjFYZZ4ntt6dhbxWqkeMldmrFcsw6cQWfRVHfVo2uzJYksZil5lWQyiA5yuQmhJYdI1zM2r5/PjABhS51BCeXEkmrMW0h2bjJZY6XsLhiUXfUy/6T41KUBObjWoAKpwpSsFTvQCniekZeHVm9mZMUBcukUL2yCtecavbGABGXVnSdQoWPztCErD5eEElRqSSMxI1SDS/hD8cXHC9Cu+nbf1p+m4mc25KMtkuo5h8MlAISGep+EXKaguaP08RAcNK94KWrSppzo0MER0zKQGIY4lLPW/X02iFTdPht86QAdi0tbGBpW7MKGrv5WiyV7aQPclWtx0GLohaRMqx1hlEZpRpm+E9SsXxStIXBi88uoxSHxVIxZJXJsv3yt/OKmc7htqs3rr+8UWhwzkdCxhSZh1hRImkI2ISW3LkW5cosVtjslPF4vZ+Xhc1geIQhanBBLAOD1IseZ8zCpxoTRSws/dyhhQpJBVvUGFsVjJaU5pcshdgSjLT8SmcvzjBKDhxHMravdmyDU8PLvf9vQKtRSWVmYmigskNuQokgb9YOVlGWoy2/f0J84yUYmceIGYMxutKAGJLkOs08NoJKcBIExWUX9nWjAgUGtBrG6L1KxEYKP8AHvozeEc+bRjqWoV7yYxsxSzbexeGcHjVKUQU0Goptu2+kSQ8UktXYdmWoW5wtjypm7sLSWBZSgocwwtbWGJymBo/It+ccmTqcLKOzgQC15EMOZaD/BKCKZsqjerZglyOZgUjs8TlnKkS0hnAYKINSpgGIrvp0ENzlFVFoygOfdU7bNakFw4CS6qKISfw3DO1GDDm0c3iszc+TE3cJiUnbNMoTk7soIRlykOPZKa1fmR4GMKRIUlISJicoFloKi23tDY6RsDH6Ufc0DdDXw9YHIlO+VVGcWIvamnwaMkebghKb2XtG9xxt6ZxMLtVIBJAKsooCqgpsogXEIYbDrCiorIerBOcNXhdLNRrfZF43sVgO8K3oQwPC5sLF9jC2IwSAUhQSp0+8ATo7XpQP0EbscXlx/HumjLm0Y5XFbfyJFIBbKVgWCixFqsU2fXnrHU4fMUhUtIFQlL560rVIbX9oqtCEgkEoSKgSyktQpoMtHeDdl4JcxGZaiA5yAhJIBvVrFrQpYfjSxunXXr9vf8AES4iWP8A6VxEgEskKKUpCaJmkEasZZA1e/7Pdm9uCUDnG4LqWSMpVcEn0a4hlacgJSl6MwFW2HKEMPMUfb7xAYAFXdsfulpY5+UJ5Esf9OSsdieOWLU306/qEl/0pWTL+oIzLyj6xJ95q1JsRoL+EegONlLSy1JGZNUE1YioI1/nHi+2OzUAZ5alk2KcyiK6gWu1GgkmfOl5SZk1Ya47sZQQ4UEqAoSakuCRWK5MWnJy3s+z8+2KxtZblBbePX3+x6hfcBLS0MpSkgESlCthxZdiauzGMXtJWdaUBRBH3FljmSQQwb3TBBJKg6s+YqDZlJDgs5AlEJt8IalEP7IGxuaUjp8Pj5UdLe73/T/RhyS1u0uhxEpQWS7pVptSjcr+Yg+bxik07B6EtZ+T84Sws7MpKhZYIPxHoUxpKwhqsdXUNxDmGeLZx/OkdgecZiCoVsmj/vALSvoWVL1FCfInmPKsCmldWypuXYn0DH5vBggdOkSo5/GAkrKUoUJBO4DeYcxpylOHjNYGrBxyqPlz5w7gjQiF5FasdglUqFTEjqhWIEHaGCDgjioKZJrbzEDaAKM9c2af7EEbEpp/uaEvogKjlCAoiqQZQIsSlhLJKb+8bRtqlAkEi1RCx7MQ9AzEMAE06UceBgqyU2jMkpdQBko7xQZuJKWHskEAn03rBc9WWniBZkqJASAwLqAJNOfWOiVNQ57waPZRd2AzFD8qw9NSQQ4ckfiCQxyjmXFTzjFnySiqg+nujdw6uWqV7+v3EZyksCSmXUgZzlOn2oPg8SgUQpCiSzd4CX2DCB4jDTK5Azp0oHY2I8ImH7JcDMpb6pBGXmLO3O8X4XPLImpKmvv6k8TFwVXcfv8AU05goatS9Kc6wtj0AyyUkBk5sw2HFQgi7XeGUS2AABYdT8Y4Tophoz6RqMCbR5UrmLynM5G5WrSrKfT846vFqzhElGVSiRmM1TAEaBTh77sbbxtTez0M6EKWXb+Ktq6q4qp5VhP+qWmFTKLKckoCk5iljlQoeyAam5JveMOfh5ylqg+q+/mzbi4moKFd/t4FUdprapLpGVQCwahg51vT8qxsdl4ozASViWlLJKrudEuabG91GM44NBBUGdLnhdD1Hu5zmLjWFxhlUdITLIYFzmd6Bm1zDzMY+KhJRccktuq79PQ3wlCUNlUlX3+tHoMMl0OpedJcEnhsTXh3LfNI8ripq0zjkQWTwZSJbKCTVz3jir1bR2jSwU9UpCi5N3SpzUUDUccr3jNxEpKlKWZJSpRL/Vkh3YuQmrmvjF48S8uL+j1Tr8iMnDtWpmp2fKQVHKxCgcrJZiBrWvX1hnuly+KY6xshR8+IpYU0JvFOy8CqS5TKJzB6ZU+DFqmn6xqyphbiSUF2AJBe+0dPFKTjctmcjLJzl1sV75JWlORbkJINGFNeK41Z/GD4hKlAhKspa7A70qGjmJkBSgFBwxLV5DTrElYIJJyul9q/F4JQuSl3RMZaYOPZ/sJjsstxFK2dgpICa7gCpZvKMjtHseYUpSEggKVwoKqAkZRU2AFBvtHppspbAJU13JTm6WIjHmrnJmZip8o4khBqK5VVU2hFPWF58cZ1qV7hj1K9I9Jl5kpScyQgVqyn0qmlviIp3HdlwVV4mUoqY1s9r1/OEsRjSvLKlomgkupZAAYji11f4RohK2SHBYD2kKJ8S7PFnK3pj2rqS4TjU5p7/T2htJqfL584VmprqN8ucM3QwaWFcJNdaA7UpUxZClECgBeod6P8WbzhwuL0gZKiBl2pxE5vAmpgyZQys1GsWPnvFpkol63tSx3rQl6xJiFXDlgeGlbNVtGPnAEpeNishftA+7TwZx8fSJ9IR9pPmIVmTFJnISSWWFAFhQkv0pwgU1Lwc4TiCwC+zli9Ha1A/nAFrq0XmzACl6FVAeez89tYLKms7kCE1omkMUA1rWhD1DU0o/Qxfs1KwqYDUBVN3PEfBik01JiGQhlV45HV3MAxSlsO7AJcO+2pFRaJKhxHITlTJ7sUpuK6c/feHYAF8Vhs49pSeaSR+0TCYQIfiUo7qUTTapbSGIkAGJ2rLyqACUhJGiQHNXcgWrBMK+V1KNgRcsNA5v0h7E4UKRlrSxN36xg4NcxIKVKHgCMorVyotz6QjPGMcbkl6s3cLJ5JRhL5L6mqtKj7zB2ASCDvf9IvIADAPyNXpe/x5xaXNcWYhjTn/IwObigksQoltEKOu4Dddoxxy6lcTa8cU6khqXOqBWu4I/KKYnCy1KGYEk1FVCw3Bp018ImDILFiKWIY+I+bwxMduFn0e3pG/C247nL4lRWRqKoCMqHZNWcsHJ/X946jEgkDKutKoUB4uIri5aixSQ6T5hmLfFtWbnFxPp7JJFwG/MikMFVtaEMfgkgGoDuwCZIb8JWBahvoISkSFq9pJIBISxSrlxZKAtG6FZiQUEN9oJ9GJgapYALOKOAlk9G8o5f4pjjLHffpfob/AMOk+ZTe3X6mNgZCVTUpUSEuk2F0lq0scoe140O2uzyopWHTxBKkoSt3Ad1ZZqTdyC1iD1Tw2KlhRJcKqCl0kktxJLKJFh8kQDDYqYlLGasJQbBMuoFRXu3Iqpoz8Lhlh0p+ftsrNnG5FK3Hq0bCJgSwdYDuSvMX5ZlGkECVKBLsa5XFn1I8PWFZWKQFDOpiA5zKIqdcpNP3huXjpZLBaSTYAjnHZhkjNXF2cecNG1OwihV3oBZqvv8AtC6MWnhdb78JD/pBpksmoWRTZJF3eo/aK/RE8LuSmxJrdy7MLwwpHT/lf5lE4oEABVc32DUbN5VhPHKQpTiYnOlTMKFqBSaVJcecawSABC84TX4SkhvecF9LA0iHui6cVK47fN3+wqhUqaWC1ZiHY5g4d3r+WjRacpKFF3Lhwx55tVCn6AQ3KSpuPKdwA48z+kDxODCnAJT08K70tTekV2juyXkb2ttfP/QskJLEKYszKIehfQ3gKMcrMU5c1aGmgoPOG5MmiUkzHBVpMSCK3JcK01/SArwIl1zLLqBFUXJuSQLVNxryjLObyaZYZd/zrqv9jVOMU4zjfz7e/Ab6TlIzpKATSopa4BpDCZTEmj7sH9G+RC82ZmG58CC5y1qWpV9vKFCkEBCiUigAL0DEsaVqk3ajXoY2VRnW+6HlMSHGZiksUnMHVdr7dGrHFyAxHdpBI0Au2jDeKyEd2kBJzkUDkUYZSOTNblA5M1RSQOBrEJBAa9Mz1gLq6tAsDh1uykJy7nKSKaMeQ0jR7PQAqY1swH+0H8/SB4XMQS+avCWy01F6+lYt2YgKBAU5T7RSfeJJU7HfTSIboh6m9LHMQGUfOBwziU67Qukb0iIO0RljUjkQxfh5nyH6xxRGgbxixSisQRIkBBVbsWodHD+kL4nAhegzeT01a72rvDZiuYgih3dwziwu8LzRc8corumXxy0TUvBjYDDIqwSlSQGORnA50pT/AHPvGgQ7tpTx11jHnzQkrYpcBRbM5o+1dOUFwkuWpSgo5l8IY5jTKA4fwfpHD4OX+L7/AKnXnmc27XRX9BudiyHykAgsxSVWNbGl/SHcMF5R3hTm+6GA9TBEIAAAoAGAFgNBFo70Y6VSORObnJyZRy9qNd9dmjuUO+scWkHfQ0LWrpHUKcWI6t+UWKHJxLHKxNGckBnrUA6co4MZMRKWpSU8CV0Som6SoO6Rqn/dFpq2BJ0D+QjKxPaOdJSlKgVD7pBGoVlUTZ9IRxEbxv03HYJaZ/b8zBwWPKSWYIYkupLUszKePR9lTkBAS4zbavzjKwHZJUsEywlIvmF6FgH/ACj0ktLAD9fzMJ4TXL45bdkv1HcVLpC7oTkylWHC75lUzCtAAzeJs0UlyS5cUBIzTHVQNUPprpGjHFAEMRGjDiWKCguwmeZzm5tLcFMw6VMCSKBsqlJoNspEU+iJvmX/ANxf6wwEh3arN4bRwSk0p7NuVGp4Q0SdShgA7tuXPiY60cSkB2o5fxMdgAJJkFXTf9IclSgkc9TAsHLSUPQ1veoUSPIwbux8bHe/SPK8fxeTLNwb+FN7fI63D4YRipdzkyWCGMKdoBmYbMOhG8HmZmJAJINiQH0uXpr/ADhWbMJACgofiyF6VPCefpB+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Epq4OvoY5EeHUOM3eztr+Pp6GrmN4tvkVw/Z2VeYqUrYOph5qMPiFlTAosCyUmpdnIsB438t4ucSj7Q8C/wjr1RmSlLojmNfIpg5ao5atzZ2hTIFBS1JzEaOW3FAHfS1i+sODEpNUueiT8WaOpWSfZI3Jb8i8BemotNAkYKWQHlIdqhgfUit4aiRIBZIp3qdx5iLwrMwEskEoDizUG9QKHxgAYSoGxeLGEUpUl8iUIB+6QeT5XBMXXn0mP1l/oRAW0sZWHH8x8KwnLwygQSSwv9Ys9KKd+jwxNmkJcJJoDT9LvFkJdiXe7FqeVIASrqWQTrT51jpEdiCAqzktASMqQEjZICR5CKzFqSCUByNAwJ8SQPOLxwwrk49LikqfoW1yu7OLxhOZQUoZdFSxloWOUkgO7j2tIEjtDOQDmB5oWE2ehIb1ji5xSSDLU24ZXIBnzabawNSEg14j0AI5kgCMvCcFjwLW+vr2HZc0smyWxTHpS4zIUXo6VAc7BQO8OYZsoYEAWdwb86/IhFWIRmZa0pIs5AA1o97fNY0ErBsQRyrG2MrewqW21kcHnodfCIJex9f1iAReVLcxZ7FUm3SL4bDsSrU9K+V9obRFAIuiMsnbs6EI6VRUxIhiRBYFOlPUXhaHoHMlA9YbDJWzM+XDe8RWJFloIvFWhxlaa6kiCOxxoCBednzUS4ANSpklxYgAmnSFk4NQJLJAJqkKNeRLA/LRogx2KuKbTfVdCe1GZipGb3FswcDugmlBVRzAaW0jvZ2HTXgSWoFOFHmHCAAOhNzDi5CalVeSjTo1otiezyF8UxYA0FjRqGhEWdBuwf0P7ywNgco8GZv2i8mRl1UfxKJ+JpeLyZCE2Ky/2lKVb8Si3hBDl2V5j9IgKKgQKVJYkuovupx4CC0ej/ABjvcqJYAuGcNoXA6WNeUSCVlQIjRZMlRNlU0bk9fnWLowqi5ZgLkkADV4i0TpbAqQ9Dbr+kA+gps6/+4v8A/UaSuzlAXFeYoS1POkB+hrcIqCdaeJe0RqRLxyQNKdP3iEQ2ezVuzpfWvXly9IqezluGINwWNAeZMGpeSeXLwLRDF+6UASQW3ajal7RFylJooMfPpWJso4tFIkdjkSQIiVOSf4iSnXMNH0ar3qToIaVKCt66gtF1IBBBsaH5EKyOzkIVmQCOT35nU31iGk+pIBOKUh0rTNUHA90jWxypcdeUPSUhnCcr1IYAvzbWCZTtBpcjeBtLqTGLk6QOXLeG0pa0QCOwiU9Rsx4lD5kiyIrFkRQaaPcJ2ETuE7COYidlA5kDzLRjp/pElwD3YrX61NA7PbasAGz3CdhE7hOwhRPaAUl0FJBLOkj00cbRhIx6gGOJL1P8bDa/+0KA/CsTQHqO4T9kRT6Gj7IheVi15Q6AFbZn8XAhFXbygSO5Vwkh2XptwQbohpPqa30NH2RFZmHlpDqCQNzQRbB4nvA4BFWqCk+SgDC3aGNCQQpKCAUhlKA56hhZ/CIc66sFBPsQTsN9uV/qT0Gu8XHcGxllwD7QsWY3txCvMbxXAz0TBQIcVIBCmexduR8oH2tLOQlJKAlLkoyOWZk8UtVOkV5q8hoXgIk4c2VLNHooWdnvuRFl4iQQHXLI04k7PSuwjLwnaTJCTLWs1qpBzMTmrllANUaacjF09rJo0g6e6qhtbI5ZhbeDmLyGheDQliQoskyyTYBQJ12PI+UGVhZYDlIAFSTA8ISamUlGoqCa9BSnxhlSqQc1eQ0LwLy8RJTZcsPsofrFk4uUSCJiCVMAyhWtAK1qfWM+fjUgpeUkuArpXLqmn84aGNk8r04DfyiOYi2mtgxxkoV7xAevtAPXK99w3hFVY2SxeZLysXdSWYUU9bbxnSFIKwe/mKD0QUIy192koFq79Y0pzh8stKqbgOSai21YOYgoMkpWAQyg9DcODpzBi+UQmifMBA7kAclpp4QziJuVJVsHiVNMEr2LtHAkC0ZU3tsJUArIAWLlbFiAXYiv8t2jQ7/lEcxE6GEEpLZWDMzaNs0dUgEMQ45xlz+2CksUaqF1e633dXhOb2ipcxIzTJST9jKQb3zySQXoziwMTrQPG1szb+iI+yIn0RH2RCImLlBSitc0BJJz5KZQTQIQHe3gIVT/AEjJb6lVntM6N7G8HN9SvKXg2PoaPsiJ9DR9kQurtDhSQn2tC6dH1D+kK4PtzvFBISmu0wE2JsL2g5vqTyfQ004ZA90RbuE7CO5+F4y19tMQGTUZvasHI+zWx8otd7goOtjT7hOwidwnYRkYrFpWoEYlcsUGVAlsS/3pZLlxrFjPVKKiZipgCXyrKAKqAumWCG0L613gJ0M1e4TsIgkp2EZcrtt1AFKUuWfOD0o3TzjXSYCGqFsfZP4hvuNo82jEqSaKUWNMxxDaX+rrcUffYx6fGKZCi6Qwd1W8aiMM9s1IeVcjQg8w0y3lE2QxyStSkJJoSQ7OKP8AeAPoIx5WKL1OIDXGVBZme0pzf4xr/wBcyWL0ZncpFwCGdVQXjn9dyNvVHL73P0gsii4XnS6d/eCk2NaFjCJ7PVmJYMSTSdPFzsC1ukO/1zI69Cjxpm8fGJM7ZkJfNwkFmJSD4cUFgPYFACWDsNySfM1MI9qpJCmJFR7PeE+yof2cxJ8v3BJXbEsnKlKir7Iyk2BqH5xactCnCpClWJdCS5DNrVn9DFJx1FoukIYaRxOrviHo30hDVerzSD5Q92oSyhVslmcXH3FV8D0i8qeEAJTJWlIsEpSANaAFhHJ0xKvakKU4YuhJo9i5trC+WyU0jL7HwjkvKTlscyQm4uAcMgnUX1MbB7PlW7qW1D7CbgMNNoXkJlyy6MMUEj3ZaAbszgw0nFuW7uYOZTS7bwPGyLDgNEMWaJliOUws832tJzqTdXB7Rl5lXO0lTelrXikuZOSGSVID2EpWos30b1rWNLtTupWUmTLVRkumzKDDhQphxE9bCpICO3a/w/ITeb/2XTq/KJ5bJb3Jh5eJUEnvGSbmiVNT3Vyb0NC14exct34UKOVuMs9bFgWHPeEFdvNUyw1rzb0/urVvFZ3a6TmzSkmjFxMLhxSsqorbkdjBy2CYbDYJlp+okpALumYSRsQO7FX5xo43+Grpo/5EGM3CYlKScuHyOBVMuYHLsASJIYczaLHtRSgQZBIaxTOryYyeR9N4tGDQJ00zPxYVnoV2T7InbAn2JoHo/XV3CJSF0TOFxxFZTu9VEaesAVMQsjNhEk2dUqYWYsA/c2aNHsubmDd13YSAwZY8AFISKUs8V5bLa1Zj9oKYigPFMNjozWknU+tzpop7SRrmfXgmEPrXLWDdsiWlIK0IUAffCTXKohsxABcAePiMyT2vlQlkyhQ8KSgM3u/xGe5o4YGDlsl5E3Y9ipjpcEsUKPuh+Fw+eoPyYzsFhAVDNLJDVzJwra3yVYWpBJvapcPLQWCj/Z2Z6fW6ggaRSVj8oKkypSS7Fu7FHe4m8xrvBy2DmnRqTxVI5kUezciIxcN3iSCM5YWInqHkZpBua9IOvtklnRLepFZZq5/vaeya8xzgmEJ9qVh5dB7SEy/aNTaYN/W8HLYPInRuJPA/KPMY8lRSojM6K8BNiRpIUavq1qPUjXl4nEEMZDWb2G1d/rH284VmSZhZ8IgtSqZRpQsHmU97lDUtiFJUw/ZKQxUJSZb0pmc9QpCSKvpHO0D7V/YTqoe/oyhXpXraKYdE1DhGGQgEscoljdlHLM/esWmGcQ5w6SSMpBCDS4f6yz6c4KJU0hbATlJNQtQIYj6xRDWP1kwsL2FabR6JFhCXZmGYEqlIlk0ZKQCw3ykj1h+Ao3YHGLZCiXDDRn8M1POMM9ojMr6yaAFFi+Eys9gbtV6sWj0USJKnnE44F/rJ12vhC7u1Q/SvLnFh2gHGWbOU7hgcLRywd68x67R6GJAB5xHaYr9ZNIqL4NnrZiK38o5/WIJbvJ7gVrhNrl/5Vj0kSADHPe/4k65h9ErTw19eUWmd7b/iTzH0XXrt+Wsa0SADIV3v+J/+pp13f00159d/ien/AAnOsbESADJQZoIpiVNucMxrqxHo1oflT1FRBlrSB7xKGPTKsn0g8SACRIkSABHtSclLZpfeULcJVV00oks7v/l8khjk/wDTmv8AdqsX/u+RpG3EgAwxjk/9MbNRCtvwWaJM7QS3/piQ1OBWxH/Lpt4xuRIAMk9rkWkr/wBK9nHuRz+uTVpMwt91YfzT08414kACUvFTFAESqHdTG+oIpDgjsSAAGMCm4SAX1fYjTw8oycSials2IZJO1aF2BCdmvtG7EgA8/MxCqD6SAAGdnNHDklDPWvSOd/MF8RX8Owq/1fN/KPQxIAPNibMArijt7Pw+rghnLB/9QWZ/Zve31bP+zjf0ESADH75DH/iZu75U0FB/yuYvFgtJZIxM1zaiHq28v5eNaJAAonCKd++mHl9W3oiODBK/503/AOPf8HhWHIkAFJSGABJU2pZz1YAekXiRIAP/2Q=="/>
          <p:cNvSpPr>
            <a:spLocks noChangeAspect="1" noChangeArrowheads="1"/>
          </p:cNvSpPr>
          <p:nvPr/>
        </p:nvSpPr>
        <p:spPr bwMode="auto">
          <a:xfrm>
            <a:off x="1426633" y="769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8" descr="data:image/jpeg;base64,/9j/4AAQSkZJRgABAQAAAQABAAD/2wCEAAkGBhMSERQUExQWFRUVGBgVGBgYGBcWGBwWGBgYGBwXHBgYHiYeGBkjGhoYHy8gJCcpLCwsGB8xNTAqNSYrLCkBCQoKDgwOGg8PGjQkHyUqLC0sKjQ0NCwvNTAqLCwsLDIqLyksLCwsLCwsLCwtLSwvLCoqLyosLCwsLDQsLCwuLf/AABEIAK0BJAMBIgACEQEDEQH/xAAcAAABBQEBAQAAAAAAAAAAAAAAAgMEBQcGAQj/xAA+EAABAwIEAwYDBgYCAQUBAAABAAIRAyEEEjFBBVFhBiJxgZGhEzKxB0JSwdHwFGJykuHxI4KiFTODwtIW/8QAGwEAAgMBAQEAAAAAAAAAAAAABAUAAwYCAQf/xAA3EQABAwMBBAgFAwQDAQAAAAABAAIDBBEhMQUSQVETYXGBkaGx8BQiwdHhIzJSBhVC8TOSohb/2gAMAwEAAhEDEQA/ANxQhCiiEIQoohCEKKIQhR8bj6dFpfUe1jRuTHpzPQKKaqQkVq7WAuc4NA1JIA9SuH4l9pGYlmFYXH8ZE+YaPqfRclxl+LqODqpe4bZtBzhrbAaJlDQFxHSODb8OPgl81dugmNpdbjw8VsdDFMeJY5rhzaQ4eydWD03VgZBYDucxHuLhW+D7QY2nc1XxaO8XCOZzgwFfLsvdOH688INm122+Zvgb/ZbChZhQ7eYtpu5jvFrfq2FMp/aRW3p0ut3N9LmULJQSMySPFEN2rTu5ju+y0NC4zAdv6lX5cMDt/wC6GjSfvNCuqfF8RF8G8eFWkfqQhXQubh1h2kD1KMZUxyC7bnuP2VyhVNTjVRsThaxn8LqLtP8A5Aqmp9pGHaS11OsCLERTNxtZ66ZA+TDBfsIP1Xr6mNn7zbtwusQuPb9p+FOjK39rP/2k1PtRww1p1vSmP/urPgp723Vx8ZBa+8uyQuKf9qNEaUqhnq0fmox+1dm2Hdfm8fk0rsbPqP4+n3XHx9P/AC9fsu+Qs5r/AGqv+5QaPFzj7ABNf/32NqDuMpt65D9XOhSShliG9KQ0cycKR1scp3YgXHkAtLXhKyTF9qeIGxqvHMMay39gn3VXi8TWqf8AuvqunQuLneUEwrY6BjwD0rbHlnw0Vcla9hI6J1+sW8VszOKUXPyCqwv/AAhzS70mVKWFuwVSJLCBaCIt5bLoOE9qcbh4BzVWD7tSDbo8X+vgvJaWAC8czT1XH3XsVTOTaSFw7AT9FqiFRcJ7YUKxDSRTqH7jnN9iLH2PRXqWBwdkG/mmTmubhwt24QhCF6uUIQhRRCEIUUQhCFFEIQhRRCEIUUQvHOABJMAXJOkKFxbjFLDMz1HRyA+Zx5AbrNeO9rauJMSGU9mSf/K3ePsjaaikqMjA5oGrro6cWOXcvvyXS8f+0JrJbhh8R2mcjuA9PxH28Vxz8Q/EPc+tVfYazFidBs0dAPJRQSf8SfcxHullnT1Kfso42MLWYJ46nzWf/uL3SB8mQP8AG9h5ZXr6tGIAiBGfK1pI5Duknz9EuhRYJOdxBiAXTt6eQC9/h8wGgsCTspmHoS4NaZix8IIMdf8AKyW2WiGQMjcbkXN+HlxTJ22JpoAxtm54X07z/tRaD8xDZpjo5kv9ok+SsKeADJyEtB6D8wvTRDYJa3Q3GbUHugWuDvyTeJoue0tA0AnK4Ezu03ACUtkc4tYXlrSbEkXHbbjZKi3kFBxIYMwDySbkggX5Dab7LyiQ8OJDQwA8g72i9uid4bwXvTfKCfvGLcukx6KRxbhwILr5rADz9StBNNAyUUu+S42+f+JwLC1rYHVujnlUBpI3uCosJgfiVmtE95waJ6nxWo8S4jSw9On/ABFV+eIloEujfKJgeizZmZjwWkjKQ5pESDqCOsr3G4l9V+ZznOcQAXGJgCAn1ZQGqcwOd8oGefpbPsImkrRTNdYfMbdiu+K9uS4RSFRm2Yvuf5rabW0t1XJOptqGTDidTM9dvFPVsMY+YjfVRnD4bZaC89INtAETT0sVL8rALHXn76rLmWodUC7id7hy8Led15/DybyAJ6eAS+GZKtdtEl4kxmiQDy5n03Cfw7idA45hAIyiM39WhUfheHqU3vMOFzfJUN7n7rZjw91KmSQiRrPlIbg3GTm2oOnYb+vtNGHkbwvkC3r7wrHE8Iezuyc0lsZbSLWN/G8J1vA3lsExedJPLnCc4NRqOZLg4BwLgYe2dWyM3SLT4c1ZU8O2Jl1oOsxALdxylYip2zWs/S3wS05dYa6YFvpe629LsejI6QttcaAm3Xc3+trKBR4aAAA0GDq4DncGDeNlLqhwuIHibQNrhLbw9rYzaTadoblB/tkL0YBoaAWnLBaLOsDaIvaIGiTTTy1BvK7e/Pvkm8baelsG2bfrA09UyzGWuQImbjYSQRtAuh1QHR0Hp4Ztp2un34NtyBf62iYOp29kl9NobIAMDSBPgOqF3RfCM6QkKH/ESRDpNhILm6iZIykARvK8NSJBkgag3HqFJotLhIGUXEFMP4gzOaTiWE27wsZ3BBi/kr2U73khjSbZNs45rk1DWi7nDOl+ajt4mxpAaLaGBEeX6dVZcM7b4jDvykZqY+46x1+468eFwqzFcCgSHXG0KK+q4tyvFxof3stls+jorh9N840de4PbY8vTTODi9oV1ZYsqR0ZwW6Edlxz9dcZGwcD7SUcU2abu8LuY6zx5bjqJCtFhNLEOplrqbyHC4IJEeYWg9le3wqRTxMNfoH6NPR2zXe3giavZjo/niyPP8oSk2m2T5ZcHy/C7VCEJOm6EIQoohCEKKIQhCiiFTdpO0tPCMk96o75Gc+p5N6pztHx9mEol7ruNmN3c79BqSsb4rj61aqajjmJzEzHTK0chr6JpQ0PTfqP/AGjz98Urrq7ofkZ+4+XvgpvEeKVMRUNSq6SfQDkBsEimFAaKpHywb7jy33/fNS2iqRYAHvDb/qdflnXeFpN5rRZowFlXguN3HPaptNqeZSm3r++aiNdW2pjbcczP3th6yOoFpw0HLL296HEgcxIA9B7oSacMYXclbTUxnlbGDqbJx2B0zTG8HQcvH1103Evh2EEHYTzzHf6CVEIq7F2SCS4/DgGXbG7jEeg5qZhKtYAlzahJg/LTiBmOUDNNwAL7kHcxj55DM7eeF9Ii2fTQx9GGA24kA+aXjMrW94gWkAkX02jQmyrqGJyPuKYzCRDXNBG147osInVWJL3S0mwlslgyfKbkhw3jlo4QE3xCmQ/M1shwOrvASLGBHKNFBTRyNMYbk6W4cf8AaVV1FFu9ILMA1P4Hl+F4a5iA3Jtt42hVz8YRZ7iNQIjXqeW3mnaQAHy+5IXrqciDfpt6JtS7JjiB38k8bZB6iVkKiZjn/p3t6++We1V8tJsQbDQoNFTfhACwTfwrAknfTp+afB54oM2vhRDQUMUyJp3DXxOVoEwSRLhexvHNWc6ggjlNpCl8JpudILWQANe+fGBoOd+SErqlkMJleLhtj5jn4oujhkkk3GmxIPoVVjh9LDllQVQDTOYTIPeAEgmwiZFrylHj7nve9odXpWa3u1c8wAZcDAkzcAgwLBL4zhPiPlgECAJgaX5H0voq7C0XsMNzNLhJEtBa7mCCLTqIKTw0b6k/Eym7yMA/xOc2GD2aJ1T14pv076HJHvPHVXD8W1+X4jWyZtkNSDEXMgzACtWEuBiY3kRB3H023KocHg/iOLXkMHzZtCb3ExrBJ8ip+J4UWkfDqOHOJaI1BzGdvr65+eGCJu5IbSZIFscxppfvymsVRJHUF8dzHoRvcefvxUxrWPzNuS35pcQAd7iRbWyUzF5mkCIiCRnN9LEN11XPUa2JzOIMyMofkd3oj5iYaehhM0uIYii/NWZla4yXQCL7EAx7yEW7ZJkjD4iDgYvm9s2FvBCPhfJI9srjg4JuRY6XPDlfK6LEPYKbnOlkAmS4tM9Mxk36Ko4J2kpgn4zBu5r9JMzlIBt6xrzXnEquIbmmm8vJ7pcIytv8rIJne52NlzooAeW5ufdG7J2TDXQyNl6gCDkc/Zx1Lgyy0hDQ8nq4LTqVNtZoLGNDTcOBsfMR+wuY7cYGkwts74rgNIbTyCRZt7z16735uniHNjKSI/C6I9IXtWuXElxJJvJJJPUnkjtmf00+hqxMJiWi+LWJ7TfTnz5L2faHSx7hH1T+A4lUYWjOcsiQb2+vkOiuK2GDnkAgC8EzHh09FS8NAlsyHF1iC0jS2o81aUKE/Lm+a2eS6b7mPFNqiNkVSJGjdu0i+MnXPYL5PZyS6Wd8sXROG8GkHrtpYduNO1MDDx/5fVBYp2KpEu3BAmO6QTGsjmFGc1GQyiRgcEoqYnRSFjtQun7KdszSilXJNPRrtSzx5t+i0RjwQCDINwRcEc1hzl1fYrtZ8Jwo1Xf8Zs0n7hO39J9krr9n7wMsQzxCb7O2iWkRSnHA/fqWjoQhZ1aVCEIUUQmsViW02Oe8w1oLieQCdXBfaZxyA3DtOsPqeH3W+t/IImlgM8oYEPUziCMvK5Lj/G6uLrGoR3NGN0IYNPM6nr5KBSuk0I305ybeI3Ck1TFyL6W/NbFrRCN0YA0WNkeZXEnJKdpMUqkxJpMUumxVPchyhoTmBqy4AsdGgMWguA1Gmp15IcYG/kvKeNAEZXXsJaRuD9UBUgvYWDiiqdxjcHjUK8rUC0gw4gE2bEC2pl3JFfGsaCIM7ix/PVeva/JmLidXQQ2IiYkNnoqqtQLo5N7zrTvqT4rI7Fa6oa8zn9ptfr9+q19dtZ8Ia1mSc55d1lZOxrMkhpLhGotJ316Ksxtd7gY+awk+ItA0CbdXc4FpETBlsm4BvOW2p9lGdXDTck+Lyb2N2gQANvBaaCGOO5b+Vn6ysnqg0P0toNCbnPXi3mpFM2Exmm+UECPPUqJ8F7nOirPeDovaCO74d31zKZSxAJ2Fp1/UBMO4VTPPQix0BLjA83EjfysiTnRLR8pzhMtwtb71Sf8ArbSOXO6kUWFoGY96LnQH1XlHhTGvDgDIk6iLjLpGkKS5szp53HovW4XjiCfYVe6lndmdfax08oTtLAsLoaHOJ2jutH4piS43gaWvyK/4N5jLl3J+Zth4OudlbcWxn8NTa/KXd5rHXEDukkN8IhJdo1pbI2liF5HdYCe7PpyIzUusQMAHS/E93qkinTEZy1pFhsRPWxKg43hed0xIAGoBuBlOwOytcLimVGZ2jMCek+ETYpT6DiJyugkwQQNb81l21MtLMXjDtDfzGesdqMoIYZ96ObS176WPpxOuFUVeFOLSJJJExldrb8AndQcFwuo25BM94Bji033Mtkx1nVdPh33ETykQT7zyTGIpObDwHEts6REtk2sBob76lNBXSVUBjkcLnsHHA+iOqdnQUrTLCL2F7XuO3wyq1oLD/wAhdDtWOZLdLAmMp5TJ2ndT6dVsNGRjQ0yGgDQa2yi4mfEdFHx2FzHM5waTuxsyNDMCbi2qTT4VVE5Xn5YbMEGYtcjLzudkJDJF0ZbKbelu7S3p2KyDarpPkkbfHD869gz3aI4i1lZ7M2YlxLsw7pa0WA5g3E9XdFS8c4VXJaYL2REySYPelwNhcxOivMOXWebkgTJvEzMSd76qze4OEOAcPb3su4o6jZMjXNHO3EJdW1tPUBoiza9+BWYVqjWm+txpOm0jwS3sMiRG1xBj9wu04pwpuXMG07GQPhtJvtrExzGyY43w8VMOxzRldTzHKGGIceYGWwA0Wmg/qEvkj6Rga1x3S7Nr2x74X1whBC17SYzcjhx99a5UCFfcKxJe2/zMtKqX8KqxLQDeDeYPL0g9JVtheFvpskm5IJAJA00kJ/JUQzRbzDccPQpbUjdwcOHiE1iKLs5LXgOMCLkAWm2hJ2PiotfAv7su6bxPdvG+h/uV06jeSBIG0m3nHVNPpyY6TZDsAQRkN+tUOIwLpsSDAvJIkTNtwZA8kDC1Bo+PKbW6eKtqrYMJp1O4FvdE4I/K933LQOwXaE1WfAqGXsHdP4mD8x9I5FdcsV4djXUarXsPeYZGvmDOxFvNbHgsW2rTbUbo4Aj9PEaLN7RpxG/fbofVabZtT0rNx2o9E+hCErTVJe8AEmwAk+AWJcYxZr1n1T95xPloB5CAtX7W4r4eDrEaluT+8hv5rI8wHP0K0GyGhrXSHsWe2xIS5sY7fokUcOb3N/D9FPpMMRNvf1UWniBaSBPOx9Cp9Ag6GU3c4cCkTt7iE9SYpDGpFMJ5qGcVWiLg8rp0YgbAlRajn3ytbHUr2lUcYBa0RuDfzVV7qwggap2pxJtP7pd0zEa6yJg/56qDX4vmBbGVhgFoDe8YkEl7jaL2O45Kwc0FQTRygkZW3uS4m0/hLYnUdEofs1kbjLDg3vbO6TztpccOtM4K3fG5KL4sDx8bXtzTDC3Jym/zQAfFvO9pNk3/AAtQvLmEOtuRAF7RoTbWd0nieKDCMrhJJkgWygwbE5SYnayt8HTzfIDljRuV3nmL/Hb1hEVE8cAa+S9jobcufJVgPAO6qnEVYqG2kDX99VPpOA1fFp1bHPn1VeGtc8kuDocWzAHpf8lb0P6pHK35IkNJN1XI8NaGlKbXaTAcCeUhJcwmSCLbEE+dnBOykFk7ka6GFdmyDxdL4Vi/+SGOcSBBLSA25GgcZPOB76KN2o7Q4arQFKm8lwc0iWuFhINyNbqMc1JxcAZM2JB68xumqWBaX06uRwcQCQAGtzEuv8pzHfyjZZ+qggiq21s9/ltukHFxfDhYnv61qtn/AK0Ip4uveP2t7upXZLA1WVZqDLTINnEQX2yy0Gd/NddjahDCHwZI0BNpk2uTsuZNZza5b8QtY2nmDcoM5nGJgQSAPeyk03nKC83Helo0vGwvrEG3is1tVxrasVDiMgaDwvfjzKbtpGx0ztw8+0+CueHsBcCBYAjQjoNb8/dPVatntLXRDzcQ067j/fRVWA4jTzQ6oHA2g5SRBsTlA3+vpN4mMlJ+XuibkCYkA6C52CTStPT2PV7/ANKU9O9jGMeNfr70XPYfGlln025QYkmd9u7J8Lc7KWeJgt0yjm7bUaD1/wBBQKWHbWIFQ5ssxAcwbEkzIm3vqpWRgu0WFhPPn9VsKKOCrn33gl2tuFxxPO5zbnqlO1G/AN6KJtgf8tTbWw5W0vxFk00k3aRG3gp2Fa12oF7ifcKGGWImEmkSyHZnGPbwi60dZB08LmceHasxG7dcCpGLtNgPuiIHuOUk/wC0nD4kimGyR8p+6dNdRqbeiaxbg8ZsocLnWIi1wekeqZwzmCzY1Mi/juqIaaOSmbE4cv8AsDn/ANe7IgTSQSdIzUZ99yKlGnlJDDvnDnDXWzbQLEWEWHNKrAl8ZjoLWi19JTz6UiJMO1i0m+vhJTNKqQ8szNJHdAk5jNwI0NipRxyw7zXkbuo+t+9GbRqGVMu+xtncevkfD6JHxSQJF+TQ5wjlMW801UqAQ6+vIz6J+nY66e5mAh1GDbnA/fimrTbCXStG9v21z+FX1aTXS6Dbe46JL6eka7Kc/QiFHcekTysr2lDl3BQ2VLxubf4WhfZ9xDNTfSP3DmHg7UeTh/5LhWldD2Nr5MY0bVGuHtm+rfdDVrN+FwPDPgjtnzblQ3rx4rRkIQsqtkuV+0kn+CIbqXsGk8z+SzSkHD5pv0Wpdvqc4NxicrmO94/NZfVeS2REGNditNsofo36z9FmNrE9Na3AfVOYd4kZmxA1I2n1lTKB08FBp1QCJ/W6k0qwkxomLmmyUk3KsGFOtKisq9DHNPtch3BVp1rl7mTYcguXFl7he/HBMAj6+y8a+415zBB1P6Jt1NvIW6BGpveZHrNlACod3gqPtG11SpI+VkAkAm5vB0jUeyuuztJzKWvz96QDMEQWnxjb2hXGAw1FtN4gOD7nNewygNgnpty8EgUhTZ3QTEw0AbnZthF1javbLqiE07m2Id4gehBW6otnREh7ctAFu3XvBUHh+GfSNTuMc1z3O0MgGRFx+4TYw8XGcfynNHlZWTXWIIcYcW89bz/T15pecEEFhMZjEcj9Tsh6bahgldI8b17X7tERWbIZUMDYzunJ7b8+SgZ/EeIKGu/P6qRi8MALaEx4HmOSrmNdHzbnbqtfS1TKqPpI9FiaujfSSmKU59QpJPqvGOgQA6/8zo8pmEhkmwOm5TdPFtNpv5/VEOY12HIZjntuWE9yZxcTPdDhcFxdMzczprvCscLjnGj3nDMRcgOmGkuBBAG1usqJVaDciYNtfySXUX1mubSAYQ113A5iNwCBB13MpVtOhZOwYGCM8vx1Jzsuqc15aLkkG3bzXPYjizmktD3AEmIO0/isSr/gvHqj2Fr3uc29okkNAESRtd2v3VzOMwFRgbnBbmEibEjS4kHXmrvgmFnDSWl0EyMzR10LDbacyu2zFBHSghgtcZAHr2gXRsFVJFJvSXJ5Enj+NFeve1zJZmGcWkEEHnpy36qM2odyIGkNI/MpzEVjHem0NvqBE3680w1kQZdPjsvNnUrIow9oy4A+SU7TrPip3OvjgnQ6Z/eyKLQIIzbi5cRr1KQX3dH7sF5VxGRosSTeRsTHsmRHFLRk2TpqZpnSdI+qQWgyCNdI5jqLpFCrI0I8V656lg5S5aetOPdFI5c/zCQLwbj71rztC8wNMfNkqZ5kOMQIInSTMSJtYr348NJiQ4XAvceHIpkPcGwIDXAiCTMHXqLrPz0kvRvp2uDbuuLnUEZHaLd/HVaSnqYOkZUuYXWbkAaOB1OdDr1cNEGtc66kz7yk1SXAXP79kiBc8ybz0j6JVN0ERGoIkE300BGycXlZHvBtyOGNEoDYXy7pdYG2bHXjfXjhNSRoHWScjYmDMa96J9VZ8V4U00g82cCSYHdLcxExcjZVTniI1sOmm8cl5QV0dbHvsBwbHtClZSOpZDGTdDCMtxvAgHzup/AKsYuh3T87RO0G3PryVKHgnQc9PzIV92YwzTi6MAAzm0GzS7kjZv8AjceFj6KuBtpWdo9QtRQhCyC2ygcdwXxsNVpjVzHAf1RI9wFhwrNdE5hGpnLF/C9/qV9ALF+2vBfgYt7QIa+ajbDR0yPJ2YeQTzZLyd6LvSfaceBJ3KMzFMAtHgE62rmEARHPQf7uqyi1jhbXkIHjZSS8ER5p8GkrOuAGFaF8N5mIMaeKWyqqynTbIknc28OvkltqBumnuq9wqvdTtHjIMZmlrnAGLEX0vbl+ynKXFJcAQRJAHvry0NtUxSxwOhTrsTyVQidzUdYf4rz/ANXG7SLE+kyDpDhExyM7FFPibXOygOmSJgQCBOxQMSkmsuhE4cVzdvJXPCcVchzrOuNhmFiDe4IO9tExx3jH8PimgGWZA7LP4pvMX0kE81VfxMX1G/L/AGmeL4d1QNc2SW93cnLGYaeaSz7JibV/ESW3HAhwPMi178OXDPanuz66UR9E02IyO7NrefYutwWMbVZnbMEnx8PVPPrBs635NcdfAFVXZ/hnwmgl7sz2ZnNgADwMm4Eg+IVrUqADMXAD8gViaxkTJ3MhO80HH26+3Q6rc0kpliD3YPFV/Eq8GNIHqTafJQmVF7jcW1zzoRYC+sX+qr/jnN8sDoZX0DZkPRUkbSLGwJ785XzraknTVcjgbi5A7BjCmuqEGxhFF7jMbKq/9XgSWOGs87Z/X5R/cEl/FD90vaLzYbbwji5tsIAROvYq4bWsrHhVKQXQDDQLkgd65uBaFQtqWU7hnEozCDoHaE6QCLcxCD2ndlK9wF9PC6M2bK2Gpa9wvb7K14rwqnWj4xLcoIaWmTBOlwAmMU13wqNOm4TTfkLhYhrWlrbkiCRBImPZc/xjtLUZiS2k95Y2GwM15AkWublWNWhUYwkwGkgERlIPKCSdIkf5WXkpKp74WyOux4uwcrjN8dfmtkyamlbJUOGgyOJFvNO8RzF3dcSS1uhbcxrYEcklriJzg5piJB90ig+zyTqMpM3vc38BHmojajnTmDjqb5RJ52AutFTlwlMDf2saAesmx7rD1WVqo4zCJ7WL3Egcmi477n0UumzUyddzKKtfKLk5ZA9SAPcqGKhgQI8TJ8JGyXUrHL3mg3b1A7w72mg18kxtYJUbk5UxuOpROabEiNLc+vRRqdfM/MyoIGtzHhoof8azLegZgyMvITGm8/Xkn8JWaQYZkvGkTG6raC42K7I3RcBTC5ufNJHSLHynVeVsSYnKD6pr4myW2kf8n6gKTPihZvSOsOtcNLnEcUmi5xF2xfRKr23UgABN1IMTtdZT+/8A64sLRgm/M4xfv8kU6EuGTlR6ryPmIMAAB0kQZsAdrlR2wCYjwEJPEHSTPQ/koznm1pA/f6LVUR6SBkpAu5ovb31rk3JtdTGVNoXV/Z/gg6u58ACmyNPvO+tg5cdSrQJFvD/C1PsXwz4WGaSO9V/5Dzg/LP8A1g+JK42jII4SOJx77kZs2EvmB4DP2V+hCFl1q0Lme3vZ44nD5mCatKXNjUj7zPOAR1A5rpkK2GV0Tw9uoVckYkaWu4r5yGI/l05Tb0TjMcTyI/e6677S+yRoOdiaLT8J5l4bbI87/wBDvYzzCzz+LMRZb+lcypjEkYwfJZmWncxxa5XTcYQDAPK+g/VKZjOYI6j9CqSnjoN9DY6JRxRB1/yOaJMCoMKuhiWj5R1JTrsR1tPsqNmMPNPtxUjW4+iqdT20wuHR81bHEXGX2le/HJsqhuISxiFyadV7hCsmYojU2FosP9qZw3HS1zbXDRFzMy3bSxlUT8RebXG+n+E/gMWTUFwZBFuYEiZPMApTtWmL6SQdV/DOvcjKNpEzbam4/wCwI+q7sO+UnNIkR3hJAMQQ2T5HfcGTWcexUMY0m+u8EAKaK0scWx82e5yxIBmzb7iJ8+XGcf4s59Z05bSzuuc5puZdLieixewaN1RWNcBhuT9PVHsq9ylki4uwOzj7/KkjETc/6Xrq1rRMGPHZVLcSnRiLL6WYUi6NS2Yir02iSJ2mYI6nw8LuUMQ+e9lA6G+v6KB8Ymw1R8cgSdPLVUCH5rXK6LLjQKzNXqFJ4LjMtVo1zHJ/fEe4VGcQksxeVwPKD5gyJG4XlRSdNC6M8QQpGyzgV3reD0aT3VTSBqSX2a8ODrDKy4bN5k736LmeKcRNStmbOXQB0WjluQJ3KaxfaupUzCWtza5GAG+ozG6q24jf9gLObH2DUQydPWOu4CwFybDvGOwdacVdYHs6KIWHFXbMaYM3J1iIP6bL1tSddVUtxKeZibey03w4bcgapK4ONgeGitBVShWVW3ESY8/JKbXvquDHZV9GVZiqvDXUB2I2STiFBEvN1WNF8ug7wP1U6tVjQTHWFTYLFtbcySJsPxHWfJJxHE5sIHoT7LLbY2dVVs7WRN+Vo1OBc69ZxbmiYiGBT8RxAjb3HX9B/d0Kg1OLdD7fqq7E4g2vqmGVJvNvf1KykezZ31BpwLuBt+exX3xdWdbFSCeke9kj4pGoMdHRc81D+ODABnffVTMLw81qrKdNud7zA/PwEXnYL6dTQCmp2w67oyThUhpv2q/7G8COKrgOn4dOHP8ADZv/AGPtK2IBVfZzgLMJRFNtzq934nHU+GwVospXVXxElxoNFqKOm6COx1OqEIQgUahCEKKJvEYdr2uY8BzXAggiQQdQQsJ+0LsE/AvNSmC7DONjqWE/cd05O38dd6TWJwzajHMe0Oa4EOaRIIOxCZbP2g+ik3hlp1HviqJoRKM6r5VL/JOU602JjkevLwXf9uvsyfhS6vhWmrQ+ZzNX09fN7Ouo3nVZuXXX0Olqo6tu/Hp71HBKXxFps5SfiEWKdp4iDKiipIg67H8j0+iDIMFE7t9VUWKwNTcaH2PJeisodGtGtwdR+9064RG4Oh/e6qLLYVJYpbasiPTx/wApuhiSx4cNQQ4eLTKYzL2rfvDUa+PPwK4MYIIOhXjRum4XZ8QxZfgnP0ORrSAAdTF7HuwTc6Fq4p1W/kIVvwbjvw6dSm4w17HNaRqCQdY8Sqk0i0lpLTGhBDmx/rzSHY1I6hM0Dm43rt62n7cc8fG+RgJ3xofXj56dSdZWT1Orr4fS6hNeIT7GxGs/rtCeOIAu4W99V0O5ie+Lp0Q7Ek29bpi41SS5chrJMj6hebtlINZINZNub3QY21mLyUzUdG8qxu6TuroMupVOtrfY/p+aM8akQoZf3T1Men7CbNU7mV0YiTg2XYjVp8SBztP52M8k8MRoI011/XlCrKdeZmYF4m3QeEwnadbWOd99fLVUyMIGtlyY1PGJjSE8yvufS/kL89VWtdLtD4WSqledP0nquRGHAcetVOjU04lefHUH4icNXL/V9B+q66NcdGpFaqBb18eXkmRWuI5/RRHVEU7n6Dcn9F3uBouVaI1Nc4bxz8E2KubSzfqotye8RHIf4V7wLD1a7m0cNRmqbuqHvECdb92k0c9T7IDo4qYF7QN45LsDruTy8T6qxkVzYn6+HWjhOBLqrWOa8l0d0Dvu/lAPyzzOgutm7I9kxhQ6o+DWqXcdQ0G+Rp5aSd4HILzsj2Kp4JuYn4ld3z1D11a2dB7nfkOkWS2jtF05LGHHPS/4TmmpWx/MRlCEISZHIQhCiiEIQoohCEKKIWd9tvskpYnNVwuWjW1LdKbz4D5HdRbmN1oiETTVUtK/fiNj71XD2NeLFfK3FODVsNUNKtTdTeNiNeoOjh1CaYDEOBjnuPCfovqDi3BaOJZkrMDxeNiJ3a4XafBZP2k+xmpTJfhXGqzXIY+IOgNg/wBj0K2tHt+Gcbs3yu8vx3+KWy0zm5GQs4NAjcRzlPUSBYmx2v6jqna2H+G4scx7XCzg4ZT4FpC8a1p0F+RJPonm/vBAOKPhC15B6b8tbFDIBUjC0HucGtbJNsoBcT0gK7b2LxcA/Cc0O0zOYz1BgjzQ0k7I8PcB32VVydFzT6YBtP75r1rJ2Nr+fK2677CfZdXI/wCSoGGbR3xHkQZSqf2emlUmpUDg2e6GGT/MLxE+cwIQP90pzjeyPNdkOA0XEVMG5mUFoaTcDpz+qQZOx6bLR+M9mHV6TGtIBpgua52YDlliDe29+ei5ep2IrfdDH9WPdAnYyLEbjZeQV0UrRvusQuCCDeyoK2aBIHVNuYeS67CdgqhcBUfTpiYmS8+XKfyXV4TsBhKcF5D9JzmZEXjvak3mLaQpNtWCLjfsXTGOdoFkdSkbWHqEy5juQ9R+q2dnAcKIigyqQ4x3GgFhsGkwYyiNpMKNiuF4fu58NSJDSwS2mJcYh5hogtjTSCUONvMBtuFXCM21CyCpMCzfXc+fglswL3NLgwlo1cGuLfWeh9Ctow2Coy0/AptLWhrXBlJxDt3RA1HMwI6q0qVPiS1lRhGa5iQ1thksRLjBuTp5Kt39Qfwj8/wu923FYBtAAO5uf18fVetaR0PiVudfsthqkmuG1CZ1DWgDWwbdojeZ6qRguCUAAGUWMpgyBkbLjzMicvjc+C7/APoGbv7Dft9+i83CVhjGgDXXU7eEwvA3ofKCt8xPD8OGw6lTIdYNyNueQEKsd2Iwju8+gxsAgNaSIHUg3PsLrhu3mauYR5/ZcGF3NY1GXnPOLD03+iaidwfX81rHE/s7whblpBzanMOc4jU3BsB1MaLge0HZ6phHw8BwOlRslpP4Zgd5MaXaUNQbNvfkcKtzC3VUwpR81+gj3um3VI1nzBEq94F2IxGMd/wsIbu9wy0wdxm3PQStX7KfZfh8IA6p/wA9Wxlw7gI/CzpzM+SrrdpU9PfecS7+I+vAImGB8mRpzWddkPs2xOMyvqA0KBvnPzuH8jTz/EbeK2jgfAKGEp/DoMDRudXOPNx3P7EKxQsZWV8lUc4by+/NNooGx6aoQhCXq9CEIUUQhCFFEIQhRRCEIUUQhCFFEIQhRRVnGuzeHxbctek1/J2jx4OFwuKxH2P02kmm9727MlrD5vynN6BaQhGQV08A3WONuXvTuVEtPHJ+4LjsD2MNMRRa2gCIPezl2xmRpA5/5t8J2dLW5XPEcmMDB9TPmrpCrfUyP1PvtOVw2kibwVdS4GxpnM82iC4xHgITp4RSMSyYMiSTBG4k2UxCq6R3NXCJg4BRxgKf4G/2gn1SxhWDRrfQJ1C53jzXYaBwXgaOSIXqF4vV5CMo5L1CiiQ6i06tB8gmncPpHWmw+LW/opCF7crwgFQ38IomJpttcWiDzEaIfwphB+YTaz3b+JUxC933c1z0bDwVa3gbRo906S6HGOU6x5qPX4PWIIFUQZiG5CPPvT7HqrpC6ErlWaeM8FxNbshXqtFOq5+WSSWVGsaD4CnLj4p3g32YYWic1XNiHTI+IZaP+os7/tPguxQr/jJQC1psDyXDKSJpva/aksYAAAAALACwA5QlIQhEUhCEKKIQhCiiEIQoohCEKKL/2Q=="/>
          <p:cNvSpPr>
            <a:spLocks noChangeAspect="1" noChangeArrowheads="1"/>
          </p:cNvSpPr>
          <p:nvPr/>
        </p:nvSpPr>
        <p:spPr bwMode="auto">
          <a:xfrm>
            <a:off x="1629833" y="922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20" descr="data:image/jpeg;base64,/9j/4AAQSkZJRgABAQAAAQABAAD/2wCEAAkGBhMSERQUExQWFRUVGBgVGBgYGBcWGBwWGBgYGBwXHBgYHiYeGBkjGhoYHy8gJCcpLCwsGB8xNTAqNSYrLCkBCQoKDgwOGg8PGjQkHyUqLC0sKjQ0NCwvNTAqLCwsLDIqLyksLCwsLCwsLCwtLSwvLCoqLyosLCwsLDQsLCwuLf/AABEIAK0BJAMBIgACEQEDEQH/xAAcAAABBQEBAQAAAAAAAAAAAAAAAgMEBQcGAQj/xAA+EAABAwIEAwYDBgYCAQUBAAABAAIRAyEEEjFBBVFhBiJxgZGhEzKxB0JSwdHwFGJykuHxI4KiFTODwtIW/8QAGwEAAgMBAQEAAAAAAAAAAAAABAUAAwYCAQf/xAA3EQABAwMBBAgFAwQDAQAAAAABAAIDBBEhMQUSQVETYXGBkaGx8BQiwdHhIzJSBhVC8TOSohb/2gAMAwEAAhEDEQA/ANxQhCiiEIQoohCEKKIQhR8bj6dFpfUe1jRuTHpzPQKKaqQkVq7WAuc4NA1JIA9SuH4l9pGYlmFYXH8ZE+YaPqfRclxl+LqODqpe4bZtBzhrbAaJlDQFxHSODb8OPgl81dugmNpdbjw8VsdDFMeJY5rhzaQ4eydWD03VgZBYDucxHuLhW+D7QY2nc1XxaO8XCOZzgwFfLsvdOH688INm122+Zvgb/ZbChZhQ7eYtpu5jvFrfq2FMp/aRW3p0ut3N9LmULJQSMySPFEN2rTu5ju+y0NC4zAdv6lX5cMDt/wC6GjSfvNCuqfF8RF8G8eFWkfqQhXQubh1h2kD1KMZUxyC7bnuP2VyhVNTjVRsThaxn8LqLtP8A5Aqmp9pGHaS11OsCLERTNxtZ66ZA+TDBfsIP1Xr6mNn7zbtwusQuPb9p+FOjK39rP/2k1PtRww1p1vSmP/urPgp723Vx8ZBa+8uyQuKf9qNEaUqhnq0fmox+1dm2Hdfm8fk0rsbPqP4+n3XHx9P/AC9fsu+Qs5r/AGqv+5QaPFzj7ABNf/32NqDuMpt65D9XOhSShliG9KQ0cycKR1scp3YgXHkAtLXhKyTF9qeIGxqvHMMay39gn3VXi8TWqf8AuvqunQuLneUEwrY6BjwD0rbHlnw0Vcla9hI6J1+sW8VszOKUXPyCqwv/AAhzS70mVKWFuwVSJLCBaCIt5bLoOE9qcbh4BzVWD7tSDbo8X+vgvJaWAC8czT1XH3XsVTOTaSFw7AT9FqiFRcJ7YUKxDSRTqH7jnN9iLH2PRXqWBwdkG/mmTmubhwt24QhCF6uUIQhRRCEIUUQhCFFEIQhRRCEIUUQvHOABJMAXJOkKFxbjFLDMz1HRyA+Zx5AbrNeO9rauJMSGU9mSf/K3ePsjaaikqMjA5oGrro6cWOXcvvyXS8f+0JrJbhh8R2mcjuA9PxH28Vxz8Q/EPc+tVfYazFidBs0dAPJRQSf8SfcxHullnT1Kfso42MLWYJ46nzWf/uL3SB8mQP8AG9h5ZXr6tGIAiBGfK1pI5Duknz9EuhRYJOdxBiAXTt6eQC9/h8wGgsCTspmHoS4NaZix8IIMdf8AKyW2WiGQMjcbkXN+HlxTJ22JpoAxtm54X07z/tRaD8xDZpjo5kv9ok+SsKeADJyEtB6D8wvTRDYJa3Q3GbUHugWuDvyTeJoue0tA0AnK4Ezu03ACUtkc4tYXlrSbEkXHbbjZKi3kFBxIYMwDySbkggX5Dab7LyiQ8OJDQwA8g72i9uid4bwXvTfKCfvGLcukx6KRxbhwILr5rADz9StBNNAyUUu+S42+f+JwLC1rYHVujnlUBpI3uCosJgfiVmtE95waJ6nxWo8S4jSw9On/ABFV+eIloEujfKJgeizZmZjwWkjKQ5pESDqCOsr3G4l9V+ZznOcQAXGJgCAn1ZQGqcwOd8oGefpbPsImkrRTNdYfMbdiu+K9uS4RSFRm2Yvuf5rabW0t1XJOptqGTDidTM9dvFPVsMY+YjfVRnD4bZaC89INtAETT0sVL8rALHXn76rLmWodUC7id7hy8Led15/DybyAJ6eAS+GZKtdtEl4kxmiQDy5n03Cfw7idA45hAIyiM39WhUfheHqU3vMOFzfJUN7n7rZjw91KmSQiRrPlIbg3GTm2oOnYb+vtNGHkbwvkC3r7wrHE8Iezuyc0lsZbSLWN/G8J1vA3lsExedJPLnCc4NRqOZLg4BwLgYe2dWyM3SLT4c1ZU8O2Jl1oOsxALdxylYip2zWs/S3wS05dYa6YFvpe629LsejI6QttcaAm3Xc3+trKBR4aAAA0GDq4DncGDeNlLqhwuIHibQNrhLbw9rYzaTadoblB/tkL0YBoaAWnLBaLOsDaIvaIGiTTTy1BvK7e/Pvkm8baelsG2bfrA09UyzGWuQImbjYSQRtAuh1QHR0Hp4Ztp2un34NtyBf62iYOp29kl9NobIAMDSBPgOqF3RfCM6QkKH/ESRDpNhILm6iZIykARvK8NSJBkgag3HqFJotLhIGUXEFMP4gzOaTiWE27wsZ3BBi/kr2U73khjSbZNs45rk1DWi7nDOl+ajt4mxpAaLaGBEeX6dVZcM7b4jDvykZqY+46x1+468eFwqzFcCgSHXG0KK+q4tyvFxof3stls+jorh9N840de4PbY8vTTODi9oV1ZYsqR0ZwW6Edlxz9dcZGwcD7SUcU2abu8LuY6zx5bjqJCtFhNLEOplrqbyHC4IJEeYWg9le3wqRTxMNfoH6NPR2zXe3giavZjo/niyPP8oSk2m2T5ZcHy/C7VCEJOm6EIQoohCEKKIQhCiiFTdpO0tPCMk96o75Gc+p5N6pztHx9mEol7ruNmN3c79BqSsb4rj61aqajjmJzEzHTK0chr6JpQ0PTfqP/AGjz98Urrq7ofkZ+4+XvgpvEeKVMRUNSq6SfQDkBsEimFAaKpHywb7jy33/fNS2iqRYAHvDb/qdflnXeFpN5rRZowFlXguN3HPaptNqeZSm3r++aiNdW2pjbcczP3th6yOoFpw0HLL296HEgcxIA9B7oSacMYXclbTUxnlbGDqbJx2B0zTG8HQcvH1103Evh2EEHYTzzHf6CVEIq7F2SCS4/DgGXbG7jEeg5qZhKtYAlzahJg/LTiBmOUDNNwAL7kHcxj55DM7eeF9Ii2fTQx9GGA24kA+aXjMrW94gWkAkX02jQmyrqGJyPuKYzCRDXNBG147osInVWJL3S0mwlslgyfKbkhw3jlo4QE3xCmQ/M1shwOrvASLGBHKNFBTRyNMYbk6W4cf8AaVV1FFu9ILMA1P4Hl+F4a5iA3Jtt42hVz8YRZ7iNQIjXqeW3mnaQAHy+5IXrqciDfpt6JtS7JjiB38k8bZB6iVkKiZjn/p3t6++We1V8tJsQbDQoNFTfhACwTfwrAknfTp+afB54oM2vhRDQUMUyJp3DXxOVoEwSRLhexvHNWc6ggjlNpCl8JpudILWQANe+fGBoOd+SErqlkMJleLhtj5jn4oujhkkk3GmxIPoVVjh9LDllQVQDTOYTIPeAEgmwiZFrylHj7nve9odXpWa3u1c8wAZcDAkzcAgwLBL4zhPiPlgECAJgaX5H0voq7C0XsMNzNLhJEtBa7mCCLTqIKTw0b6k/Eym7yMA/xOc2GD2aJ1T14pv076HJHvPHVXD8W1+X4jWyZtkNSDEXMgzACtWEuBiY3kRB3H023KocHg/iOLXkMHzZtCb3ExrBJ8ip+J4UWkfDqOHOJaI1BzGdvr65+eGCJu5IbSZIFscxppfvymsVRJHUF8dzHoRvcefvxUxrWPzNuS35pcQAd7iRbWyUzF5mkCIiCRnN9LEN11XPUa2JzOIMyMofkd3oj5iYaehhM0uIYii/NWZla4yXQCL7EAx7yEW7ZJkjD4iDgYvm9s2FvBCPhfJI9srjg4JuRY6XPDlfK6LEPYKbnOlkAmS4tM9Mxk36Ko4J2kpgn4zBu5r9JMzlIBt6xrzXnEquIbmmm8vJ7pcIytv8rIJne52NlzooAeW5ufdG7J2TDXQyNl6gCDkc/Zx1Lgyy0hDQ8nq4LTqVNtZoLGNDTcOBsfMR+wuY7cYGkwts74rgNIbTyCRZt7z16735uniHNjKSI/C6I9IXtWuXElxJJvJJJPUnkjtmf00+hqxMJiWi+LWJ7TfTnz5L2faHSx7hH1T+A4lUYWjOcsiQb2+vkOiuK2GDnkAgC8EzHh09FS8NAlsyHF1iC0jS2o81aUKE/Lm+a2eS6b7mPFNqiNkVSJGjdu0i+MnXPYL5PZyS6Wd8sXROG8GkHrtpYduNO1MDDx/5fVBYp2KpEu3BAmO6QTGsjmFGc1GQyiRgcEoqYnRSFjtQun7KdszSilXJNPRrtSzx5t+i0RjwQCDINwRcEc1hzl1fYrtZ8Jwo1Xf8Zs0n7hO39J9krr9n7wMsQzxCb7O2iWkRSnHA/fqWjoQhZ1aVCEIUUQmsViW02Oe8w1oLieQCdXBfaZxyA3DtOsPqeH3W+t/IImlgM8oYEPUziCMvK5Lj/G6uLrGoR3NGN0IYNPM6nr5KBSuk0I305ybeI3Ck1TFyL6W/NbFrRCN0YA0WNkeZXEnJKdpMUqkxJpMUumxVPchyhoTmBqy4AsdGgMWguA1Gmp15IcYG/kvKeNAEZXXsJaRuD9UBUgvYWDiiqdxjcHjUK8rUC0gw4gE2bEC2pl3JFfGsaCIM7ix/PVeva/JmLidXQQ2IiYkNnoqqtQLo5N7zrTvqT4rI7Fa6oa8zn9ptfr9+q19dtZ8Ia1mSc55d1lZOxrMkhpLhGotJ316Ksxtd7gY+awk+ItA0CbdXc4FpETBlsm4BvOW2p9lGdXDTck+Lyb2N2gQANvBaaCGOO5b+Vn6ysnqg0P0toNCbnPXi3mpFM2Exmm+UECPPUqJ8F7nOirPeDovaCO74d31zKZSxAJ2Fp1/UBMO4VTPPQix0BLjA83EjfysiTnRLR8pzhMtwtb71Sf8ArbSOXO6kUWFoGY96LnQH1XlHhTGvDgDIk6iLjLpGkKS5szp53HovW4XjiCfYVe6lndmdfax08oTtLAsLoaHOJ2jutH4piS43gaWvyK/4N5jLl3J+Zth4OudlbcWxn8NTa/KXd5rHXEDukkN8IhJdo1pbI2liF5HdYCe7PpyIzUusQMAHS/E93qkinTEZy1pFhsRPWxKg43hed0xIAGoBuBlOwOytcLimVGZ2jMCek+ETYpT6DiJyugkwQQNb81l21MtLMXjDtDfzGesdqMoIYZ96ObS176WPpxOuFUVeFOLSJJJExldrb8AndQcFwuo25BM94Bji033Mtkx1nVdPh33ETykQT7zyTGIpObDwHEts6REtk2sBob76lNBXSVUBjkcLnsHHA+iOqdnQUrTLCL2F7XuO3wyq1oLD/wAhdDtWOZLdLAmMp5TJ2ndT6dVsNGRjQ0yGgDQa2yi4mfEdFHx2FzHM5waTuxsyNDMCbi2qTT4VVE5Xn5YbMEGYtcjLzudkJDJF0ZbKbelu7S3p2KyDarpPkkbfHD869gz3aI4i1lZ7M2YlxLsw7pa0WA5g3E9XdFS8c4VXJaYL2REySYPelwNhcxOivMOXWebkgTJvEzMSd76qze4OEOAcPb3su4o6jZMjXNHO3EJdW1tPUBoiza9+BWYVqjWm+txpOm0jwS3sMiRG1xBj9wu04pwpuXMG07GQPhtJvtrExzGyY43w8VMOxzRldTzHKGGIceYGWwA0Wmg/qEvkj6Rga1x3S7Nr2x74X1whBC17SYzcjhx99a5UCFfcKxJe2/zMtKqX8KqxLQDeDeYPL0g9JVtheFvpskm5IJAJA00kJ/JUQzRbzDccPQpbUjdwcOHiE1iKLs5LXgOMCLkAWm2hJ2PiotfAv7su6bxPdvG+h/uV06jeSBIG0m3nHVNPpyY6TZDsAQRkN+tUOIwLpsSDAvJIkTNtwZA8kDC1Bo+PKbW6eKtqrYMJp1O4FvdE4I/K933LQOwXaE1WfAqGXsHdP4mD8x9I5FdcsV4djXUarXsPeYZGvmDOxFvNbHgsW2rTbUbo4Aj9PEaLN7RpxG/fbofVabZtT0rNx2o9E+hCErTVJe8AEmwAk+AWJcYxZr1n1T95xPloB5CAtX7W4r4eDrEaluT+8hv5rI8wHP0K0GyGhrXSHsWe2xIS5sY7fokUcOb3N/D9FPpMMRNvf1UWniBaSBPOx9Cp9Ag6GU3c4cCkTt7iE9SYpDGpFMJ5qGcVWiLg8rp0YgbAlRajn3ytbHUr2lUcYBa0RuDfzVV7qwggap2pxJtP7pd0zEa6yJg/56qDX4vmBbGVhgFoDe8YkEl7jaL2O45Kwc0FQTRygkZW3uS4m0/hLYnUdEofs1kbjLDg3vbO6TztpccOtM4K3fG5KL4sDx8bXtzTDC3Jym/zQAfFvO9pNk3/AAtQvLmEOtuRAF7RoTbWd0nieKDCMrhJJkgWygwbE5SYnayt8HTzfIDljRuV3nmL/Hb1hEVE8cAa+S9jobcufJVgPAO6qnEVYqG2kDX99VPpOA1fFp1bHPn1VeGtc8kuDocWzAHpf8lb0P6pHK35IkNJN1XI8NaGlKbXaTAcCeUhJcwmSCLbEE+dnBOykFk7ka6GFdmyDxdL4Vi/+SGOcSBBLSA25GgcZPOB76KN2o7Q4arQFKm8lwc0iWuFhINyNbqMc1JxcAZM2JB68xumqWBaX06uRwcQCQAGtzEuv8pzHfyjZZ+qggiq21s9/ltukHFxfDhYnv61qtn/AK0Ip4uveP2t7upXZLA1WVZqDLTINnEQX2yy0Gd/NddjahDCHwZI0BNpk2uTsuZNZza5b8QtY2nmDcoM5nGJgQSAPeyk03nKC83Helo0vGwvrEG3is1tVxrasVDiMgaDwvfjzKbtpGx0ztw8+0+CueHsBcCBYAjQjoNb8/dPVatntLXRDzcQ067j/fRVWA4jTzQ6oHA2g5SRBsTlA3+vpN4mMlJ+XuibkCYkA6C52CTStPT2PV7/ANKU9O9jGMeNfr70XPYfGlln025QYkmd9u7J8Lc7KWeJgt0yjm7bUaD1/wBBQKWHbWIFQ5ssxAcwbEkzIm3vqpWRgu0WFhPPn9VsKKOCrn33gl2tuFxxPO5zbnqlO1G/AN6KJtgf8tTbWw5W0vxFk00k3aRG3gp2Fa12oF7ifcKGGWImEmkSyHZnGPbwi60dZB08LmceHasxG7dcCpGLtNgPuiIHuOUk/wC0nD4kimGyR8p+6dNdRqbeiaxbg8ZsocLnWIi1wekeqZwzmCzY1Mi/juqIaaOSmbE4cv8AsDn/ANe7IgTSQSdIzUZ99yKlGnlJDDvnDnDXWzbQLEWEWHNKrAl8ZjoLWi19JTz6UiJMO1i0m+vhJTNKqQ8szNJHdAk5jNwI0NipRxyw7zXkbuo+t+9GbRqGVMu+xtncevkfD6JHxSQJF+TQ5wjlMW801UqAQ6+vIz6J+nY66e5mAh1GDbnA/fimrTbCXStG9v21z+FX1aTXS6Dbe46JL6eka7Kc/QiFHcekTysr2lDl3BQ2VLxubf4WhfZ9xDNTfSP3DmHg7UeTh/5LhWldD2Nr5MY0bVGuHtm+rfdDVrN+FwPDPgjtnzblQ3rx4rRkIQsqtkuV+0kn+CIbqXsGk8z+SzSkHD5pv0Wpdvqc4NxicrmO94/NZfVeS2REGNditNsofo36z9FmNrE9Na3AfVOYd4kZmxA1I2n1lTKB08FBp1QCJ/W6k0qwkxomLmmyUk3KsGFOtKisq9DHNPtch3BVp1rl7mTYcguXFl7he/HBMAj6+y8a+415zBB1P6Jt1NvIW6BGpveZHrNlACod3gqPtG11SpI+VkAkAm5vB0jUeyuuztJzKWvz96QDMEQWnxjb2hXGAw1FtN4gOD7nNewygNgnpty8EgUhTZ3QTEw0AbnZthF1javbLqiE07m2Id4gehBW6otnREh7ctAFu3XvBUHh+GfSNTuMc1z3O0MgGRFx+4TYw8XGcfynNHlZWTXWIIcYcW89bz/T15pecEEFhMZjEcj9Tsh6bahgldI8b17X7tERWbIZUMDYzunJ7b8+SgZ/EeIKGu/P6qRi8MALaEx4HmOSrmNdHzbnbqtfS1TKqPpI9FiaujfSSmKU59QpJPqvGOgQA6/8zo8pmEhkmwOm5TdPFtNpv5/VEOY12HIZjntuWE9yZxcTPdDhcFxdMzczprvCscLjnGj3nDMRcgOmGkuBBAG1usqJVaDciYNtfySXUX1mubSAYQ113A5iNwCBB13MpVtOhZOwYGCM8vx1Jzsuqc15aLkkG3bzXPYjizmktD3AEmIO0/isSr/gvHqj2Fr3uc29okkNAESRtd2v3VzOMwFRgbnBbmEibEjS4kHXmrvgmFnDSWl0EyMzR10LDbacyu2zFBHSghgtcZAHr2gXRsFVJFJvSXJ5Enj+NFeve1zJZmGcWkEEHnpy36qM2odyIGkNI/MpzEVjHem0NvqBE3680w1kQZdPjsvNnUrIow9oy4A+SU7TrPip3OvjgnQ6Z/eyKLQIIzbi5cRr1KQX3dH7sF5VxGRosSTeRsTHsmRHFLRk2TpqZpnSdI+qQWgyCNdI5jqLpFCrI0I8V656lg5S5aetOPdFI5c/zCQLwbj71rztC8wNMfNkqZ5kOMQIInSTMSJtYr348NJiQ4XAvceHIpkPcGwIDXAiCTMHXqLrPz0kvRvp2uDbuuLnUEZHaLd/HVaSnqYOkZUuYXWbkAaOB1OdDr1cNEGtc66kz7yk1SXAXP79kiBc8ybz0j6JVN0ERGoIkE300BGycXlZHvBtyOGNEoDYXy7pdYG2bHXjfXjhNSRoHWScjYmDMa96J9VZ8V4U00g82cCSYHdLcxExcjZVTniI1sOmm8cl5QV0dbHvsBwbHtClZSOpZDGTdDCMtxvAgHzup/AKsYuh3T87RO0G3PryVKHgnQc9PzIV92YwzTi6MAAzm0GzS7kjZv8AjceFj6KuBtpWdo9QtRQhCyC2ygcdwXxsNVpjVzHAf1RI9wFhwrNdE5hGpnLF/C9/qV9ALF+2vBfgYt7QIa+ajbDR0yPJ2YeQTzZLyd6LvSfaceBJ3KMzFMAtHgE62rmEARHPQf7uqyi1jhbXkIHjZSS8ER5p8GkrOuAGFaF8N5mIMaeKWyqqynTbIknc28OvkltqBumnuq9wqvdTtHjIMZmlrnAGLEX0vbl+ynKXFJcAQRJAHvry0NtUxSxwOhTrsTyVQidzUdYf4rz/ANXG7SLE+kyDpDhExyM7FFPibXOygOmSJgQCBOxQMSkmsuhE4cVzdvJXPCcVchzrOuNhmFiDe4IO9tExx3jH8PimgGWZA7LP4pvMX0kE81VfxMX1G/L/AGmeL4d1QNc2SW93cnLGYaeaSz7JibV/ESW3HAhwPMi178OXDPanuz66UR9E02IyO7NrefYutwWMbVZnbMEnx8PVPPrBs635NcdfAFVXZ/hnwmgl7sz2ZnNgADwMm4Eg+IVrUqADMXAD8gViaxkTJ3MhO80HH26+3Q6rc0kpliD3YPFV/Eq8GNIHqTafJQmVF7jcW1zzoRYC+sX+qr/jnN8sDoZX0DZkPRUkbSLGwJ785XzraknTVcjgbi5A7BjCmuqEGxhFF7jMbKq/9XgSWOGs87Z/X5R/cEl/FD90vaLzYbbwji5tsIAROvYq4bWsrHhVKQXQDDQLkgd65uBaFQtqWU7hnEozCDoHaE6QCLcxCD2ndlK9wF9PC6M2bK2Gpa9wvb7K14rwqnWj4xLcoIaWmTBOlwAmMU13wqNOm4TTfkLhYhrWlrbkiCRBImPZc/xjtLUZiS2k95Y2GwM15AkWublWNWhUYwkwGkgERlIPKCSdIkf5WXkpKp74WyOux4uwcrjN8dfmtkyamlbJUOGgyOJFvNO8RzF3dcSS1uhbcxrYEcklriJzg5piJB90ig+zyTqMpM3vc38BHmojajnTmDjqb5RJ52AutFTlwlMDf2saAesmx7rD1WVqo4zCJ7WL3Egcmi477n0UumzUyddzKKtfKLk5ZA9SAPcqGKhgQI8TJ8JGyXUrHL3mg3b1A7w72mg18kxtYJUbk5UxuOpROabEiNLc+vRRqdfM/MyoIGtzHhoof8azLegZgyMvITGm8/Xkn8JWaQYZkvGkTG6raC42K7I3RcBTC5ufNJHSLHynVeVsSYnKD6pr4myW2kf8n6gKTPihZvSOsOtcNLnEcUmi5xF2xfRKr23UgABN1IMTtdZT+/8A64sLRgm/M4xfv8kU6EuGTlR6ryPmIMAAB0kQZsAdrlR2wCYjwEJPEHSTPQ/koznm1pA/f6LVUR6SBkpAu5ovb31rk3JtdTGVNoXV/Z/gg6u58ACmyNPvO+tg5cdSrQJFvD/C1PsXwz4WGaSO9V/5Dzg/LP8A1g+JK42jII4SOJx77kZs2EvmB4DP2V+hCFl1q0Lme3vZ44nD5mCatKXNjUj7zPOAR1A5rpkK2GV0Tw9uoVckYkaWu4r5yGI/l05Tb0TjMcTyI/e6677S+yRoOdiaLT8J5l4bbI87/wBDvYzzCzz+LMRZb+lcypjEkYwfJZmWncxxa5XTcYQDAPK+g/VKZjOYI6j9CqSnjoN9DY6JRxRB1/yOaJMCoMKuhiWj5R1JTrsR1tPsqNmMPNPtxUjW4+iqdT20wuHR81bHEXGX2le/HJsqhuISxiFyadV7hCsmYojU2FosP9qZw3HS1zbXDRFzMy3bSxlUT8RebXG+n+E/gMWTUFwZBFuYEiZPMApTtWmL6SQdV/DOvcjKNpEzbam4/wCwI+q7sO+UnNIkR3hJAMQQ2T5HfcGTWcexUMY0m+u8EAKaK0scWx82e5yxIBmzb7iJ8+XGcf4s59Z05bSzuuc5puZdLieixewaN1RWNcBhuT9PVHsq9ylki4uwOzj7/KkjETc/6Xrq1rRMGPHZVLcSnRiLL6WYUi6NS2Yir02iSJ2mYI6nw8LuUMQ+e9lA6G+v6KB8Ymw1R8cgSdPLVUCH5rXK6LLjQKzNXqFJ4LjMtVo1zHJ/fEe4VGcQksxeVwPKD5gyJG4XlRSdNC6M8QQpGyzgV3reD0aT3VTSBqSX2a8ODrDKy4bN5k736LmeKcRNStmbOXQB0WjluQJ3KaxfaupUzCWtza5GAG+ozG6q24jf9gLObH2DUQydPWOu4CwFybDvGOwdacVdYHs6KIWHFXbMaYM3J1iIP6bL1tSddVUtxKeZibey03w4bcgapK4ONgeGitBVShWVW3ESY8/JKbXvquDHZV9GVZiqvDXUB2I2STiFBEvN1WNF8ug7wP1U6tVjQTHWFTYLFtbcySJsPxHWfJJxHE5sIHoT7LLbY2dVVs7WRN+Vo1OBc69ZxbmiYiGBT8RxAjb3HX9B/d0Kg1OLdD7fqq7E4g2vqmGVJvNvf1KykezZ31BpwLuBt+exX3xdWdbFSCeke9kj4pGoMdHRc81D+ODABnffVTMLw81qrKdNud7zA/PwEXnYL6dTQCmp2w67oyThUhpv2q/7G8COKrgOn4dOHP8ADZv/AGPtK2IBVfZzgLMJRFNtzq934nHU+GwVospXVXxElxoNFqKOm6COx1OqEIQgUahCEKKJvEYdr2uY8BzXAggiQQdQQsJ+0LsE/AvNSmC7DONjqWE/cd05O38dd6TWJwzajHMe0Oa4EOaRIIOxCZbP2g+ik3hlp1HviqJoRKM6r5VL/JOU602JjkevLwXf9uvsyfhS6vhWmrQ+ZzNX09fN7Ouo3nVZuXXX0Olqo6tu/Hp71HBKXxFps5SfiEWKdp4iDKiipIg67H8j0+iDIMFE7t9VUWKwNTcaH2PJeisodGtGtwdR+9064RG4Oh/e6qLLYVJYpbasiPTx/wApuhiSx4cNQQ4eLTKYzL2rfvDUa+PPwK4MYIIOhXjRum4XZ8QxZfgnP0ORrSAAdTF7HuwTc6Fq4p1W/kIVvwbjvw6dSm4w17HNaRqCQdY8Sqk0i0lpLTGhBDmx/rzSHY1I6hM0Dm43rt62n7cc8fG+RgJ3xofXj56dSdZWT1Orr4fS6hNeIT7GxGs/rtCeOIAu4W99V0O5ie+Lp0Q7Ek29bpi41SS5chrJMj6hebtlINZINZNub3QY21mLyUzUdG8qxu6TuroMupVOtrfY/p+aM8akQoZf3T1Men7CbNU7mV0YiTg2XYjVp8SBztP52M8k8MRoI011/XlCrKdeZmYF4m3QeEwnadbWOd99fLVUyMIGtlyY1PGJjSE8yvufS/kL89VWtdLtD4WSqledP0nquRGHAcetVOjU04lefHUH4icNXL/V9B+q66NcdGpFaqBb18eXkmRWuI5/RRHVEU7n6Dcn9F3uBouVaI1Nc4bxz8E2KubSzfqotye8RHIf4V7wLD1a7m0cNRmqbuqHvECdb92k0c9T7IDo4qYF7QN45LsDruTy8T6qxkVzYn6+HWjhOBLqrWOa8l0d0Dvu/lAPyzzOgutm7I9kxhQ6o+DWqXcdQ0G+Rp5aSd4HILzsj2Kp4JuYn4ld3z1D11a2dB7nfkOkWS2jtF05LGHHPS/4TmmpWx/MRlCEISZHIQhCiiEIQoohCEKKIWd9tvskpYnNVwuWjW1LdKbz4D5HdRbmN1oiETTVUtK/fiNj71XD2NeLFfK3FODVsNUNKtTdTeNiNeoOjh1CaYDEOBjnuPCfovqDi3BaOJZkrMDxeNiJ3a4XafBZP2k+xmpTJfhXGqzXIY+IOgNg/wBj0K2tHt+Gcbs3yu8vx3+KWy0zm5GQs4NAjcRzlPUSBYmx2v6jqna2H+G4scx7XCzg4ZT4FpC8a1p0F+RJPonm/vBAOKPhC15B6b8tbFDIBUjC0HucGtbJNsoBcT0gK7b2LxcA/Cc0O0zOYz1BgjzQ0k7I8PcB32VVydFzT6YBtP75r1rJ2Nr+fK2677CfZdXI/wCSoGGbR3xHkQZSqf2emlUmpUDg2e6GGT/MLxE+cwIQP90pzjeyPNdkOA0XEVMG5mUFoaTcDpz+qQZOx6bLR+M9mHV6TGtIBpgua52YDlliDe29+ei5ep2IrfdDH9WPdAnYyLEbjZeQV0UrRvusQuCCDeyoK2aBIHVNuYeS67CdgqhcBUfTpiYmS8+XKfyXV4TsBhKcF5D9JzmZEXjvak3mLaQpNtWCLjfsXTGOdoFkdSkbWHqEy5juQ9R+q2dnAcKIigyqQ4x3GgFhsGkwYyiNpMKNiuF4fu58NSJDSwS2mJcYh5hogtjTSCUONvMBtuFXCM21CyCpMCzfXc+fglswL3NLgwlo1cGuLfWeh9Ctow2Coy0/AptLWhrXBlJxDt3RA1HMwI6q0qVPiS1lRhGa5iQ1thksRLjBuTp5Kt39Qfwj8/wu923FYBtAAO5uf18fVetaR0PiVudfsthqkmuG1CZ1DWgDWwbdojeZ6qRguCUAAGUWMpgyBkbLjzMicvjc+C7/APoGbv7Dft9+i83CVhjGgDXXU7eEwvA3ofKCt8xPD8OGw6lTIdYNyNueQEKsd2Iwju8+gxsAgNaSIHUg3PsLrhu3mauYR5/ZcGF3NY1GXnPOLD03+iaidwfX81rHE/s7whblpBzanMOc4jU3BsB1MaLge0HZ6phHw8BwOlRslpP4Zgd5MaXaUNQbNvfkcKtzC3VUwpR81+gj3um3VI1nzBEq94F2IxGMd/wsIbu9wy0wdxm3PQStX7KfZfh8IA6p/wA9Wxlw7gI/CzpzM+SrrdpU9PfecS7+I+vAImGB8mRpzWddkPs2xOMyvqA0KBvnPzuH8jTz/EbeK2jgfAKGEp/DoMDRudXOPNx3P7EKxQsZWV8lUc4by+/NNooGx6aoQhCXq9CEIUUQhCFFEIQhRRCEIUUQhCFFEIQhRRVnGuzeHxbctek1/J2jx4OFwuKxH2P02kmm9727MlrD5vynN6BaQhGQV08A3WONuXvTuVEtPHJ+4LjsD2MNMRRa2gCIPezl2xmRpA5/5t8J2dLW5XPEcmMDB9TPmrpCrfUyP1PvtOVw2kibwVdS4GxpnM82iC4xHgITp4RSMSyYMiSTBG4k2UxCq6R3NXCJg4BRxgKf4G/2gn1SxhWDRrfQJ1C53jzXYaBwXgaOSIXqF4vV5CMo5L1CiiQ6i06tB8gmncPpHWmw+LW/opCF7crwgFQ38IomJpttcWiDzEaIfwphB+YTaz3b+JUxC933c1z0bDwVa3gbRo906S6HGOU6x5qPX4PWIIFUQZiG5CPPvT7HqrpC6ErlWaeM8FxNbshXqtFOq5+WSSWVGsaD4CnLj4p3g32YYWic1XNiHTI+IZaP+os7/tPguxQr/jJQC1psDyXDKSJpva/aksYAAAAALACwA5QlIQhEUhCEKKIQhCiiEIQoohCEKKL/2Q=="/>
          <p:cNvSpPr>
            <a:spLocks noChangeAspect="1" noChangeArrowheads="1"/>
          </p:cNvSpPr>
          <p:nvPr/>
        </p:nvSpPr>
        <p:spPr bwMode="auto">
          <a:xfrm>
            <a:off x="1833033" y="1074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8" name="Picture 4" descr="CNPEA logo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054" y="160276"/>
            <a:ext cx="2561071" cy="11712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 Shot 2015-10-29 at 3.08.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867" y="183594"/>
            <a:ext cx="3015218" cy="790397"/>
          </a:xfrm>
          <a:prstGeom prst="rect">
            <a:avLst/>
          </a:prstGeom>
        </p:spPr>
      </p:pic>
      <p:pic>
        <p:nvPicPr>
          <p:cNvPr id="18" name="Picture 17" descr="Screen Shot 2015-10-29 at 3.09.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2260" y="160419"/>
            <a:ext cx="3979740" cy="8003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3392" y="188640"/>
            <a:ext cx="10972800" cy="1143000"/>
          </a:xfrm>
          <a:solidFill>
            <a:schemeClr val="tx2">
              <a:lumMod val="20000"/>
              <a:lumOff val="80000"/>
            </a:schemeClr>
          </a:solidFill>
        </p:spPr>
        <p:txBody>
          <a:bodyPr/>
          <a:lstStyle/>
          <a:p>
            <a:pPr eaLnBrk="1" hangingPunct="1"/>
            <a:r>
              <a:rPr lang="en-CA" sz="3200" b="1" dirty="0" smtClean="0">
                <a:solidFill>
                  <a:srgbClr val="660033"/>
                </a:solidFill>
              </a:rPr>
              <a:t>Your comments/questions please!</a:t>
            </a:r>
            <a:endParaRPr lang="en-CA" sz="3200" dirty="0" smtClean="0">
              <a:solidFill>
                <a:srgbClr val="660033"/>
              </a:solidFill>
            </a:endParaRPr>
          </a:p>
        </p:txBody>
      </p:sp>
      <p:sp>
        <p:nvSpPr>
          <p:cNvPr id="8196" name="TextBox 4"/>
          <p:cNvSpPr txBox="1">
            <a:spLocks noChangeArrowheads="1"/>
          </p:cNvSpPr>
          <p:nvPr/>
        </p:nvSpPr>
        <p:spPr bwMode="auto">
          <a:xfrm>
            <a:off x="656261" y="1512021"/>
            <a:ext cx="5881924" cy="2154436"/>
          </a:xfrm>
          <a:prstGeom prst="rect">
            <a:avLst/>
          </a:prstGeom>
          <a:solidFill>
            <a:schemeClr val="tx2">
              <a:lumMod val="20000"/>
              <a:lumOff val="80000"/>
            </a:schemeClr>
          </a:solidFill>
          <a:ln w="38100">
            <a:solidFill>
              <a:schemeClr val="tx1"/>
            </a:solidFill>
            <a:miter lim="800000"/>
            <a:headEnd/>
            <a:tailEnd/>
          </a:ln>
        </p:spPr>
        <p:txBody>
          <a:bodyPr wrap="square">
            <a:spAutoFit/>
          </a:bodyPr>
          <a:lstStyle/>
          <a:p>
            <a:pPr algn="ctr" defTabSz="909638" fontAlgn="auto">
              <a:spcBef>
                <a:spcPts val="0"/>
              </a:spcBef>
              <a:spcAft>
                <a:spcPts val="0"/>
              </a:spcAft>
            </a:pPr>
            <a:endParaRPr lang="en-CA" b="1" dirty="0" smtClean="0">
              <a:solidFill>
                <a:srgbClr val="660033"/>
              </a:solidFill>
              <a:latin typeface="Calibri"/>
              <a:ea typeface="ＭＳ Ｐゴシック"/>
              <a:cs typeface="ＭＳ Ｐゴシック"/>
            </a:endParaRP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Joining in by: </a:t>
            </a:r>
            <a:br>
              <a:rPr lang="en-CA" b="1" dirty="0" smtClean="0">
                <a:solidFill>
                  <a:srgbClr val="660033"/>
                </a:solidFill>
                <a:latin typeface="Calibri"/>
                <a:ea typeface="ＭＳ Ｐゴシック"/>
                <a:cs typeface="ＭＳ Ｐゴシック"/>
              </a:rPr>
            </a:br>
            <a:r>
              <a:rPr lang="en-CA" b="1" dirty="0" smtClean="0">
                <a:solidFill>
                  <a:srgbClr val="660033"/>
                </a:solidFill>
                <a:latin typeface="Calibri"/>
                <a:ea typeface="ＭＳ Ｐゴシック"/>
                <a:cs typeface="ＭＳ Ｐゴシック"/>
              </a:rPr>
              <a:t>Telephone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Adobe Connect Internet </a:t>
            </a:r>
            <a:r>
              <a:rPr lang="en-CA" b="1" dirty="0">
                <a:solidFill>
                  <a:srgbClr val="660033"/>
                </a:solidFill>
                <a:latin typeface="Calibri"/>
                <a:ea typeface="ＭＳ Ｐゴシック"/>
                <a:cs typeface="ＭＳ Ｐゴシック"/>
              </a:rPr>
              <a:t>Conference</a:t>
            </a:r>
          </a:p>
          <a:p>
            <a:pPr algn="ctr" defTabSz="909638" fontAlgn="auto">
              <a:spcBef>
                <a:spcPts val="0"/>
              </a:spcBef>
              <a:spcAft>
                <a:spcPts val="0"/>
              </a:spcAft>
            </a:pPr>
            <a:endParaRPr lang="en-CA" sz="1200" b="1" dirty="0">
              <a:solidFill>
                <a:srgbClr val="660033"/>
              </a:solidFill>
              <a:latin typeface="Calibri"/>
              <a:ea typeface="ＭＳ Ｐゴシック"/>
              <a:cs typeface="ＭＳ Ｐゴシック"/>
            </a:endParaRPr>
          </a:p>
          <a:p>
            <a:pPr algn="ctr" defTabSz="909638" fontAlgn="auto">
              <a:spcBef>
                <a:spcPts val="0"/>
              </a:spcBef>
              <a:spcAft>
                <a:spcPts val="0"/>
              </a:spcAft>
            </a:pPr>
            <a:r>
              <a:rPr lang="en-CA" sz="1600" b="1" i="1" dirty="0" smtClean="0">
                <a:solidFill>
                  <a:srgbClr val="660033"/>
                </a:solidFill>
                <a:latin typeface="Calibri"/>
                <a:ea typeface="ＭＳ Ｐゴシック"/>
                <a:cs typeface="ＭＳ Ｐゴシック"/>
              </a:rPr>
              <a:t> Use the Text Box…</a:t>
            </a:r>
          </a:p>
          <a:p>
            <a:pPr algn="ctr" defTabSz="909638" fontAlgn="auto">
              <a:spcBef>
                <a:spcPts val="0"/>
              </a:spcBef>
              <a:spcAft>
                <a:spcPts val="0"/>
              </a:spcAft>
            </a:pPr>
            <a:endParaRPr lang="en-CA" sz="1600" b="1" i="1" dirty="0">
              <a:solidFill>
                <a:srgbClr val="660033"/>
              </a:solidFill>
              <a:latin typeface="Calibri"/>
              <a:ea typeface="ＭＳ Ｐゴシック"/>
              <a:cs typeface="ＭＳ Ｐゴシック"/>
            </a:endParaRPr>
          </a:p>
        </p:txBody>
      </p:sp>
      <p:sp>
        <p:nvSpPr>
          <p:cNvPr id="8197" name="Rectangle 5"/>
          <p:cNvSpPr>
            <a:spLocks noChangeArrowheads="1"/>
          </p:cNvSpPr>
          <p:nvPr/>
        </p:nvSpPr>
        <p:spPr bwMode="auto">
          <a:xfrm>
            <a:off x="656261" y="3861048"/>
            <a:ext cx="5881924" cy="2585323"/>
          </a:xfrm>
          <a:prstGeom prst="rect">
            <a:avLst/>
          </a:prstGeom>
          <a:solidFill>
            <a:schemeClr val="tx2">
              <a:lumMod val="20000"/>
              <a:lumOff val="80000"/>
            </a:schemeClr>
          </a:solidFill>
          <a:ln w="38100">
            <a:solidFill>
              <a:schemeClr val="tx1"/>
            </a:solidFill>
            <a:miter lim="800000"/>
            <a:headEnd/>
            <a:tailEnd/>
          </a:ln>
        </p:spPr>
        <p:txBody>
          <a:bodyPr wrap="square">
            <a:spAutoFit/>
          </a:bodyPr>
          <a:lstStyle/>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Joining by Telephone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Backup PowerPoint Presentation?</a:t>
            </a:r>
            <a:br>
              <a:rPr lang="en-CA" b="1" dirty="0" smtClean="0">
                <a:solidFill>
                  <a:srgbClr val="660033"/>
                </a:solidFill>
                <a:latin typeface="Calibri"/>
                <a:ea typeface="ＭＳ Ｐゴシック"/>
                <a:cs typeface="ＭＳ Ｐゴシック"/>
              </a:rPr>
            </a:br>
            <a:r>
              <a:rPr lang="en-CA" b="1" dirty="0" smtClean="0">
                <a:solidFill>
                  <a:srgbClr val="660033"/>
                </a:solidFill>
                <a:latin typeface="Calibri"/>
                <a:ea typeface="ＭＳ Ｐゴシック"/>
                <a:cs typeface="ＭＳ Ｐゴシック"/>
              </a:rPr>
              <a:t/>
            </a:r>
            <a:br>
              <a:rPr lang="en-CA" b="1" dirty="0" smtClean="0">
                <a:solidFill>
                  <a:srgbClr val="660033"/>
                </a:solidFill>
                <a:latin typeface="Calibri"/>
                <a:ea typeface="ＭＳ Ｐゴシック"/>
                <a:cs typeface="ＭＳ Ｐゴシック"/>
              </a:rPr>
            </a:br>
            <a:r>
              <a:rPr lang="en-CA" b="1" dirty="0" smtClean="0">
                <a:solidFill>
                  <a:srgbClr val="660033"/>
                </a:solidFill>
                <a:latin typeface="Calibri"/>
                <a:ea typeface="ＭＳ Ｐゴシック"/>
                <a:cs typeface="ＭＳ Ｐゴシック"/>
              </a:rPr>
              <a:t>By </a:t>
            </a:r>
            <a:r>
              <a:rPr lang="en-CA" b="1" dirty="0">
                <a:solidFill>
                  <a:srgbClr val="660033"/>
                </a:solidFill>
                <a:latin typeface="Calibri"/>
                <a:ea typeface="ＭＳ Ｐゴシック"/>
                <a:cs typeface="ＭＳ Ｐゴシック"/>
              </a:rPr>
              <a:t>email: </a:t>
            </a:r>
            <a:br>
              <a:rPr lang="en-CA" b="1" dirty="0">
                <a:solidFill>
                  <a:srgbClr val="660033"/>
                </a:solidFill>
                <a:latin typeface="Calibri"/>
                <a:ea typeface="ＭＳ Ｐゴシック"/>
                <a:cs typeface="ＭＳ Ｐゴシック"/>
              </a:rPr>
            </a:br>
            <a:r>
              <a:rPr lang="en-CA" b="1" dirty="0">
                <a:solidFill>
                  <a:srgbClr val="660033"/>
                </a:solidFill>
                <a:latin typeface="Calibri"/>
                <a:ea typeface="ＭＳ Ｐゴシック"/>
                <a:cs typeface="ＭＳ Ｐゴシック"/>
              </a:rPr>
              <a:t>Respond to the </a:t>
            </a:r>
            <a:endParaRPr lang="en-CA" b="1" dirty="0" smtClean="0">
              <a:solidFill>
                <a:srgbClr val="660033"/>
              </a:solidFill>
              <a:latin typeface="Calibri"/>
              <a:ea typeface="ＭＳ Ｐゴシック"/>
              <a:cs typeface="ＭＳ Ｐゴシック"/>
            </a:endParaRP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a:t>
            </a:r>
            <a:r>
              <a:rPr lang="en-CA" b="1" dirty="0">
                <a:solidFill>
                  <a:srgbClr val="660033"/>
                </a:solidFill>
                <a:latin typeface="Calibri"/>
                <a:ea typeface="ＭＳ Ｐゴシック"/>
                <a:cs typeface="ＭＳ Ｐゴシック"/>
              </a:rPr>
              <a:t>access instructions email </a:t>
            </a:r>
            <a:br>
              <a:rPr lang="en-CA" b="1" dirty="0">
                <a:solidFill>
                  <a:srgbClr val="660033"/>
                </a:solidFill>
                <a:latin typeface="Calibri"/>
                <a:ea typeface="ＭＳ Ｐゴシック"/>
                <a:cs typeface="ＭＳ Ｐゴシック"/>
              </a:rPr>
            </a:br>
            <a:r>
              <a:rPr lang="en-CA" b="1" dirty="0">
                <a:solidFill>
                  <a:srgbClr val="000000"/>
                </a:solidFill>
                <a:latin typeface="Calibri"/>
                <a:ea typeface="ＭＳ Ｐゴシック"/>
                <a:cs typeface="ＭＳ Ｐゴシック"/>
                <a:hlinkClick r:id="rId2"/>
              </a:rPr>
              <a:t>animateur@chnet-works.ca</a:t>
            </a:r>
            <a:endParaRPr lang="en-CA" b="1" dirty="0">
              <a:solidFill>
                <a:srgbClr val="000000"/>
              </a:solidFill>
              <a:latin typeface="Calibri"/>
              <a:ea typeface="ＭＳ Ｐゴシック"/>
              <a:cs typeface="ＭＳ Ｐゴシック"/>
            </a:endParaRPr>
          </a:p>
          <a:p>
            <a:pPr algn="ctr" defTabSz="909638" fontAlgn="auto">
              <a:spcBef>
                <a:spcPts val="0"/>
              </a:spcBef>
              <a:spcAft>
                <a:spcPts val="0"/>
              </a:spcAft>
            </a:pPr>
            <a:endParaRPr lang="en-CA" b="1" dirty="0">
              <a:solidFill>
                <a:srgbClr val="000000"/>
              </a:solidFill>
              <a:latin typeface="Calibri"/>
              <a:ea typeface="ＭＳ Ｐゴシック"/>
              <a:cs typeface="ＭＳ Ｐゴシック"/>
            </a:endParaRPr>
          </a:p>
        </p:txBody>
      </p:sp>
      <p:pic>
        <p:nvPicPr>
          <p:cNvPr id="8198" name="Picture 2" descr="C:\Documents and Settings\user\Local Settings\Temporary Internet Files\Content.IE5\JNB54XLY\MP900308887[1].jpg"/>
          <p:cNvPicPr>
            <a:picLocks noChangeAspect="1" noChangeArrowheads="1"/>
          </p:cNvPicPr>
          <p:nvPr/>
        </p:nvPicPr>
        <p:blipFill>
          <a:blip r:embed="rId3" cstate="print"/>
          <a:srcRect/>
          <a:stretch>
            <a:fillRect/>
          </a:stretch>
        </p:blipFill>
        <p:spPr bwMode="auto">
          <a:xfrm>
            <a:off x="5807968" y="3296087"/>
            <a:ext cx="1604341" cy="792088"/>
          </a:xfrm>
          <a:prstGeom prst="rect">
            <a:avLst/>
          </a:prstGeom>
          <a:solidFill>
            <a:schemeClr val="tx2">
              <a:lumMod val="40000"/>
              <a:lumOff val="60000"/>
            </a:schemeClr>
          </a:solidFill>
          <a:ln w="9525">
            <a:noFill/>
            <a:miter lim="800000"/>
            <a:headEnd/>
            <a:tailEnd/>
          </a:ln>
        </p:spPr>
      </p:pic>
      <p:sp>
        <p:nvSpPr>
          <p:cNvPr id="8" name="Slide Number Placeholder 7"/>
          <p:cNvSpPr>
            <a:spLocks noGrp="1"/>
          </p:cNvSpPr>
          <p:nvPr>
            <p:ph type="sldNum" sz="quarter" idx="12"/>
          </p:nvPr>
        </p:nvSpPr>
        <p:spPr>
          <a:noFill/>
        </p:spPr>
        <p:txBody>
          <a:bodyPr/>
          <a:lstStyle/>
          <a:p>
            <a:pPr>
              <a:defRPr/>
            </a:pPr>
            <a:fld id="{1EDC72AF-1846-4AAC-8741-9B4ADD296E0D}" type="slidenum">
              <a:rPr lang="en-CA" smtClean="0">
                <a:solidFill>
                  <a:prstClr val="black">
                    <a:tint val="75000"/>
                  </a:prstClr>
                </a:solidFill>
              </a:rPr>
              <a:pPr>
                <a:defRPr/>
              </a:pPr>
              <a:t>10</a:t>
            </a:fld>
            <a:endParaRPr lang="en-CA" dirty="0">
              <a:solidFill>
                <a:prstClr val="black">
                  <a:tint val="75000"/>
                </a:prstClr>
              </a:solidFill>
            </a:endParaRPr>
          </a:p>
        </p:txBody>
      </p:sp>
      <p:pic>
        <p:nvPicPr>
          <p:cNvPr id="44034" name="Picture 2" descr="C:\Documents and Settings\siera\Local Settings\Temporary Internet Files\Content.IE5\3VWYZ2IH\MP900438482[1].jpg"/>
          <p:cNvPicPr>
            <a:picLocks noChangeAspect="1" noChangeArrowheads="1"/>
          </p:cNvPicPr>
          <p:nvPr/>
        </p:nvPicPr>
        <p:blipFill>
          <a:blip r:embed="rId4" cstate="print"/>
          <a:srcRect/>
          <a:stretch>
            <a:fillRect/>
          </a:stretch>
        </p:blipFill>
        <p:spPr bwMode="auto">
          <a:xfrm>
            <a:off x="815414" y="1628800"/>
            <a:ext cx="1344149" cy="674956"/>
          </a:xfrm>
          <a:prstGeom prst="rect">
            <a:avLst/>
          </a:prstGeom>
          <a:solidFill>
            <a:schemeClr val="tx2">
              <a:lumMod val="40000"/>
              <a:lumOff val="60000"/>
            </a:schemeClr>
          </a:solidFill>
        </p:spPr>
      </p:pic>
      <p:sp>
        <p:nvSpPr>
          <p:cNvPr id="2" name="TextBox 1"/>
          <p:cNvSpPr txBox="1"/>
          <p:nvPr/>
        </p:nvSpPr>
        <p:spPr>
          <a:xfrm>
            <a:off x="7728182" y="2638288"/>
            <a:ext cx="3814527" cy="1754327"/>
          </a:xfrm>
          <a:prstGeom prst="rect">
            <a:avLst/>
          </a:prstGeom>
          <a:solidFill>
            <a:schemeClr val="tx2">
              <a:lumMod val="20000"/>
              <a:lumOff val="80000"/>
            </a:schemeClr>
          </a:solidFill>
          <a:ln>
            <a:solidFill>
              <a:schemeClr val="tx2">
                <a:lumMod val="75000"/>
              </a:schemeClr>
            </a:solidFill>
          </a:ln>
        </p:spPr>
        <p:txBody>
          <a:bodyPr wrap="square" rtlCol="0">
            <a:spAutoFit/>
          </a:bodyPr>
          <a:lstStyle/>
          <a:p>
            <a:r>
              <a:rPr lang="en-CA" b="1" dirty="0" smtClean="0"/>
              <a:t>Let us know…</a:t>
            </a:r>
          </a:p>
          <a:p>
            <a:endParaRPr lang="en-CA" dirty="0" smtClean="0"/>
          </a:p>
          <a:p>
            <a:r>
              <a:rPr lang="en-CA" i="1" dirty="0" smtClean="0"/>
              <a:t>Which presenter the question is for…</a:t>
            </a:r>
          </a:p>
          <a:p>
            <a:endParaRPr lang="en-CA" i="1" dirty="0" smtClean="0"/>
          </a:p>
          <a:p>
            <a:r>
              <a:rPr lang="en-CA" i="1" dirty="0" smtClean="0"/>
              <a:t>If you are referring to a particular slide …</a:t>
            </a:r>
            <a:endParaRPr lang="en-CA" i="1" dirty="0"/>
          </a:p>
        </p:txBody>
      </p:sp>
    </p:spTree>
    <p:extLst>
      <p:ext uri="{BB962C8B-B14F-4D97-AF65-F5344CB8AC3E}">
        <p14:creationId xmlns:p14="http://schemas.microsoft.com/office/powerpoint/2010/main" val="3469003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41376"/>
          </a:xfrm>
          <a:prstGeom prst="rect">
            <a:avLst/>
          </a:prstGeom>
          <a:solidFill>
            <a:srgbClr val="002060"/>
          </a:solidFill>
        </p:spPr>
        <p:txBody>
          <a:bodyPr wrap="square" rtlCol="0" anchor="ctr">
            <a:spAutoFit/>
          </a:bodyPr>
          <a:lstStyle/>
          <a:p>
            <a:pPr algn="ctr"/>
            <a:endParaRPr lang="en-CA" sz="1100" dirty="0">
              <a:solidFill>
                <a:schemeClr val="bg1"/>
              </a:solidFill>
              <a:latin typeface="Avenir" pitchFamily="2" charset="0"/>
            </a:endParaRPr>
          </a:p>
        </p:txBody>
      </p:sp>
      <p:sp>
        <p:nvSpPr>
          <p:cNvPr id="12" name="Rectangle 11"/>
          <p:cNvSpPr/>
          <p:nvPr/>
        </p:nvSpPr>
        <p:spPr>
          <a:xfrm>
            <a:off x="0" y="5085184"/>
            <a:ext cx="12191999" cy="13424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3" descr="logo_formem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993" y="5306574"/>
            <a:ext cx="3318670" cy="832168"/>
          </a:xfrm>
          <a:prstGeom prst="rect">
            <a:avLst/>
          </a:prstGeom>
          <a:noFill/>
        </p:spPr>
      </p:pic>
      <p:sp>
        <p:nvSpPr>
          <p:cNvPr id="7" name="TextBox 6"/>
          <p:cNvSpPr txBox="1"/>
          <p:nvPr/>
        </p:nvSpPr>
        <p:spPr>
          <a:xfrm>
            <a:off x="-1" y="6429462"/>
            <a:ext cx="12191999" cy="446276"/>
          </a:xfrm>
          <a:prstGeom prst="rect">
            <a:avLst/>
          </a:prstGeom>
          <a:solidFill>
            <a:srgbClr val="002060"/>
          </a:solidFill>
        </p:spPr>
        <p:txBody>
          <a:bodyPr wrap="square" rtlCol="0">
            <a:spAutoFit/>
          </a:bodyPr>
          <a:lstStyle/>
          <a:p>
            <a:pPr algn="ctr"/>
            <a:endParaRPr lang="en-CA" sz="1200">
              <a:solidFill>
                <a:schemeClr val="bg1"/>
              </a:solidFill>
              <a:latin typeface="Avenir" pitchFamily="2" charset="0"/>
            </a:endParaRPr>
          </a:p>
          <a:p>
            <a:pPr algn="ctr"/>
            <a:endParaRPr lang="en-CA" sz="1100">
              <a:solidFill>
                <a:schemeClr val="bg1"/>
              </a:solidFill>
              <a:latin typeface="Avenir" pitchFamily="2" charset="0"/>
            </a:endParaRPr>
          </a:p>
        </p:txBody>
      </p:sp>
      <p:sp>
        <p:nvSpPr>
          <p:cNvPr id="3" name="TextBox 2"/>
          <p:cNvSpPr txBox="1"/>
          <p:nvPr/>
        </p:nvSpPr>
        <p:spPr>
          <a:xfrm>
            <a:off x="7297947" y="5477022"/>
            <a:ext cx="4448037" cy="892552"/>
          </a:xfrm>
          <a:prstGeom prst="rect">
            <a:avLst/>
          </a:prstGeom>
          <a:noFill/>
        </p:spPr>
        <p:txBody>
          <a:bodyPr wrap="square" rtlCol="0">
            <a:spAutoFit/>
          </a:bodyPr>
          <a:lstStyle/>
          <a:p>
            <a:pPr algn="r"/>
            <a:r>
              <a:rPr lang="en-CA" sz="2200" b="1" dirty="0" smtClean="0">
                <a:solidFill>
                  <a:schemeClr val="tx2"/>
                </a:solidFill>
              </a:rPr>
              <a:t> Webinar</a:t>
            </a:r>
            <a:endParaRPr lang="en-CA" sz="2200" b="1" dirty="0">
              <a:solidFill>
                <a:schemeClr val="tx2"/>
              </a:solidFill>
            </a:endParaRPr>
          </a:p>
          <a:p>
            <a:pPr algn="r"/>
            <a:r>
              <a:rPr lang="en-CA" sz="1500" dirty="0" smtClean="0">
                <a:solidFill>
                  <a:schemeClr val="tx2"/>
                </a:solidFill>
              </a:rPr>
              <a:t>November 5, 2015</a:t>
            </a:r>
          </a:p>
          <a:p>
            <a:pPr algn="r"/>
            <a:r>
              <a:rPr lang="en-CA" sz="1500" dirty="0" smtClean="0">
                <a:solidFill>
                  <a:schemeClr val="tx2"/>
                </a:solidFill>
              </a:rPr>
              <a:t>Canadian Network for the Prevention of Elder Abuse</a:t>
            </a:r>
            <a:endParaRPr lang="en-CA" sz="1500" dirty="0">
              <a:solidFill>
                <a:schemeClr val="tx2"/>
              </a:solidFill>
            </a:endParaRPr>
          </a:p>
        </p:txBody>
      </p:sp>
      <p:cxnSp>
        <p:nvCxnSpPr>
          <p:cNvPr id="10" name="Straight Connector 9"/>
          <p:cNvCxnSpPr/>
          <p:nvPr/>
        </p:nvCxnSpPr>
        <p:spPr>
          <a:xfrm>
            <a:off x="0" y="5085184"/>
            <a:ext cx="12191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4270" y="1559118"/>
            <a:ext cx="10403456" cy="2677656"/>
          </a:xfrm>
          <a:prstGeom prst="rect">
            <a:avLst/>
          </a:prstGeom>
          <a:noFill/>
        </p:spPr>
        <p:txBody>
          <a:bodyPr wrap="square" rtlCol="0">
            <a:spAutoFit/>
          </a:bodyPr>
          <a:lstStyle/>
          <a:p>
            <a:pPr algn="ctr"/>
            <a:r>
              <a:rPr lang="en-CA" sz="4400" b="1" dirty="0" smtClean="0">
                <a:latin typeface="Segoe UI Light" panose="020B0502040204020203" pitchFamily="34" charset="0"/>
              </a:rPr>
              <a:t>Preventing Financial Abuse of Older Adults</a:t>
            </a:r>
          </a:p>
          <a:p>
            <a:pPr algn="ctr"/>
            <a:endParaRPr lang="en-CA" sz="2800" b="1" dirty="0" smtClean="0">
              <a:latin typeface="Segoe UI Light" panose="020B0502040204020203" pitchFamily="34" charset="0"/>
            </a:endParaRPr>
          </a:p>
          <a:p>
            <a:pPr algn="ctr"/>
            <a:r>
              <a:rPr lang="en-CA" sz="2400" dirty="0" smtClean="0">
                <a:latin typeface="Segoe UI Light" panose="020B0502040204020203" pitchFamily="34" charset="0"/>
              </a:rPr>
              <a:t>Webinar </a:t>
            </a:r>
          </a:p>
          <a:p>
            <a:pPr algn="ctr"/>
            <a:r>
              <a:rPr lang="en-CA" sz="2400" dirty="0" smtClean="0">
                <a:latin typeface="Segoe UI Light" panose="020B0502040204020203" pitchFamily="34" charset="0"/>
              </a:rPr>
              <a:t>November 5, 2015</a:t>
            </a:r>
          </a:p>
          <a:p>
            <a:pPr algn="ctr"/>
            <a:r>
              <a:rPr lang="en-CA" sz="2400" dirty="0" smtClean="0">
                <a:latin typeface="Segoe UI Light" panose="020B0502040204020203" pitchFamily="34" charset="0"/>
              </a:rPr>
              <a:t>Canadian Network for the Prevention of Elder Abuse in partnership with CHNET-Works!</a:t>
            </a:r>
            <a:endParaRPr lang="en-CA" sz="2400" dirty="0">
              <a:latin typeface="Segoe UI Light" panose="020B0502040204020203" pitchFamily="34" charset="0"/>
            </a:endParaRPr>
          </a:p>
        </p:txBody>
      </p:sp>
      <p:sp>
        <p:nvSpPr>
          <p:cNvPr id="4" name="Slide Number Placeholder 3"/>
          <p:cNvSpPr>
            <a:spLocks noGrp="1"/>
          </p:cNvSpPr>
          <p:nvPr>
            <p:ph type="sldNum" sz="quarter" idx="12"/>
          </p:nvPr>
        </p:nvSpPr>
        <p:spPr/>
        <p:txBody>
          <a:bodyPr/>
          <a:lstStyle/>
          <a:p>
            <a:fld id="{F9274D19-DE53-4665-909B-FA3DA6A6927E}" type="slidenum">
              <a:rPr lang="en-CA" smtClean="0"/>
              <a:t>11</a:t>
            </a:fld>
            <a:endParaRPr lang="en-CA"/>
          </a:p>
        </p:txBody>
      </p:sp>
    </p:spTree>
    <p:extLst>
      <p:ext uri="{BB962C8B-B14F-4D97-AF65-F5344CB8AC3E}">
        <p14:creationId xmlns:p14="http://schemas.microsoft.com/office/powerpoint/2010/main" val="118672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55963" y="347218"/>
            <a:ext cx="8243387" cy="646331"/>
          </a:xfrm>
          <a:prstGeom prst="rect">
            <a:avLst/>
          </a:prstGeom>
          <a:noFill/>
        </p:spPr>
        <p:txBody>
          <a:bodyPr wrap="square" rtlCol="0">
            <a:spAutoFit/>
          </a:bodyPr>
          <a:lstStyle/>
          <a:p>
            <a:r>
              <a:rPr lang="en-CA" sz="3600" b="1" dirty="0" smtClean="0">
                <a:solidFill>
                  <a:schemeClr val="bg1"/>
                </a:solidFill>
                <a:latin typeface="Segoe UI Light" panose="020B0502040204020203" pitchFamily="34" charset="0"/>
              </a:rPr>
              <a:t>Presenters</a:t>
            </a:r>
            <a:endParaRPr lang="en-CA" sz="3600" b="1" dirty="0">
              <a:solidFill>
                <a:schemeClr val="bg1"/>
              </a:solidFill>
              <a:latin typeface="Segoe UI Light" panose="020B0502040204020203" pitchFamily="34" charset="0"/>
            </a:endParaRPr>
          </a:p>
        </p:txBody>
      </p:sp>
      <p:sp>
        <p:nvSpPr>
          <p:cNvPr id="2" name="TextBox 1"/>
          <p:cNvSpPr txBox="1"/>
          <p:nvPr/>
        </p:nvSpPr>
        <p:spPr>
          <a:xfrm>
            <a:off x="2415984" y="2058224"/>
            <a:ext cx="8062655" cy="2062103"/>
          </a:xfrm>
          <a:prstGeom prst="rect">
            <a:avLst/>
          </a:prstGeom>
          <a:noFill/>
        </p:spPr>
        <p:txBody>
          <a:bodyPr wrap="square" rtlCol="0">
            <a:spAutoFit/>
          </a:bodyPr>
          <a:lstStyle/>
          <a:p>
            <a:pPr marL="285750" indent="-285750">
              <a:buFont typeface="Arial" panose="020B0604020202020204" pitchFamily="34" charset="0"/>
              <a:buChar char="•"/>
            </a:pPr>
            <a:endParaRPr lang="en-CA" sz="2400" dirty="0" smtClean="0">
              <a:latin typeface="Segoe UI Light" panose="020B0502040204020203" pitchFamily="34" charset="0"/>
            </a:endParaRPr>
          </a:p>
          <a:p>
            <a:pPr algn="ctr"/>
            <a:r>
              <a:rPr lang="en-CA" sz="2800" b="1" dirty="0" smtClean="0">
                <a:latin typeface="Segoe UI Light" panose="020B0502040204020203" pitchFamily="34" charset="0"/>
              </a:rPr>
              <a:t>Donna </a:t>
            </a:r>
            <a:r>
              <a:rPr lang="en-CA" sz="2800" b="1" dirty="0">
                <a:latin typeface="Segoe UI Light" panose="020B0502040204020203" pitchFamily="34" charset="0"/>
              </a:rPr>
              <a:t>Bailey</a:t>
            </a:r>
            <a:r>
              <a:rPr lang="en-CA" sz="2400" dirty="0">
                <a:latin typeface="Segoe UI Light" panose="020B0502040204020203" pitchFamily="34" charset="0"/>
              </a:rPr>
              <a:t>, Director, Research &amp; Client Solutions for CUSOURCE Credit Union Knowledge Network </a:t>
            </a:r>
            <a:endParaRPr lang="en-CA" sz="2400" dirty="0" smtClean="0">
              <a:latin typeface="Segoe UI Light" panose="020B0502040204020203" pitchFamily="34" charset="0"/>
            </a:endParaRPr>
          </a:p>
          <a:p>
            <a:pPr marL="285750" indent="-285750" algn="ctr">
              <a:buFont typeface="Arial" panose="020B0604020202020204" pitchFamily="34" charset="0"/>
              <a:buChar char="•"/>
            </a:pPr>
            <a:endParaRPr lang="en-CA" sz="2400" dirty="0" smtClean="0">
              <a:latin typeface="Segoe UI Light" panose="020B0502040204020203" pitchFamily="34" charset="0"/>
            </a:endParaRPr>
          </a:p>
          <a:p>
            <a:pPr algn="ctr"/>
            <a:r>
              <a:rPr lang="en-CA" sz="2800" b="1" dirty="0" smtClean="0">
                <a:latin typeface="Segoe UI Light" panose="020B0502040204020203" pitchFamily="34" charset="0"/>
              </a:rPr>
              <a:t>Kate Martin</a:t>
            </a:r>
            <a:r>
              <a:rPr lang="en-CA" sz="2400" dirty="0" smtClean="0">
                <a:latin typeface="Segoe UI Light" panose="020B0502040204020203" pitchFamily="34" charset="0"/>
              </a:rPr>
              <a:t>, Policy Analyst, Credit Union Central of Canada</a:t>
            </a:r>
          </a:p>
        </p:txBody>
      </p:sp>
      <p:sp>
        <p:nvSpPr>
          <p:cNvPr id="3" name="Slide Number Placeholder 2"/>
          <p:cNvSpPr>
            <a:spLocks noGrp="1"/>
          </p:cNvSpPr>
          <p:nvPr>
            <p:ph type="sldNum" sz="quarter" idx="12"/>
          </p:nvPr>
        </p:nvSpPr>
        <p:spPr/>
        <p:txBody>
          <a:bodyPr/>
          <a:lstStyle/>
          <a:p>
            <a:fld id="{F9274D19-DE53-4665-909B-FA3DA6A6927E}" type="slidenum">
              <a:rPr lang="en-CA" smtClean="0"/>
              <a:t>12</a:t>
            </a:fld>
            <a:endParaRPr lang="en-CA"/>
          </a:p>
        </p:txBody>
      </p:sp>
    </p:spTree>
    <p:extLst>
      <p:ext uri="{BB962C8B-B14F-4D97-AF65-F5344CB8AC3E}">
        <p14:creationId xmlns:p14="http://schemas.microsoft.com/office/powerpoint/2010/main" val="131159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154"/>
            <a:ext cx="12192000" cy="11333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5060327" y="1282542"/>
            <a:ext cx="4028935" cy="531294"/>
          </a:xfrm>
          <a:prstGeom prst="round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8192" tIns="34097" rIns="68192" bIns="34097" rtlCol="0" anchor="ctr">
            <a:noAutofit/>
          </a:bodyPr>
          <a:lstStyle/>
          <a:p>
            <a:pPr algn="ctr"/>
            <a:r>
              <a:rPr lang="en-CA" sz="2000" b="1" dirty="0">
                <a:solidFill>
                  <a:srgbClr val="000000"/>
                </a:solidFill>
                <a:latin typeface="Adobe Heiti Std R"/>
                <a:ea typeface="Times New Roman" panose="02020603050405020304" pitchFamily="18" charset="0"/>
              </a:rPr>
              <a:t>5,356,702 members / </a:t>
            </a:r>
            <a:r>
              <a:rPr lang="en-CA" sz="2000" b="1" dirty="0" err="1">
                <a:solidFill>
                  <a:srgbClr val="000000"/>
                </a:solidFill>
                <a:latin typeface="Adobe Heiti Std R"/>
                <a:ea typeface="Times New Roman" panose="02020603050405020304" pitchFamily="18" charset="0"/>
              </a:rPr>
              <a:t>membres</a:t>
            </a:r>
            <a:endParaRPr lang="en-CA" sz="2000" b="1" dirty="0">
              <a:latin typeface="Times New Roman" panose="02020603050405020304" pitchFamily="18" charset="0"/>
              <a:ea typeface="Times New Roman" panose="02020603050405020304" pitchFamily="18" charset="0"/>
            </a:endParaRPr>
          </a:p>
        </p:txBody>
      </p:sp>
      <p:sp>
        <p:nvSpPr>
          <p:cNvPr id="10" name="Rounded Rectangle 9"/>
          <p:cNvSpPr/>
          <p:nvPr/>
        </p:nvSpPr>
        <p:spPr>
          <a:xfrm>
            <a:off x="4909011" y="2209960"/>
            <a:ext cx="4331569" cy="713396"/>
          </a:xfrm>
          <a:prstGeom prst="round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8192" tIns="34097" rIns="68192" bIns="34097" rtlCol="0" anchor="ctr">
            <a:noAutofit/>
          </a:bodyPr>
          <a:lstStyle/>
          <a:p>
            <a:pPr algn="ctr"/>
            <a:r>
              <a:rPr lang="en-CA" b="1" dirty="0">
                <a:solidFill>
                  <a:srgbClr val="000000"/>
                </a:solidFill>
                <a:latin typeface="Adobe Heiti Std R"/>
                <a:ea typeface="Times New Roman" panose="02020603050405020304" pitchFamily="18" charset="0"/>
              </a:rPr>
              <a:t>303 credit unions / caisses de crédit</a:t>
            </a:r>
            <a:endParaRPr lang="en-CA" b="1" dirty="0">
              <a:latin typeface="Adobe Heiti Std R"/>
              <a:ea typeface="Times New Roman" panose="02020603050405020304" pitchFamily="18" charset="0"/>
            </a:endParaRPr>
          </a:p>
          <a:p>
            <a:pPr algn="ctr"/>
            <a:r>
              <a:rPr lang="en-CA" sz="900" dirty="0">
                <a:solidFill>
                  <a:srgbClr val="000000"/>
                </a:solidFill>
                <a:latin typeface="Baskerville Old Face" panose="02020602080505020303" pitchFamily="18" charset="0"/>
                <a:ea typeface="Times New Roman" panose="02020603050405020304" pitchFamily="18" charset="0"/>
              </a:rPr>
              <a:t>operating  1,745 branches in BC, AB, SK, MB, ON, NS, NB, PEI and NL</a:t>
            </a:r>
            <a:endParaRPr lang="en-CA" sz="900" dirty="0">
              <a:latin typeface="Times New Roman" panose="02020603050405020304" pitchFamily="18" charset="0"/>
              <a:ea typeface="Times New Roman" panose="02020603050405020304" pitchFamily="18" charset="0"/>
            </a:endParaRPr>
          </a:p>
        </p:txBody>
      </p:sp>
      <p:sp>
        <p:nvSpPr>
          <p:cNvPr id="12" name="Rounded Rectangle 11"/>
          <p:cNvSpPr/>
          <p:nvPr/>
        </p:nvSpPr>
        <p:spPr>
          <a:xfrm>
            <a:off x="4107572" y="3281301"/>
            <a:ext cx="5913026" cy="1639685"/>
          </a:xfrm>
          <a:prstGeom prst="round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8192" tIns="34097" rIns="68192" bIns="34097" rtlCol="0" anchor="t">
            <a:noAutofit/>
          </a:bodyPr>
          <a:lstStyle/>
          <a:p>
            <a:pPr algn="ctr"/>
            <a:r>
              <a:rPr lang="en-CA" sz="1600" b="1" dirty="0">
                <a:solidFill>
                  <a:srgbClr val="000000"/>
                </a:solidFill>
                <a:latin typeface="Adobe Heiti Std R"/>
                <a:ea typeface="Times New Roman" panose="02020603050405020304" pitchFamily="18" charset="0"/>
              </a:rPr>
              <a:t>5 regional centrals &amp; 1 federation</a:t>
            </a:r>
          </a:p>
          <a:p>
            <a:pPr algn="ctr"/>
            <a:r>
              <a:rPr lang="en-CA" sz="1600" b="1" dirty="0">
                <a:solidFill>
                  <a:srgbClr val="000000"/>
                </a:solidFill>
                <a:latin typeface="Adobe Heiti Std R"/>
                <a:ea typeface="Times New Roman" panose="02020603050405020304" pitchFamily="18" charset="0"/>
              </a:rPr>
              <a:t>5 </a:t>
            </a:r>
            <a:r>
              <a:rPr lang="en-CA" sz="1600" b="1" dirty="0" err="1">
                <a:solidFill>
                  <a:srgbClr val="000000"/>
                </a:solidFill>
                <a:latin typeface="Adobe Heiti Std R"/>
                <a:ea typeface="Times New Roman" panose="02020603050405020304" pitchFamily="18" charset="0"/>
              </a:rPr>
              <a:t>centrales</a:t>
            </a:r>
            <a:r>
              <a:rPr lang="en-CA" sz="1600" b="1" dirty="0">
                <a:solidFill>
                  <a:srgbClr val="000000"/>
                </a:solidFill>
                <a:latin typeface="Adobe Heiti Std R"/>
                <a:ea typeface="Times New Roman" panose="02020603050405020304" pitchFamily="18" charset="0"/>
              </a:rPr>
              <a:t> </a:t>
            </a:r>
            <a:r>
              <a:rPr lang="en-CA" sz="1600" b="1" dirty="0" err="1">
                <a:solidFill>
                  <a:srgbClr val="000000"/>
                </a:solidFill>
                <a:latin typeface="Adobe Heiti Std R"/>
                <a:ea typeface="Times New Roman" panose="02020603050405020304" pitchFamily="18" charset="0"/>
              </a:rPr>
              <a:t>régionales</a:t>
            </a:r>
            <a:r>
              <a:rPr lang="en-CA" sz="1600" b="1" dirty="0">
                <a:solidFill>
                  <a:srgbClr val="000000"/>
                </a:solidFill>
                <a:latin typeface="Adobe Heiti Std R"/>
                <a:ea typeface="Times New Roman" panose="02020603050405020304" pitchFamily="18" charset="0"/>
              </a:rPr>
              <a:t> et </a:t>
            </a:r>
            <a:r>
              <a:rPr lang="en-CA" sz="1600" b="1" dirty="0" err="1">
                <a:solidFill>
                  <a:srgbClr val="000000"/>
                </a:solidFill>
                <a:latin typeface="Adobe Heiti Std R"/>
                <a:ea typeface="Times New Roman" panose="02020603050405020304" pitchFamily="18" charset="0"/>
              </a:rPr>
              <a:t>une</a:t>
            </a:r>
            <a:r>
              <a:rPr lang="en-CA" sz="1600" b="1" dirty="0">
                <a:solidFill>
                  <a:srgbClr val="000000"/>
                </a:solidFill>
                <a:latin typeface="Adobe Heiti Std R"/>
                <a:ea typeface="Times New Roman" panose="02020603050405020304" pitchFamily="18" charset="0"/>
              </a:rPr>
              <a:t> </a:t>
            </a:r>
            <a:r>
              <a:rPr lang="en-CA" sz="1600" b="1" dirty="0" err="1">
                <a:solidFill>
                  <a:srgbClr val="000000"/>
                </a:solidFill>
                <a:latin typeface="Adobe Heiti Std R"/>
                <a:ea typeface="Times New Roman" panose="02020603050405020304" pitchFamily="18" charset="0"/>
              </a:rPr>
              <a:t>fédération</a:t>
            </a:r>
            <a:endParaRPr lang="en-CA" sz="1600" b="1" dirty="0">
              <a:solidFill>
                <a:srgbClr val="000000"/>
              </a:solidFill>
              <a:latin typeface="Adobe Heiti Std R"/>
              <a:ea typeface="Times New Roman" panose="02020603050405020304" pitchFamily="18" charset="0"/>
            </a:endParaRPr>
          </a:p>
          <a:p>
            <a:pPr algn="ctr"/>
            <a:endParaRPr lang="en-CA" sz="1600" dirty="0">
              <a:latin typeface="Times New Roman" panose="02020603050405020304" pitchFamily="18" charset="0"/>
              <a:ea typeface="Times New Roman" panose="02020603050405020304" pitchFamily="18" charset="0"/>
            </a:endParaRPr>
          </a:p>
        </p:txBody>
      </p:sp>
      <p:sp>
        <p:nvSpPr>
          <p:cNvPr id="14" name="Rounded Rectangle 13"/>
          <p:cNvSpPr/>
          <p:nvPr/>
        </p:nvSpPr>
        <p:spPr>
          <a:xfrm>
            <a:off x="5535185" y="5273614"/>
            <a:ext cx="3057800" cy="995633"/>
          </a:xfrm>
          <a:prstGeom prst="round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68192" tIns="34097" rIns="68192" bIns="34097" rtlCol="0" anchor="ctr">
            <a:noAutofit/>
          </a:bodyPr>
          <a:lstStyle/>
          <a:p>
            <a:pPr algn="ctr"/>
            <a:endParaRPr lang="en-CA" sz="900" dirty="0">
              <a:solidFill>
                <a:srgbClr val="000000"/>
              </a:solidFill>
              <a:latin typeface="Baskerville Old Face" panose="02020602080505020303" pitchFamily="18" charset="0"/>
              <a:ea typeface="Times New Roman" panose="02020603050405020304" pitchFamily="18" charset="0"/>
            </a:endParaRPr>
          </a:p>
          <a:p>
            <a:pPr algn="ctr"/>
            <a:r>
              <a:rPr lang="en-CA" sz="900" dirty="0">
                <a:solidFill>
                  <a:srgbClr val="000000"/>
                </a:solidFill>
                <a:latin typeface="Baskerville Old Face" panose="02020602080505020303" pitchFamily="18" charset="0"/>
                <a:ea typeface="Times New Roman" panose="02020603050405020304" pitchFamily="18" charset="0"/>
              </a:rPr>
              <a:t> </a:t>
            </a:r>
          </a:p>
          <a:p>
            <a:pPr algn="ctr"/>
            <a:endParaRPr lang="en-CA" sz="900" dirty="0">
              <a:solidFill>
                <a:srgbClr val="000000"/>
              </a:solidFill>
              <a:latin typeface="Baskerville Old Face" panose="02020602080505020303" pitchFamily="18" charset="0"/>
              <a:ea typeface="Times New Roman" panose="02020603050405020304" pitchFamily="18" charset="0"/>
            </a:endParaRPr>
          </a:p>
          <a:p>
            <a:pPr algn="ctr"/>
            <a:endParaRPr lang="en-CA" sz="900" dirty="0">
              <a:solidFill>
                <a:srgbClr val="000000"/>
              </a:solidFill>
              <a:latin typeface="Baskerville Old Face" panose="02020602080505020303" pitchFamily="18" charset="0"/>
              <a:ea typeface="Times New Roman" panose="02020603050405020304" pitchFamily="18" charset="0"/>
            </a:endParaRPr>
          </a:p>
          <a:p>
            <a:pPr algn="ctr"/>
            <a:endParaRPr lang="en-CA" sz="900" dirty="0">
              <a:solidFill>
                <a:srgbClr val="000000"/>
              </a:solidFill>
              <a:latin typeface="Baskerville Old Face" panose="02020602080505020303" pitchFamily="18" charset="0"/>
              <a:ea typeface="Times New Roman" panose="02020603050405020304" pitchFamily="18" charset="0"/>
            </a:endParaRPr>
          </a:p>
          <a:p>
            <a:pPr algn="ctr"/>
            <a:endParaRPr lang="en-CA" sz="900" dirty="0">
              <a:solidFill>
                <a:srgbClr val="000000"/>
              </a:solidFill>
              <a:latin typeface="Baskerville Old Face" panose="02020602080505020303" pitchFamily="18" charset="0"/>
              <a:ea typeface="Times New Roman" panose="02020603050405020304" pitchFamily="18" charset="0"/>
            </a:endParaRPr>
          </a:p>
          <a:p>
            <a:pPr algn="ctr"/>
            <a:endParaRPr lang="en-CA" sz="900" dirty="0">
              <a:latin typeface="Times New Roman" panose="02020603050405020304" pitchFamily="18" charset="0"/>
              <a:ea typeface="Times New Roman" panose="02020603050405020304" pitchFamily="18" charset="0"/>
            </a:endParaRPr>
          </a:p>
          <a:p>
            <a:pPr algn="ctr"/>
            <a:r>
              <a:rPr lang="en-CA" sz="900" dirty="0">
                <a:solidFill>
                  <a:srgbClr val="000000"/>
                </a:solidFill>
                <a:latin typeface="Baskerville Old Face" panose="02020602080505020303" pitchFamily="18" charset="0"/>
                <a:ea typeface="Times New Roman" panose="02020603050405020304" pitchFamily="18" charset="0"/>
              </a:rPr>
              <a:t>National association with offices in Toronto &amp; Ottawa</a:t>
            </a:r>
          </a:p>
          <a:p>
            <a:pPr algn="ctr"/>
            <a:r>
              <a:rPr lang="en-CA" sz="900" dirty="0">
                <a:solidFill>
                  <a:srgbClr val="000000"/>
                </a:solidFill>
                <a:latin typeface="Baskerville Old Face" panose="02020602080505020303" pitchFamily="18" charset="0"/>
                <a:ea typeface="Times New Roman" panose="02020603050405020304" pitchFamily="18" charset="0"/>
              </a:rPr>
              <a:t>Association </a:t>
            </a:r>
            <a:r>
              <a:rPr lang="en-CA" sz="900" dirty="0" err="1">
                <a:solidFill>
                  <a:srgbClr val="000000"/>
                </a:solidFill>
                <a:latin typeface="Baskerville Old Face" panose="02020602080505020303" pitchFamily="18" charset="0"/>
                <a:ea typeface="Times New Roman" panose="02020603050405020304" pitchFamily="18" charset="0"/>
              </a:rPr>
              <a:t>nationale</a:t>
            </a:r>
            <a:r>
              <a:rPr lang="en-CA" sz="900" dirty="0">
                <a:solidFill>
                  <a:srgbClr val="000000"/>
                </a:solidFill>
                <a:latin typeface="Baskerville Old Face" panose="02020602080505020303" pitchFamily="18" charset="0"/>
                <a:ea typeface="Times New Roman" panose="02020603050405020304" pitchFamily="18" charset="0"/>
              </a:rPr>
              <a:t>, bureaux à Toronto et Ottawa.</a:t>
            </a:r>
            <a:endParaRPr lang="en-CA" sz="900" dirty="0">
              <a:latin typeface="Baskerville Old Face" panose="02020602080505020303" pitchFamily="18" charset="0"/>
              <a:ea typeface="Times New Roman" panose="02020603050405020304" pitchFamily="18" charset="0"/>
            </a:endParaRPr>
          </a:p>
          <a:p>
            <a:pPr algn="ctr"/>
            <a:endParaRPr lang="en-CA" sz="900" dirty="0">
              <a:latin typeface="Times New Roman" panose="02020603050405020304" pitchFamily="18" charset="0"/>
              <a:ea typeface="Times New Roman" panose="02020603050405020304" pitchFamily="18" charset="0"/>
            </a:endParaRPr>
          </a:p>
          <a:p>
            <a:pPr algn="ctr"/>
            <a:r>
              <a:rPr lang="en-CA" sz="1500" dirty="0">
                <a:solidFill>
                  <a:srgbClr val="000000"/>
                </a:solidFill>
                <a:latin typeface="Adobe Heiti Std R"/>
                <a:ea typeface="Times New Roman" panose="02020603050405020304" pitchFamily="18" charset="0"/>
              </a:rPr>
              <a:t> </a:t>
            </a:r>
            <a:endParaRPr lang="en-CA" sz="900" dirty="0">
              <a:latin typeface="Times New Roman" panose="02020603050405020304" pitchFamily="18" charset="0"/>
              <a:ea typeface="Times New Roman" panose="02020603050405020304" pitchFamily="18" charset="0"/>
            </a:endParaRPr>
          </a:p>
        </p:txBody>
      </p:sp>
      <p:sp>
        <p:nvSpPr>
          <p:cNvPr id="22" name="TextBox 21"/>
          <p:cNvSpPr txBox="1"/>
          <p:nvPr/>
        </p:nvSpPr>
        <p:spPr>
          <a:xfrm>
            <a:off x="-1" y="170845"/>
            <a:ext cx="7042262" cy="707886"/>
          </a:xfrm>
          <a:prstGeom prst="rect">
            <a:avLst/>
          </a:prstGeom>
          <a:noFill/>
        </p:spPr>
        <p:txBody>
          <a:bodyPr wrap="square" rtlCol="0">
            <a:spAutoFit/>
          </a:bodyPr>
          <a:lstStyle/>
          <a:p>
            <a:r>
              <a:rPr lang="en-CA" sz="2000" b="1" dirty="0">
                <a:solidFill>
                  <a:schemeClr val="bg1"/>
                </a:solidFill>
                <a:latin typeface="Segoe UI Light" panose="020B0502040204020203" pitchFamily="34" charset="0"/>
              </a:rPr>
              <a:t>Credit Union Central of Canada system </a:t>
            </a:r>
          </a:p>
          <a:p>
            <a:r>
              <a:rPr lang="en-CA" sz="2000" b="1" dirty="0">
                <a:solidFill>
                  <a:schemeClr val="bg1"/>
                </a:solidFill>
                <a:latin typeface="Segoe UI Light" panose="020B0502040204020203" pitchFamily="34" charset="0"/>
              </a:rPr>
              <a:t>Le </a:t>
            </a:r>
            <a:r>
              <a:rPr lang="en-CA" sz="2000" b="1" dirty="0" err="1">
                <a:solidFill>
                  <a:schemeClr val="bg1"/>
                </a:solidFill>
                <a:latin typeface="Segoe UI Light" panose="020B0502040204020203" pitchFamily="34" charset="0"/>
              </a:rPr>
              <a:t>système</a:t>
            </a:r>
            <a:r>
              <a:rPr lang="en-CA" sz="2000" b="1" dirty="0">
                <a:solidFill>
                  <a:schemeClr val="bg1"/>
                </a:solidFill>
                <a:latin typeface="Segoe UI Light" panose="020B0502040204020203" pitchFamily="34" charset="0"/>
              </a:rPr>
              <a:t> de la </a:t>
            </a:r>
            <a:r>
              <a:rPr lang="en-CA" sz="2000" b="1" dirty="0" err="1">
                <a:solidFill>
                  <a:schemeClr val="bg1"/>
                </a:solidFill>
                <a:latin typeface="Segoe UI Light" panose="020B0502040204020203" pitchFamily="34" charset="0"/>
              </a:rPr>
              <a:t>Centrale</a:t>
            </a:r>
            <a:r>
              <a:rPr lang="en-CA" sz="2000" b="1" dirty="0">
                <a:solidFill>
                  <a:schemeClr val="bg1"/>
                </a:solidFill>
                <a:latin typeface="Segoe UI Light" panose="020B0502040204020203" pitchFamily="34" charset="0"/>
              </a:rPr>
              <a:t> des </a:t>
            </a:r>
            <a:r>
              <a:rPr lang="en-CA" sz="2000" b="1" dirty="0" err="1">
                <a:solidFill>
                  <a:schemeClr val="bg1"/>
                </a:solidFill>
                <a:latin typeface="Segoe UI Light" panose="020B0502040204020203" pitchFamily="34" charset="0"/>
              </a:rPr>
              <a:t>caisses</a:t>
            </a:r>
            <a:r>
              <a:rPr lang="en-CA" sz="2000" b="1" dirty="0">
                <a:solidFill>
                  <a:schemeClr val="bg1"/>
                </a:solidFill>
                <a:latin typeface="Segoe UI Light" panose="020B0502040204020203" pitchFamily="34" charset="0"/>
              </a:rPr>
              <a:t> de </a:t>
            </a:r>
            <a:r>
              <a:rPr lang="en-CA" sz="2000" b="1" dirty="0" err="1">
                <a:solidFill>
                  <a:schemeClr val="bg1"/>
                </a:solidFill>
                <a:latin typeface="Segoe UI Light" panose="020B0502040204020203" pitchFamily="34" charset="0"/>
              </a:rPr>
              <a:t>crédit</a:t>
            </a:r>
            <a:endParaRPr lang="en-CA" sz="2000" b="1" dirty="0">
              <a:solidFill>
                <a:schemeClr val="bg1"/>
              </a:solidFill>
              <a:latin typeface="Segoe UI Light" panose="020B0502040204020203" pitchFamily="34" charset="0"/>
            </a:endParaRPr>
          </a:p>
        </p:txBody>
      </p:sp>
      <p:sp>
        <p:nvSpPr>
          <p:cNvPr id="23" name="Down Arrow 22"/>
          <p:cNvSpPr/>
          <p:nvPr/>
        </p:nvSpPr>
        <p:spPr>
          <a:xfrm>
            <a:off x="6206099" y="1744408"/>
            <a:ext cx="1613756" cy="534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spcAft>
                <a:spcPts val="800"/>
              </a:spcAft>
            </a:pPr>
            <a:r>
              <a:rPr lang="en-CA" sz="1100" b="1" dirty="0">
                <a:ea typeface="Calibri" panose="020F0502020204030204" pitchFamily="34" charset="0"/>
                <a:cs typeface="Times New Roman" panose="02020603050405020304" pitchFamily="18" charset="0"/>
              </a:rPr>
              <a:t>Own</a:t>
            </a:r>
          </a:p>
          <a:p>
            <a:pPr algn="ctr">
              <a:lnSpc>
                <a:spcPts val="700"/>
              </a:lnSpc>
              <a:spcAft>
                <a:spcPts val="800"/>
              </a:spcAft>
            </a:pPr>
            <a:r>
              <a:rPr lang="en-CA" sz="1100" b="1" dirty="0" err="1">
                <a:ea typeface="Calibri" panose="020F0502020204030204" pitchFamily="34" charset="0"/>
                <a:cs typeface="Times New Roman" panose="02020603050405020304" pitchFamily="18" charset="0"/>
              </a:rPr>
              <a:t>possèdent</a:t>
            </a:r>
            <a:endParaRPr lang="en-CA" sz="1100" dirty="0">
              <a:ea typeface="Calibri" panose="020F0502020204030204" pitchFamily="34" charset="0"/>
              <a:cs typeface="Times New Roman" panose="02020603050405020304" pitchFamily="18" charset="0"/>
            </a:endParaRPr>
          </a:p>
        </p:txBody>
      </p:sp>
      <p:pic>
        <p:nvPicPr>
          <p:cNvPr id="37" name="Picture 4" descr="http://www.brandsoftheworld.com/sites/default/files/styles/logo-thumbnail/public/122011/atl_central_vert_logo_col.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9519" y="4237128"/>
            <a:ext cx="779848" cy="7798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s://encrypted-tbn1.google.com/images?q=tbn:ANd9GcTJ0LR3OCwtxLL1uys1I24C9pZIggyLa_6Z3PtlGZ-mtxr4n1Pxj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80105" y="3980426"/>
            <a:ext cx="1241462" cy="34970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s://www.albertacentral.com/site/imgs/logo.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8327" y="3916627"/>
            <a:ext cx="1272936" cy="41265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Caisses Populairs de l'Ontar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001" y="4443726"/>
            <a:ext cx="1292171" cy="2902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04593" y="4414278"/>
            <a:ext cx="1474019" cy="3409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https://encrypted-tbn3.google.com/images?q=tbn:ANd9GcQt4d7GAvA04s1BPAnUfywXqufYPKvzByYGXIXrC-d1Rk75w4pu"/>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8336" y="4022117"/>
            <a:ext cx="1056117" cy="264029"/>
          </a:xfrm>
          <a:prstGeom prst="rect">
            <a:avLst/>
          </a:prstGeom>
          <a:noFill/>
          <a:extLst>
            <a:ext uri="{909E8E84-426E-40dd-AFC4-6F175D3DCCD1}">
              <a14:hiddenFill xmlns:a14="http://schemas.microsoft.com/office/drawing/2010/main">
                <a:solidFill>
                  <a:srgbClr val="FFFFFF"/>
                </a:solidFill>
              </a14:hiddenFill>
            </a:ext>
          </a:extLst>
        </p:spPr>
      </p:pic>
      <p:sp>
        <p:nvSpPr>
          <p:cNvPr id="49" name="Down Arrow 48"/>
          <p:cNvSpPr/>
          <p:nvPr/>
        </p:nvSpPr>
        <p:spPr>
          <a:xfrm>
            <a:off x="6206099" y="2848799"/>
            <a:ext cx="1613756" cy="534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spcAft>
                <a:spcPts val="800"/>
              </a:spcAft>
            </a:pPr>
            <a:r>
              <a:rPr lang="en-CA" sz="1100" b="1" dirty="0">
                <a:ea typeface="Calibri" panose="020F0502020204030204" pitchFamily="34" charset="0"/>
                <a:cs typeface="Times New Roman" panose="02020603050405020304" pitchFamily="18" charset="0"/>
              </a:rPr>
              <a:t>Own</a:t>
            </a:r>
          </a:p>
          <a:p>
            <a:pPr algn="ctr">
              <a:lnSpc>
                <a:spcPts val="700"/>
              </a:lnSpc>
              <a:spcAft>
                <a:spcPts val="800"/>
              </a:spcAft>
            </a:pPr>
            <a:r>
              <a:rPr lang="en-CA" sz="1100" b="1" dirty="0" err="1">
                <a:ea typeface="Calibri" panose="020F0502020204030204" pitchFamily="34" charset="0"/>
                <a:cs typeface="Times New Roman" panose="02020603050405020304" pitchFamily="18" charset="0"/>
              </a:rPr>
              <a:t>possèdent</a:t>
            </a:r>
            <a:endParaRPr lang="en-CA" sz="1100" dirty="0">
              <a:ea typeface="Calibri" panose="020F0502020204030204" pitchFamily="34" charset="0"/>
              <a:cs typeface="Times New Roman" panose="02020603050405020304" pitchFamily="18" charset="0"/>
            </a:endParaRPr>
          </a:p>
        </p:txBody>
      </p:sp>
      <p:pic>
        <p:nvPicPr>
          <p:cNvPr id="50" name="Picture 3" descr="logo_formemo"/>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93414" y="5333510"/>
            <a:ext cx="1941342" cy="480149"/>
          </a:xfrm>
          <a:prstGeom prst="rect">
            <a:avLst/>
          </a:prstGeom>
          <a:noFill/>
        </p:spPr>
      </p:pic>
      <p:sp>
        <p:nvSpPr>
          <p:cNvPr id="53" name="Down Arrow 52"/>
          <p:cNvSpPr/>
          <p:nvPr/>
        </p:nvSpPr>
        <p:spPr>
          <a:xfrm>
            <a:off x="6216809" y="4868910"/>
            <a:ext cx="1613756" cy="534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spcAft>
                <a:spcPts val="800"/>
              </a:spcAft>
            </a:pPr>
            <a:r>
              <a:rPr lang="en-CA" sz="1100" b="1" dirty="0">
                <a:ea typeface="Calibri" panose="020F0502020204030204" pitchFamily="34" charset="0"/>
                <a:cs typeface="Times New Roman" panose="02020603050405020304" pitchFamily="18" charset="0"/>
              </a:rPr>
              <a:t>Own</a:t>
            </a:r>
          </a:p>
          <a:p>
            <a:pPr algn="ctr">
              <a:lnSpc>
                <a:spcPts val="700"/>
              </a:lnSpc>
              <a:spcAft>
                <a:spcPts val="800"/>
              </a:spcAft>
            </a:pPr>
            <a:r>
              <a:rPr lang="en-CA" sz="1100" b="1" dirty="0" err="1">
                <a:ea typeface="Calibri" panose="020F0502020204030204" pitchFamily="34" charset="0"/>
                <a:cs typeface="Times New Roman" panose="02020603050405020304" pitchFamily="18" charset="0"/>
              </a:rPr>
              <a:t>possèdent</a:t>
            </a:r>
            <a:endParaRPr lang="en-CA" sz="1100" dirty="0">
              <a:ea typeface="Calibri" panose="020F0502020204030204" pitchFamily="34" charset="0"/>
              <a:cs typeface="Times New Roman" panose="02020603050405020304" pitchFamily="18" charset="0"/>
            </a:endParaRPr>
          </a:p>
        </p:txBody>
      </p:sp>
      <p:sp>
        <p:nvSpPr>
          <p:cNvPr id="4" name="Rectangle 3"/>
          <p:cNvSpPr/>
          <p:nvPr/>
        </p:nvSpPr>
        <p:spPr>
          <a:xfrm>
            <a:off x="309010" y="1201080"/>
            <a:ext cx="2965631" cy="861774"/>
          </a:xfrm>
          <a:prstGeom prst="rect">
            <a:avLst/>
          </a:prstGeom>
        </p:spPr>
        <p:txBody>
          <a:bodyPr wrap="square">
            <a:spAutoFit/>
          </a:bodyPr>
          <a:lstStyle/>
          <a:p>
            <a:r>
              <a:rPr lang="en-CA" sz="1400" i="1" dirty="0"/>
              <a:t>(</a:t>
            </a:r>
            <a:r>
              <a:rPr lang="en-CA" sz="1400" i="1" dirty="0">
                <a:latin typeface="Segoe UI Light" panose="020B0502040204020203" pitchFamily="34" charset="0"/>
              </a:rPr>
              <a:t>second quarter, 2015)</a:t>
            </a:r>
          </a:p>
          <a:p>
            <a:r>
              <a:rPr lang="en-CA" sz="1400" i="1" dirty="0">
                <a:latin typeface="Segoe UI Light" panose="020B0502040204020203" pitchFamily="34" charset="0"/>
              </a:rPr>
              <a:t>(</a:t>
            </a:r>
            <a:r>
              <a:rPr lang="en-CA" sz="1400" i="1" dirty="0" err="1">
                <a:latin typeface="Segoe UI Light" panose="020B0502040204020203" pitchFamily="34" charset="0"/>
              </a:rPr>
              <a:t>deuxième</a:t>
            </a:r>
            <a:r>
              <a:rPr lang="en-CA" sz="1400" i="1" dirty="0">
                <a:latin typeface="Segoe UI Light" panose="020B0502040204020203" pitchFamily="34" charset="0"/>
              </a:rPr>
              <a:t> </a:t>
            </a:r>
            <a:r>
              <a:rPr lang="en-CA" sz="1400" i="1" dirty="0" err="1">
                <a:latin typeface="Segoe UI Light" panose="020B0502040204020203" pitchFamily="34" charset="0"/>
              </a:rPr>
              <a:t>trimestre</a:t>
            </a:r>
            <a:r>
              <a:rPr lang="en-CA" sz="1400" i="1" dirty="0">
                <a:latin typeface="Segoe UI Light" panose="020B0502040204020203" pitchFamily="34" charset="0"/>
              </a:rPr>
              <a:t>, 2015</a:t>
            </a:r>
            <a:r>
              <a:rPr lang="en-CA" i="1" dirty="0">
                <a:latin typeface="Segoe UI Light" panose="020B0502040204020203" pitchFamily="34" charset="0"/>
              </a:rPr>
              <a:t>)</a:t>
            </a:r>
          </a:p>
          <a:p>
            <a:endParaRPr lang="en-CA" dirty="0">
              <a:solidFill>
                <a:schemeClr val="tx2"/>
              </a:solidFill>
              <a:latin typeface="Segoe UI Light" panose="020B0502040204020203" pitchFamily="34" charset="0"/>
            </a:endParaRPr>
          </a:p>
        </p:txBody>
      </p:sp>
      <p:pic>
        <p:nvPicPr>
          <p:cNvPr id="21" name="Picture 3" descr="logo_formemo"/>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33299" y="5771430"/>
            <a:ext cx="1941342" cy="480149"/>
          </a:xfrm>
          <a:prstGeom prst="rect">
            <a:avLst/>
          </a:prstGeom>
          <a:noFill/>
        </p:spPr>
      </p:pic>
      <p:sp>
        <p:nvSpPr>
          <p:cNvPr id="20" name="Rectangle 19"/>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solidFill>
            </a:endParaRPr>
          </a:p>
        </p:txBody>
      </p:sp>
      <p:sp>
        <p:nvSpPr>
          <p:cNvPr id="2" name="Slide Number Placeholder 1"/>
          <p:cNvSpPr>
            <a:spLocks noGrp="1"/>
          </p:cNvSpPr>
          <p:nvPr>
            <p:ph type="sldNum" sz="quarter" idx="12"/>
          </p:nvPr>
        </p:nvSpPr>
        <p:spPr/>
        <p:txBody>
          <a:bodyPr/>
          <a:lstStyle/>
          <a:p>
            <a:fld id="{F9274D19-DE53-4665-909B-FA3DA6A6927E}" type="slidenum">
              <a:rPr lang="en-CA" smtClean="0"/>
              <a:t>13</a:t>
            </a:fld>
            <a:endParaRPr lang="en-CA"/>
          </a:p>
        </p:txBody>
      </p:sp>
    </p:spTree>
    <p:extLst>
      <p:ext uri="{BB962C8B-B14F-4D97-AF65-F5344CB8AC3E}">
        <p14:creationId xmlns:p14="http://schemas.microsoft.com/office/powerpoint/2010/main" val="19322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000">
            <a:off x="3069139" y="913065"/>
            <a:ext cx="4080725" cy="3494985"/>
          </a:xfrm>
          <a:prstGeom prst="rect">
            <a:avLst/>
          </a:prstGeom>
          <a:noFill/>
          <a:ln>
            <a:noFill/>
          </a:ln>
          <a:extLst/>
        </p:spPr>
      </p:pic>
      <p:graphicFrame>
        <p:nvGraphicFramePr>
          <p:cNvPr id="3" name="Table 2"/>
          <p:cNvGraphicFramePr>
            <a:graphicFrameLocks noGrp="1"/>
          </p:cNvGraphicFramePr>
          <p:nvPr>
            <p:extLst>
              <p:ext uri="{D42A27DB-BD31-4B8C-83A1-F6EECF244321}">
                <p14:modId xmlns:p14="http://schemas.microsoft.com/office/powerpoint/2010/main" val="3917377525"/>
              </p:ext>
            </p:extLst>
          </p:nvPr>
        </p:nvGraphicFramePr>
        <p:xfrm>
          <a:off x="449182" y="5093550"/>
          <a:ext cx="11421978" cy="1323033"/>
        </p:xfrm>
        <a:graphic>
          <a:graphicData uri="http://schemas.openxmlformats.org/drawingml/2006/table">
            <a:tbl>
              <a:tblPr firstRow="1" firstCol="1" bandRow="1">
                <a:tableStyleId>{5C22544A-7EE6-4342-B048-85BDC9FD1C3A}</a:tableStyleId>
              </a:tblPr>
              <a:tblGrid>
                <a:gridCol w="1080249"/>
                <a:gridCol w="1167058"/>
                <a:gridCol w="921463"/>
                <a:gridCol w="1053192"/>
                <a:gridCol w="1054032"/>
                <a:gridCol w="1054032"/>
                <a:gridCol w="1139865"/>
                <a:gridCol w="1047303"/>
                <a:gridCol w="948500"/>
                <a:gridCol w="948500"/>
                <a:gridCol w="1007784"/>
              </a:tblGrid>
              <a:tr h="321988">
                <a:tc>
                  <a:txBody>
                    <a:bodyPr/>
                    <a:lstStyle/>
                    <a:p>
                      <a:pPr>
                        <a:lnSpc>
                          <a:spcPct val="105000"/>
                        </a:lnSpc>
                        <a:spcAft>
                          <a:spcPts val="0"/>
                        </a:spcAft>
                      </a:pPr>
                      <a:r>
                        <a:rPr lang="en-CA" sz="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dirty="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BC</a:t>
                      </a:r>
                      <a:endParaRPr lang="en-CA" sz="1100" dirty="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AB</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SK</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MB</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ON</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QC</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solidFill>
                      <a:srgbClr val="00C470"/>
                    </a:solidFill>
                  </a:tcPr>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NB</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NS</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PE</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200" b="1">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NL</a:t>
                      </a:r>
                      <a:endParaRPr lang="en-CA" sz="110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r>
              <a:tr h="352251">
                <a:tc>
                  <a:txBody>
                    <a:bodyPr/>
                    <a:lstStyle/>
                    <a:p>
                      <a:pPr>
                        <a:lnSpc>
                          <a:spcPct val="105000"/>
                        </a:lnSpc>
                        <a:spcAft>
                          <a:spcPts val="0"/>
                        </a:spcAft>
                      </a:pPr>
                      <a:r>
                        <a:rPr lang="en-CA" sz="800" b="1" dirty="0" smtClean="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Members</a:t>
                      </a:r>
                      <a:br>
                        <a:rPr lang="en-CA" sz="800" b="1" dirty="0" smtClean="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br>
                      <a:r>
                        <a:rPr lang="en-CA" sz="800" b="1" dirty="0" err="1" smtClean="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Membres</a:t>
                      </a:r>
                      <a:endParaRPr lang="en-CA" sz="800" dirty="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1,917,446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637,400</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473,372</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635,825</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1,552,388</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4,412,523</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solidFill>
                      <a:srgbClr val="97FFD2"/>
                    </a:solidFill>
                  </a:tcP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224,663</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150,375</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52,286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54,406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r>
              <a:tr h="356810">
                <a:tc>
                  <a:txBody>
                    <a:bodyPr/>
                    <a:lstStyle/>
                    <a:p>
                      <a:pPr>
                        <a:lnSpc>
                          <a:spcPct val="105000"/>
                        </a:lnSpc>
                        <a:spcAft>
                          <a:spcPts val="0"/>
                        </a:spcAft>
                      </a:pPr>
                      <a:r>
                        <a:rPr lang="en-CA" sz="800" b="1" dirty="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 pop.</a:t>
                      </a:r>
                      <a:endParaRPr lang="en-CA" sz="800" dirty="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41%</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15%</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42%</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49%</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11%</a:t>
                      </a:r>
                      <a:endParaRPr lang="en-CA" sz="110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54%</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solidFill>
                      <a:srgbClr val="D1FFEB"/>
                    </a:solidFill>
                  </a:tcP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30%</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36%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10%</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r>
              <a:tr h="291984">
                <a:tc>
                  <a:txBody>
                    <a:bodyPr/>
                    <a:lstStyle/>
                    <a:p>
                      <a:pPr>
                        <a:lnSpc>
                          <a:spcPct val="105000"/>
                        </a:lnSpc>
                        <a:spcAft>
                          <a:spcPts val="0"/>
                        </a:spcAft>
                      </a:pPr>
                      <a:r>
                        <a:rPr lang="en-CA" sz="800" b="1" dirty="0" smtClean="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Assets/</a:t>
                      </a:r>
                      <a:r>
                        <a:rPr lang="en-CA" sz="800" b="1" dirty="0" err="1" smtClean="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Actifs</a:t>
                      </a:r>
                      <a:r>
                        <a:rPr lang="en-CA" sz="800" b="1" dirty="0" smtClean="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 </a:t>
                      </a:r>
                      <a:r>
                        <a:rPr lang="en-CA" sz="800" b="1" dirty="0">
                          <a:solidFill>
                            <a:srgbClr val="FFFFFF"/>
                          </a:solidFill>
                          <a:effectLst/>
                          <a:latin typeface="Segoe UI Light" panose="020B0502040204020203" pitchFamily="34" charset="0"/>
                          <a:ea typeface="Calibri" panose="020F0502020204030204" pitchFamily="34" charset="0"/>
                          <a:cs typeface="Times New Roman" panose="02020603050405020304" pitchFamily="18" charset="0"/>
                        </a:rPr>
                        <a:t>($B)</a:t>
                      </a:r>
                      <a:endParaRPr lang="en-CA" sz="800" dirty="0">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$64.32</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23.46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$20.25</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26.26</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44.67</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151.91</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solidFill>
                      <a:srgbClr val="97FFD2"/>
                    </a:solidFill>
                  </a:tcP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4.21</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2.23</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0.89</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c>
                  <a:txBody>
                    <a:bodyPr/>
                    <a:lstStyle/>
                    <a:p>
                      <a:pPr algn="ctr">
                        <a:lnSpc>
                          <a:spcPct val="105000"/>
                        </a:lnSpc>
                        <a:spcAft>
                          <a:spcPts val="0"/>
                        </a:spcAft>
                      </a:pPr>
                      <a:r>
                        <a:rPr lang="en-CA" sz="14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a:t>
                      </a:r>
                      <a:r>
                        <a:rPr lang="en-CA" sz="1400" dirty="0" smtClean="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rPr>
                        <a:t>1.12</a:t>
                      </a:r>
                      <a:endParaRPr lang="en-CA" sz="1100" dirty="0">
                        <a:solidFill>
                          <a:schemeClr val="tx1"/>
                        </a:solidFill>
                        <a:effectLst/>
                        <a:latin typeface="Segoe UI Light" panose="020B0502040204020203" pitchFamily="34" charset="0"/>
                        <a:ea typeface="Calibri" panose="020F0502020204030204" pitchFamily="34" charset="0"/>
                        <a:cs typeface="Times New Roman" panose="02020603050405020304" pitchFamily="18" charset="0"/>
                      </a:endParaRPr>
                    </a:p>
                  </a:txBody>
                  <a:tcPr marL="38576" marR="38576" marT="7144" marB="0" anchor="ctr"/>
                </a:tc>
              </a:tr>
            </a:tbl>
          </a:graphicData>
        </a:graphic>
      </p:graphicFrame>
      <p:sp>
        <p:nvSpPr>
          <p:cNvPr id="25" name="Oval 24"/>
          <p:cNvSpPr/>
          <p:nvPr/>
        </p:nvSpPr>
        <p:spPr>
          <a:xfrm>
            <a:off x="3104594" y="4373980"/>
            <a:ext cx="113400" cy="112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CA" sz="1013"/>
          </a:p>
        </p:txBody>
      </p:sp>
      <p:sp>
        <p:nvSpPr>
          <p:cNvPr id="26" name="Oval 25"/>
          <p:cNvSpPr/>
          <p:nvPr/>
        </p:nvSpPr>
        <p:spPr>
          <a:xfrm>
            <a:off x="3104594" y="4521552"/>
            <a:ext cx="113400" cy="113408"/>
          </a:xfrm>
          <a:prstGeom prst="ellipse">
            <a:avLst/>
          </a:prstGeom>
          <a:solidFill>
            <a:srgbClr val="3AE6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CA" sz="1013"/>
          </a:p>
        </p:txBody>
      </p:sp>
      <p:sp>
        <p:nvSpPr>
          <p:cNvPr id="27" name="Text Box 22"/>
          <p:cNvSpPr txBox="1"/>
          <p:nvPr/>
        </p:nvSpPr>
        <p:spPr>
          <a:xfrm>
            <a:off x="3272570" y="4190315"/>
            <a:ext cx="5540505" cy="711614"/>
          </a:xfrm>
          <a:prstGeom prst="rect">
            <a:avLst/>
          </a:prstGeom>
          <a:solidFill>
            <a:srgbClr val="FFFFFF">
              <a:alpha val="0"/>
            </a:srgb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25718" rIns="51435" bIns="25718" numCol="1" spcCol="0" rtlCol="0" fromWordArt="0" anchor="t" anchorCtr="0" forceAA="0" compatLnSpc="1">
            <a:prstTxWarp prst="textNoShape">
              <a:avLst/>
            </a:prstTxWarp>
            <a:noAutofit/>
          </a:bodyPr>
          <a:lstStyle/>
          <a:p>
            <a:pPr>
              <a:lnSpc>
                <a:spcPts val="975"/>
              </a:lnSpc>
              <a:spcAft>
                <a:spcPts val="225"/>
              </a:spcAft>
            </a:pPr>
            <a:r>
              <a:rPr lang="en-CA" sz="675" dirty="0">
                <a:ea typeface="Calibri" panose="020F0502020204030204" pitchFamily="34" charset="0"/>
                <a:cs typeface="Times New Roman" panose="02020603050405020304" pitchFamily="18" charset="0"/>
              </a:rPr>
              <a:t>Provincially-chartered credit </a:t>
            </a:r>
            <a:r>
              <a:rPr lang="en-CA" sz="675" dirty="0" smtClean="0">
                <a:ea typeface="Calibri" panose="020F0502020204030204" pitchFamily="34" charset="0"/>
                <a:cs typeface="Times New Roman" panose="02020603050405020304" pitchFamily="18" charset="0"/>
              </a:rPr>
              <a:t>unions – </a:t>
            </a:r>
            <a:r>
              <a:rPr lang="en-CA" sz="675" dirty="0" err="1" smtClean="0">
                <a:ea typeface="Calibri" panose="020F0502020204030204" pitchFamily="34" charset="0"/>
                <a:cs typeface="Times New Roman" panose="02020603050405020304" pitchFamily="18" charset="0"/>
              </a:rPr>
              <a:t>Caisses</a:t>
            </a:r>
            <a:r>
              <a:rPr lang="en-CA" sz="675" dirty="0" smtClean="0">
                <a:ea typeface="Calibri" panose="020F0502020204030204" pitchFamily="34" charset="0"/>
                <a:cs typeface="Times New Roman" panose="02020603050405020304" pitchFamily="18" charset="0"/>
              </a:rPr>
              <a:t> de </a:t>
            </a:r>
            <a:r>
              <a:rPr lang="en-CA" sz="675" dirty="0" err="1" smtClean="0">
                <a:ea typeface="Calibri" panose="020F0502020204030204" pitchFamily="34" charset="0"/>
                <a:cs typeface="Times New Roman" panose="02020603050405020304" pitchFamily="18" charset="0"/>
              </a:rPr>
              <a:t>crédit</a:t>
            </a:r>
            <a:r>
              <a:rPr lang="en-CA" sz="675" dirty="0" smtClean="0">
                <a:ea typeface="Calibri" panose="020F0502020204030204" pitchFamily="34" charset="0"/>
                <a:cs typeface="Times New Roman" panose="02020603050405020304" pitchFamily="18" charset="0"/>
              </a:rPr>
              <a:t> </a:t>
            </a:r>
            <a:r>
              <a:rPr lang="en-CA" sz="675" dirty="0" err="1" smtClean="0">
                <a:ea typeface="Calibri" panose="020F0502020204030204" pitchFamily="34" charset="0"/>
                <a:cs typeface="Times New Roman" panose="02020603050405020304" pitchFamily="18" charset="0"/>
              </a:rPr>
              <a:t>à</a:t>
            </a:r>
            <a:r>
              <a:rPr lang="en-CA" sz="675" dirty="0" smtClean="0">
                <a:ea typeface="Calibri" panose="020F0502020204030204" pitchFamily="34" charset="0"/>
                <a:cs typeface="Times New Roman" panose="02020603050405020304" pitchFamily="18" charset="0"/>
              </a:rPr>
              <a:t> </a:t>
            </a:r>
            <a:r>
              <a:rPr lang="en-CA" sz="675" dirty="0" err="1" smtClean="0">
                <a:ea typeface="Calibri" panose="020F0502020204030204" pitchFamily="34" charset="0"/>
                <a:cs typeface="Times New Roman" panose="02020603050405020304" pitchFamily="18" charset="0"/>
              </a:rPr>
              <a:t>charte</a:t>
            </a:r>
            <a:r>
              <a:rPr lang="en-CA" sz="675" dirty="0" smtClean="0">
                <a:ea typeface="Calibri" panose="020F0502020204030204" pitchFamily="34" charset="0"/>
                <a:cs typeface="Times New Roman" panose="02020603050405020304" pitchFamily="18" charset="0"/>
              </a:rPr>
              <a:t> </a:t>
            </a:r>
            <a:r>
              <a:rPr lang="en-CA" sz="675" dirty="0" err="1" smtClean="0">
                <a:ea typeface="Calibri" panose="020F0502020204030204" pitchFamily="34" charset="0"/>
                <a:cs typeface="Times New Roman" panose="02020603050405020304" pitchFamily="18" charset="0"/>
              </a:rPr>
              <a:t>provinciale</a:t>
            </a:r>
            <a:endParaRPr lang="en-CA" sz="675" dirty="0">
              <a:ea typeface="Calibri" panose="020F0502020204030204" pitchFamily="34" charset="0"/>
              <a:cs typeface="Times New Roman" panose="02020603050405020304" pitchFamily="18" charset="0"/>
            </a:endParaRPr>
          </a:p>
          <a:p>
            <a:pPr>
              <a:lnSpc>
                <a:spcPts val="975"/>
              </a:lnSpc>
              <a:spcAft>
                <a:spcPts val="225"/>
              </a:spcAft>
            </a:pPr>
            <a:r>
              <a:rPr lang="en-CA" sz="675" dirty="0">
                <a:ea typeface="Calibri" panose="020F0502020204030204" pitchFamily="34" charset="0"/>
                <a:cs typeface="Times New Roman" panose="02020603050405020304" pitchFamily="18" charset="0"/>
              </a:rPr>
              <a:t>Credit Union Central of Canada system and non-</a:t>
            </a:r>
            <a:r>
              <a:rPr lang="en-CA" sz="675" dirty="0" smtClean="0">
                <a:ea typeface="Calibri" panose="020F0502020204030204" pitchFamily="34" charset="0"/>
                <a:cs typeface="Times New Roman" panose="02020603050405020304" pitchFamily="18" charset="0"/>
              </a:rPr>
              <a:t>affiliated – CUCC et non </a:t>
            </a:r>
            <a:r>
              <a:rPr lang="en-CA" sz="675" dirty="0" err="1" smtClean="0">
                <a:ea typeface="Calibri" panose="020F0502020204030204" pitchFamily="34" charset="0"/>
                <a:cs typeface="Times New Roman" panose="02020603050405020304" pitchFamily="18" charset="0"/>
              </a:rPr>
              <a:t>affiliiés</a:t>
            </a:r>
            <a:endParaRPr lang="en-CA" sz="675" dirty="0">
              <a:ea typeface="Calibri" panose="020F0502020204030204" pitchFamily="34" charset="0"/>
              <a:cs typeface="Times New Roman" panose="02020603050405020304" pitchFamily="18" charset="0"/>
            </a:endParaRPr>
          </a:p>
          <a:p>
            <a:pPr>
              <a:lnSpc>
                <a:spcPts val="975"/>
              </a:lnSpc>
              <a:spcAft>
                <a:spcPts val="225"/>
              </a:spcAft>
            </a:pPr>
            <a:r>
              <a:rPr lang="en-CA" sz="675" dirty="0">
                <a:ea typeface="Calibri" panose="020F0502020204030204" pitchFamily="34" charset="0"/>
                <a:cs typeface="Times New Roman" panose="02020603050405020304" pitchFamily="18" charset="0"/>
              </a:rPr>
              <a:t>Desjardins </a:t>
            </a:r>
            <a:r>
              <a:rPr lang="en-CA" sz="675" dirty="0" smtClean="0">
                <a:ea typeface="Calibri" panose="020F0502020204030204" pitchFamily="34" charset="0"/>
                <a:cs typeface="Times New Roman" panose="02020603050405020304" pitchFamily="18" charset="0"/>
              </a:rPr>
              <a:t>Group – </a:t>
            </a:r>
            <a:r>
              <a:rPr lang="en-CA" sz="675" dirty="0" err="1" smtClean="0">
                <a:ea typeface="Calibri" panose="020F0502020204030204" pitchFamily="34" charset="0"/>
                <a:cs typeface="Times New Roman" panose="02020603050405020304" pitchFamily="18" charset="0"/>
              </a:rPr>
              <a:t>Caisse</a:t>
            </a:r>
            <a:r>
              <a:rPr lang="en-CA" sz="675" dirty="0" smtClean="0">
                <a:ea typeface="Calibri" panose="020F0502020204030204" pitchFamily="34" charset="0"/>
                <a:cs typeface="Times New Roman" panose="02020603050405020304" pitchFamily="18" charset="0"/>
              </a:rPr>
              <a:t> Desjardins</a:t>
            </a:r>
            <a:endParaRPr lang="en-CA" sz="675" dirty="0">
              <a:ea typeface="Calibri" panose="020F0502020204030204" pitchFamily="34" charset="0"/>
              <a:cs typeface="Times New Roman" panose="02020603050405020304" pitchFamily="18" charset="0"/>
            </a:endParaRPr>
          </a:p>
          <a:p>
            <a:pPr>
              <a:lnSpc>
                <a:spcPts val="975"/>
              </a:lnSpc>
              <a:spcAft>
                <a:spcPts val="225"/>
              </a:spcAft>
            </a:pPr>
            <a:r>
              <a:rPr lang="en-CA" sz="675" dirty="0">
                <a:ea typeface="Calibri" panose="020F0502020204030204" pitchFamily="34" charset="0"/>
                <a:cs typeface="Times New Roman" panose="02020603050405020304" pitchFamily="18" charset="0"/>
              </a:rPr>
              <a:t>Jurisdictions without credit union </a:t>
            </a:r>
            <a:r>
              <a:rPr lang="en-CA" sz="675" dirty="0" smtClean="0">
                <a:ea typeface="Calibri" panose="020F0502020204030204" pitchFamily="34" charset="0"/>
                <a:cs typeface="Times New Roman" panose="02020603050405020304" pitchFamily="18" charset="0"/>
              </a:rPr>
              <a:t>legislation – </a:t>
            </a:r>
            <a:r>
              <a:rPr lang="en-CA" sz="675" dirty="0" err="1" smtClean="0">
                <a:ea typeface="Calibri" panose="020F0502020204030204" pitchFamily="34" charset="0"/>
                <a:cs typeface="Times New Roman" panose="02020603050405020304" pitchFamily="18" charset="0"/>
              </a:rPr>
              <a:t>Juridictions</a:t>
            </a:r>
            <a:r>
              <a:rPr lang="en-CA" sz="675" dirty="0" smtClean="0">
                <a:ea typeface="Calibri" panose="020F0502020204030204" pitchFamily="34" charset="0"/>
                <a:cs typeface="Times New Roman" panose="02020603050405020304" pitchFamily="18" charset="0"/>
              </a:rPr>
              <a:t> sans </a:t>
            </a:r>
            <a:r>
              <a:rPr lang="en-CA" sz="675" dirty="0" err="1" smtClean="0">
                <a:ea typeface="Calibri" panose="020F0502020204030204" pitchFamily="34" charset="0"/>
                <a:cs typeface="Times New Roman" panose="02020603050405020304" pitchFamily="18" charset="0"/>
              </a:rPr>
              <a:t>législation</a:t>
            </a:r>
            <a:r>
              <a:rPr lang="en-CA" sz="675" dirty="0" smtClean="0">
                <a:ea typeface="Calibri" panose="020F0502020204030204" pitchFamily="34" charset="0"/>
                <a:cs typeface="Times New Roman" panose="02020603050405020304" pitchFamily="18" charset="0"/>
              </a:rPr>
              <a:t> </a:t>
            </a:r>
            <a:r>
              <a:rPr lang="en-CA" sz="675" dirty="0" err="1" smtClean="0">
                <a:ea typeface="Calibri" panose="020F0502020204030204" pitchFamily="34" charset="0"/>
                <a:cs typeface="Times New Roman" panose="02020603050405020304" pitchFamily="18" charset="0"/>
              </a:rPr>
              <a:t>sur</a:t>
            </a:r>
            <a:r>
              <a:rPr lang="en-CA" sz="675" dirty="0" smtClean="0">
                <a:ea typeface="Calibri" panose="020F0502020204030204" pitchFamily="34" charset="0"/>
                <a:cs typeface="Times New Roman" panose="02020603050405020304" pitchFamily="18" charset="0"/>
              </a:rPr>
              <a:t> les </a:t>
            </a:r>
            <a:r>
              <a:rPr lang="en-CA" sz="675" dirty="0" err="1" smtClean="0">
                <a:ea typeface="Calibri" panose="020F0502020204030204" pitchFamily="34" charset="0"/>
                <a:cs typeface="Times New Roman" panose="02020603050405020304" pitchFamily="18" charset="0"/>
              </a:rPr>
              <a:t>caisses</a:t>
            </a:r>
            <a:r>
              <a:rPr lang="en-CA" sz="675" dirty="0" smtClean="0">
                <a:ea typeface="Calibri" panose="020F0502020204030204" pitchFamily="34" charset="0"/>
                <a:cs typeface="Times New Roman" panose="02020603050405020304" pitchFamily="18" charset="0"/>
              </a:rPr>
              <a:t> de </a:t>
            </a:r>
            <a:r>
              <a:rPr lang="en-CA" sz="675" dirty="0" err="1" smtClean="0">
                <a:ea typeface="Calibri" panose="020F0502020204030204" pitchFamily="34" charset="0"/>
                <a:cs typeface="Times New Roman" panose="02020603050405020304" pitchFamily="18" charset="0"/>
              </a:rPr>
              <a:t>crédit</a:t>
            </a:r>
            <a:endParaRPr lang="en-CA" sz="675" dirty="0">
              <a:ea typeface="Calibri" panose="020F0502020204030204" pitchFamily="34" charset="0"/>
              <a:cs typeface="Times New Roman" panose="02020603050405020304" pitchFamily="18" charset="0"/>
            </a:endParaRPr>
          </a:p>
          <a:p>
            <a:pPr>
              <a:lnSpc>
                <a:spcPct val="107000"/>
              </a:lnSpc>
              <a:spcAft>
                <a:spcPts val="225"/>
              </a:spcAft>
            </a:pPr>
            <a:r>
              <a:rPr lang="en-CA" sz="563" dirty="0">
                <a:ea typeface="Calibri" panose="020F0502020204030204" pitchFamily="34" charset="0"/>
                <a:cs typeface="Times New Roman" panose="02020603050405020304" pitchFamily="18" charset="0"/>
              </a:rPr>
              <a:t> </a:t>
            </a:r>
            <a:endParaRPr lang="en-CA" sz="619" dirty="0">
              <a:ea typeface="Calibri" panose="020F0502020204030204" pitchFamily="34" charset="0"/>
              <a:cs typeface="Times New Roman" panose="02020603050405020304" pitchFamily="18" charset="0"/>
            </a:endParaRPr>
          </a:p>
          <a:p>
            <a:pPr>
              <a:lnSpc>
                <a:spcPct val="107000"/>
              </a:lnSpc>
              <a:spcAft>
                <a:spcPts val="225"/>
              </a:spcAft>
            </a:pPr>
            <a:r>
              <a:rPr lang="en-CA" sz="563" dirty="0">
                <a:ea typeface="Calibri" panose="020F0502020204030204" pitchFamily="34" charset="0"/>
                <a:cs typeface="Times New Roman" panose="02020603050405020304" pitchFamily="18" charset="0"/>
              </a:rPr>
              <a:t> </a:t>
            </a:r>
            <a:endParaRPr lang="en-CA" sz="619" dirty="0">
              <a:ea typeface="Calibri" panose="020F0502020204030204" pitchFamily="34" charset="0"/>
              <a:cs typeface="Times New Roman" panose="02020603050405020304" pitchFamily="18" charset="0"/>
            </a:endParaRPr>
          </a:p>
        </p:txBody>
      </p:sp>
      <p:sp>
        <p:nvSpPr>
          <p:cNvPr id="28" name="Oval 27"/>
          <p:cNvSpPr/>
          <p:nvPr/>
        </p:nvSpPr>
        <p:spPr>
          <a:xfrm>
            <a:off x="3105487" y="4669785"/>
            <a:ext cx="113400" cy="1134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CA" sz="1013"/>
          </a:p>
        </p:txBody>
      </p:sp>
      <p:sp>
        <p:nvSpPr>
          <p:cNvPr id="29" name="Oval 28"/>
          <p:cNvSpPr/>
          <p:nvPr/>
        </p:nvSpPr>
        <p:spPr>
          <a:xfrm>
            <a:off x="3358570" y="2875838"/>
            <a:ext cx="207169"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rgbClr val="2E74B5"/>
                </a:solidFill>
                <a:ea typeface="Calibri" panose="020F0502020204030204" pitchFamily="34" charset="0"/>
                <a:cs typeface="Times New Roman" panose="02020603050405020304" pitchFamily="18" charset="0"/>
              </a:rPr>
              <a:t>42</a:t>
            </a:r>
            <a:endParaRPr lang="en-CA" sz="619" dirty="0">
              <a:ea typeface="Calibri" panose="020F0502020204030204" pitchFamily="34" charset="0"/>
              <a:cs typeface="Times New Roman" panose="02020603050405020304" pitchFamily="18" charset="0"/>
            </a:endParaRPr>
          </a:p>
        </p:txBody>
      </p:sp>
      <p:sp>
        <p:nvSpPr>
          <p:cNvPr id="30" name="Oval 29"/>
          <p:cNvSpPr/>
          <p:nvPr/>
        </p:nvSpPr>
        <p:spPr>
          <a:xfrm>
            <a:off x="3786187" y="2995649"/>
            <a:ext cx="207169"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rgbClr val="2E74B5"/>
                </a:solidFill>
                <a:ea typeface="Calibri" panose="020F0502020204030204" pitchFamily="34" charset="0"/>
                <a:cs typeface="Times New Roman" panose="02020603050405020304" pitchFamily="18" charset="0"/>
              </a:rPr>
              <a:t>28</a:t>
            </a:r>
            <a:endParaRPr lang="en-CA" sz="619" dirty="0">
              <a:ea typeface="Calibri" panose="020F0502020204030204" pitchFamily="34" charset="0"/>
              <a:cs typeface="Times New Roman" panose="02020603050405020304" pitchFamily="18" charset="0"/>
            </a:endParaRPr>
          </a:p>
        </p:txBody>
      </p:sp>
      <p:sp>
        <p:nvSpPr>
          <p:cNvPr id="31" name="Oval 30"/>
          <p:cNvSpPr/>
          <p:nvPr/>
        </p:nvSpPr>
        <p:spPr>
          <a:xfrm>
            <a:off x="6855410" y="3756878"/>
            <a:ext cx="207169"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rgbClr val="2E74B5"/>
                </a:solidFill>
                <a:ea typeface="Calibri" panose="020F0502020204030204" pitchFamily="34" charset="0"/>
                <a:cs typeface="Times New Roman" panose="02020603050405020304" pitchFamily="18" charset="0"/>
              </a:rPr>
              <a:t>28</a:t>
            </a:r>
            <a:endParaRPr lang="en-CA" sz="619" dirty="0">
              <a:ea typeface="Calibri" panose="020F0502020204030204" pitchFamily="34" charset="0"/>
              <a:cs typeface="Times New Roman" panose="02020603050405020304" pitchFamily="18" charset="0"/>
            </a:endParaRPr>
          </a:p>
        </p:txBody>
      </p:sp>
      <p:sp>
        <p:nvSpPr>
          <p:cNvPr id="32" name="Oval 31"/>
          <p:cNvSpPr/>
          <p:nvPr/>
        </p:nvSpPr>
        <p:spPr>
          <a:xfrm>
            <a:off x="6339111" y="3845714"/>
            <a:ext cx="207169"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chemeClr val="accent3"/>
                </a:solidFill>
                <a:ea typeface="Calibri" panose="020F0502020204030204" pitchFamily="34" charset="0"/>
                <a:cs typeface="Times New Roman" panose="02020603050405020304" pitchFamily="18" charset="0"/>
              </a:rPr>
              <a:t>25</a:t>
            </a:r>
            <a:endParaRPr lang="en-CA" sz="619" dirty="0">
              <a:solidFill>
                <a:schemeClr val="accent3"/>
              </a:solidFill>
              <a:ea typeface="Calibri" panose="020F0502020204030204" pitchFamily="34" charset="0"/>
              <a:cs typeface="Times New Roman" panose="02020603050405020304" pitchFamily="18" charset="0"/>
            </a:endParaRPr>
          </a:p>
        </p:txBody>
      </p:sp>
      <p:sp>
        <p:nvSpPr>
          <p:cNvPr id="34" name="Oval 33"/>
          <p:cNvSpPr/>
          <p:nvPr/>
        </p:nvSpPr>
        <p:spPr>
          <a:xfrm>
            <a:off x="5153797" y="3469719"/>
            <a:ext cx="206276"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04" b="1" dirty="0">
                <a:solidFill>
                  <a:schemeClr val="accent3"/>
                </a:solidFill>
                <a:ea typeface="Calibri" panose="020F0502020204030204" pitchFamily="34" charset="0"/>
                <a:cs typeface="Times New Roman" panose="02020603050405020304" pitchFamily="18" charset="0"/>
              </a:rPr>
              <a:t>114</a:t>
            </a:r>
            <a:endParaRPr lang="en-CA" sz="619" dirty="0">
              <a:solidFill>
                <a:schemeClr val="accent3"/>
              </a:solidFill>
              <a:ea typeface="Calibri" panose="020F0502020204030204" pitchFamily="34" charset="0"/>
              <a:cs typeface="Times New Roman" panose="02020603050405020304" pitchFamily="18" charset="0"/>
            </a:endParaRPr>
          </a:p>
        </p:txBody>
      </p:sp>
      <p:sp>
        <p:nvSpPr>
          <p:cNvPr id="35" name="Oval 34"/>
          <p:cNvSpPr/>
          <p:nvPr/>
        </p:nvSpPr>
        <p:spPr>
          <a:xfrm>
            <a:off x="4606622" y="3188977"/>
            <a:ext cx="206276"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chemeClr val="accent3"/>
                </a:solidFill>
                <a:ea typeface="Calibri" panose="020F0502020204030204" pitchFamily="34" charset="0"/>
                <a:cs typeface="Times New Roman" panose="02020603050405020304" pitchFamily="18" charset="0"/>
              </a:rPr>
              <a:t>36</a:t>
            </a:r>
            <a:endParaRPr lang="en-CA" sz="619" dirty="0">
              <a:solidFill>
                <a:schemeClr val="accent3"/>
              </a:solidFill>
              <a:ea typeface="Calibri" panose="020F0502020204030204" pitchFamily="34" charset="0"/>
              <a:cs typeface="Times New Roman" panose="02020603050405020304" pitchFamily="18" charset="0"/>
            </a:endParaRPr>
          </a:p>
        </p:txBody>
      </p:sp>
      <p:sp>
        <p:nvSpPr>
          <p:cNvPr id="36" name="Oval 35"/>
          <p:cNvSpPr/>
          <p:nvPr/>
        </p:nvSpPr>
        <p:spPr>
          <a:xfrm>
            <a:off x="4185226" y="3188977"/>
            <a:ext cx="206276"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rgbClr val="2E74B5"/>
                </a:solidFill>
                <a:ea typeface="Calibri" panose="020F0502020204030204" pitchFamily="34" charset="0"/>
                <a:cs typeface="Times New Roman" panose="02020603050405020304" pitchFamily="18" charset="0"/>
              </a:rPr>
              <a:t>49</a:t>
            </a:r>
            <a:endParaRPr lang="en-CA" sz="619" dirty="0">
              <a:ea typeface="Calibri" panose="020F0502020204030204" pitchFamily="34" charset="0"/>
              <a:cs typeface="Times New Roman" panose="02020603050405020304" pitchFamily="18" charset="0"/>
            </a:endParaRPr>
          </a:p>
        </p:txBody>
      </p:sp>
      <p:sp>
        <p:nvSpPr>
          <p:cNvPr id="37" name="Oval 36"/>
          <p:cNvSpPr/>
          <p:nvPr/>
        </p:nvSpPr>
        <p:spPr>
          <a:xfrm>
            <a:off x="7055343" y="3357896"/>
            <a:ext cx="207169"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rgbClr val="2E74B5"/>
                </a:solidFill>
                <a:ea typeface="Calibri" panose="020F0502020204030204" pitchFamily="34" charset="0"/>
                <a:cs typeface="Times New Roman" panose="02020603050405020304" pitchFamily="18" charset="0"/>
              </a:rPr>
              <a:t>7</a:t>
            </a:r>
            <a:endParaRPr lang="en-CA" sz="619" dirty="0">
              <a:ea typeface="Calibri" panose="020F0502020204030204" pitchFamily="34" charset="0"/>
              <a:cs typeface="Times New Roman" panose="02020603050405020304" pitchFamily="18" charset="0"/>
            </a:endParaRPr>
          </a:p>
        </p:txBody>
      </p:sp>
      <p:cxnSp>
        <p:nvCxnSpPr>
          <p:cNvPr id="39" name="Straight Connector 38"/>
          <p:cNvCxnSpPr>
            <a:stCxn id="32" idx="0"/>
          </p:cNvCxnSpPr>
          <p:nvPr/>
        </p:nvCxnSpPr>
        <p:spPr>
          <a:xfrm flipV="1">
            <a:off x="6442694" y="3668045"/>
            <a:ext cx="68760" cy="1776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19730" y="3458087"/>
            <a:ext cx="329506" cy="687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763399" y="3673378"/>
            <a:ext cx="121083" cy="10599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Rectangle 19"/>
          <p:cNvSpPr>
            <a:spLocks noChangeArrowheads="1"/>
          </p:cNvSpPr>
          <p:nvPr/>
        </p:nvSpPr>
        <p:spPr bwMode="auto">
          <a:xfrm>
            <a:off x="2777441" y="-287061"/>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CA" sz="1013"/>
          </a:p>
        </p:txBody>
      </p:sp>
      <p:sp>
        <p:nvSpPr>
          <p:cNvPr id="44" name="Oval 43"/>
          <p:cNvSpPr/>
          <p:nvPr/>
        </p:nvSpPr>
        <p:spPr>
          <a:xfrm>
            <a:off x="7273303" y="2951307"/>
            <a:ext cx="207169" cy="205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88" b="1" dirty="0">
                <a:solidFill>
                  <a:srgbClr val="2E74B5"/>
                </a:solidFill>
                <a:ea typeface="Calibri" panose="020F0502020204030204" pitchFamily="34" charset="0"/>
                <a:cs typeface="Times New Roman" panose="02020603050405020304" pitchFamily="18" charset="0"/>
              </a:rPr>
              <a:t>9</a:t>
            </a:r>
            <a:endParaRPr lang="en-CA" sz="619" dirty="0">
              <a:ea typeface="Calibri" panose="020F0502020204030204" pitchFamily="34" charset="0"/>
              <a:cs typeface="Times New Roman" panose="02020603050405020304" pitchFamily="18" charset="0"/>
            </a:endParaRPr>
          </a:p>
        </p:txBody>
      </p:sp>
      <p:cxnSp>
        <p:nvCxnSpPr>
          <p:cNvPr id="45" name="Straight Connector 44"/>
          <p:cNvCxnSpPr/>
          <p:nvPr/>
        </p:nvCxnSpPr>
        <p:spPr>
          <a:xfrm>
            <a:off x="6727350" y="2938889"/>
            <a:ext cx="543476" cy="749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170721" y="1689072"/>
            <a:ext cx="2642353" cy="543884"/>
          </a:xfrm>
          <a:prstGeom prst="round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accent1"/>
                </a:solidFill>
                <a:latin typeface="Segoe UI Light" panose="020B0502040204020203" pitchFamily="34" charset="0"/>
              </a:rPr>
              <a:t>Operating in </a:t>
            </a:r>
            <a:r>
              <a:rPr lang="fr-FR" sz="1400" dirty="0" err="1">
                <a:solidFill>
                  <a:schemeClr val="accent1"/>
                </a:solidFill>
                <a:latin typeface="Segoe UI Light" panose="020B0502040204020203" pitchFamily="34" charset="0"/>
              </a:rPr>
              <a:t>nine</a:t>
            </a:r>
            <a:r>
              <a:rPr lang="fr-FR" sz="1400" dirty="0">
                <a:solidFill>
                  <a:schemeClr val="accent1"/>
                </a:solidFill>
                <a:latin typeface="Segoe UI Light" panose="020B0502040204020203" pitchFamily="34" charset="0"/>
              </a:rPr>
              <a:t> provinces </a:t>
            </a:r>
          </a:p>
          <a:p>
            <a:pPr algn="ctr"/>
            <a:r>
              <a:rPr lang="fr-FR" sz="1400" dirty="0" smtClean="0">
                <a:solidFill>
                  <a:schemeClr val="accent1"/>
                </a:solidFill>
                <a:latin typeface="Segoe UI Light" panose="020B0502040204020203" pitchFamily="34" charset="0"/>
              </a:rPr>
              <a:t>Présentes </a:t>
            </a:r>
            <a:r>
              <a:rPr lang="fr-FR" sz="1400" dirty="0">
                <a:solidFill>
                  <a:schemeClr val="accent1"/>
                </a:solidFill>
                <a:latin typeface="Segoe UI Light" panose="020B0502040204020203" pitchFamily="34" charset="0"/>
              </a:rPr>
              <a:t>dans neuf provinces</a:t>
            </a:r>
          </a:p>
        </p:txBody>
      </p:sp>
      <p:sp>
        <p:nvSpPr>
          <p:cNvPr id="38" name="Rounded Rectangle 37"/>
          <p:cNvSpPr/>
          <p:nvPr/>
        </p:nvSpPr>
        <p:spPr>
          <a:xfrm>
            <a:off x="7055510" y="2372355"/>
            <a:ext cx="3372893" cy="566534"/>
          </a:xfrm>
          <a:prstGeom prst="round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accent1"/>
                </a:solidFill>
                <a:latin typeface="Segoe UI Light" panose="020B0502040204020203" pitchFamily="34" charset="0"/>
              </a:rPr>
              <a:t>5.35 million </a:t>
            </a:r>
            <a:r>
              <a:rPr lang="fr-FR" sz="1400" dirty="0" err="1">
                <a:solidFill>
                  <a:schemeClr val="accent1"/>
                </a:solidFill>
                <a:latin typeface="Segoe UI Light" panose="020B0502040204020203" pitchFamily="34" charset="0"/>
              </a:rPr>
              <a:t>members</a:t>
            </a:r>
            <a:r>
              <a:rPr lang="fr-FR" sz="1400" dirty="0">
                <a:solidFill>
                  <a:schemeClr val="accent1"/>
                </a:solidFill>
                <a:latin typeface="Segoe UI Light" panose="020B0502040204020203" pitchFamily="34" charset="0"/>
              </a:rPr>
              <a:t> (20% of pop)</a:t>
            </a:r>
          </a:p>
          <a:p>
            <a:pPr algn="ctr"/>
            <a:r>
              <a:rPr lang="fr-FR" sz="1400" dirty="0">
                <a:solidFill>
                  <a:schemeClr val="accent1"/>
                </a:solidFill>
                <a:latin typeface="Segoe UI Light" panose="020B0502040204020203" pitchFamily="34" charset="0"/>
              </a:rPr>
              <a:t>5,35 </a:t>
            </a:r>
            <a:r>
              <a:rPr lang="fr-FR" sz="1400" dirty="0" smtClean="0">
                <a:solidFill>
                  <a:schemeClr val="accent1"/>
                </a:solidFill>
                <a:latin typeface="Segoe UI Light" panose="020B0502040204020203" pitchFamily="34" charset="0"/>
              </a:rPr>
              <a:t>millions de </a:t>
            </a:r>
            <a:r>
              <a:rPr lang="fr-FR" sz="1400" dirty="0">
                <a:solidFill>
                  <a:schemeClr val="accent1"/>
                </a:solidFill>
                <a:latin typeface="Segoe UI Light" panose="020B0502040204020203" pitchFamily="34" charset="0"/>
              </a:rPr>
              <a:t>membres (20 % de la pop.)</a:t>
            </a:r>
          </a:p>
        </p:txBody>
      </p:sp>
      <p:sp>
        <p:nvSpPr>
          <p:cNvPr id="42" name="Rounded Rectangle 41"/>
          <p:cNvSpPr/>
          <p:nvPr/>
        </p:nvSpPr>
        <p:spPr>
          <a:xfrm>
            <a:off x="7742392" y="2998910"/>
            <a:ext cx="2471865" cy="564185"/>
          </a:xfrm>
          <a:prstGeom prst="roundRect">
            <a:avLst/>
          </a:prstGeom>
          <a:solidFill>
            <a:schemeClr val="bg2"/>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accent1"/>
                </a:solidFill>
                <a:latin typeface="Segoe UI Light" panose="020B0502040204020203" pitchFamily="34" charset="0"/>
              </a:rPr>
              <a:t>$177.7 billion in </a:t>
            </a:r>
            <a:r>
              <a:rPr lang="fr-FR" sz="1400" dirty="0" err="1">
                <a:solidFill>
                  <a:schemeClr val="accent1"/>
                </a:solidFill>
                <a:latin typeface="Segoe UI Light" panose="020B0502040204020203" pitchFamily="34" charset="0"/>
              </a:rPr>
              <a:t>assets</a:t>
            </a:r>
            <a:endParaRPr lang="fr-FR" sz="1400" dirty="0">
              <a:solidFill>
                <a:schemeClr val="accent1"/>
              </a:solidFill>
              <a:latin typeface="Segoe UI Light" panose="020B0502040204020203" pitchFamily="34" charset="0"/>
            </a:endParaRPr>
          </a:p>
          <a:p>
            <a:pPr algn="ctr"/>
            <a:r>
              <a:rPr lang="fr-FR" sz="1400" dirty="0">
                <a:solidFill>
                  <a:schemeClr val="accent1"/>
                </a:solidFill>
                <a:latin typeface="Segoe UI Light" panose="020B0502040204020203" pitchFamily="34" charset="0"/>
              </a:rPr>
              <a:t>177,7 $ milliards en actifs </a:t>
            </a:r>
          </a:p>
        </p:txBody>
      </p:sp>
      <p:sp>
        <p:nvSpPr>
          <p:cNvPr id="46" name="Oval 45"/>
          <p:cNvSpPr/>
          <p:nvPr/>
        </p:nvSpPr>
        <p:spPr>
          <a:xfrm>
            <a:off x="5899675" y="3272035"/>
            <a:ext cx="206276" cy="205200"/>
          </a:xfrm>
          <a:prstGeom prst="ellipse">
            <a:avLst/>
          </a:prstGeom>
          <a:solidFill>
            <a:schemeClr val="bg1"/>
          </a:solidFill>
          <a:ln w="12700">
            <a:solidFill>
              <a:srgbClr val="00C4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CA" sz="704" b="1" dirty="0">
                <a:solidFill>
                  <a:schemeClr val="accent1">
                    <a:lumMod val="75000"/>
                  </a:schemeClr>
                </a:solidFill>
                <a:ea typeface="Calibri" panose="020F0502020204030204" pitchFamily="34" charset="0"/>
                <a:cs typeface="Times New Roman" panose="02020603050405020304" pitchFamily="18" charset="0"/>
              </a:rPr>
              <a:t>321</a:t>
            </a:r>
            <a:endParaRPr lang="en-CA" sz="619" dirty="0">
              <a:solidFill>
                <a:schemeClr val="accent1">
                  <a:lumMod val="75000"/>
                </a:schemeClr>
              </a:solidFill>
              <a:ea typeface="Calibri" panose="020F0502020204030204" pitchFamily="34" charset="0"/>
              <a:cs typeface="Times New Roman" panose="02020603050405020304" pitchFamily="18" charset="0"/>
            </a:endParaRPr>
          </a:p>
        </p:txBody>
      </p:sp>
      <p:sp>
        <p:nvSpPr>
          <p:cNvPr id="48" name="Oval 47"/>
          <p:cNvSpPr/>
          <p:nvPr/>
        </p:nvSpPr>
        <p:spPr>
          <a:xfrm>
            <a:off x="3093794" y="4214882"/>
            <a:ext cx="113400" cy="1134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525"/>
              </a:lnSpc>
            </a:pPr>
            <a:r>
              <a:rPr lang="en-CA" sz="563" b="1" dirty="0">
                <a:solidFill>
                  <a:srgbClr val="2E74B5"/>
                </a:solidFill>
                <a:ea typeface="Calibri" panose="020F0502020204030204" pitchFamily="34" charset="0"/>
                <a:cs typeface="Times New Roman" panose="02020603050405020304" pitchFamily="18" charset="0"/>
              </a:rPr>
              <a:t> 9</a:t>
            </a:r>
            <a:endParaRPr lang="en-CA" sz="563" dirty="0">
              <a:ea typeface="Calibri" panose="020F0502020204030204" pitchFamily="34" charset="0"/>
              <a:cs typeface="Times New Roman" panose="02020603050405020304" pitchFamily="18" charset="0"/>
            </a:endParaRPr>
          </a:p>
        </p:txBody>
      </p:sp>
      <p:sp>
        <p:nvSpPr>
          <p:cNvPr id="33" name="Rectangle 32"/>
          <p:cNvSpPr/>
          <p:nvPr/>
        </p:nvSpPr>
        <p:spPr>
          <a:xfrm>
            <a:off x="0" y="6623918"/>
            <a:ext cx="12192000" cy="2697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Slide Number Placeholder 5"/>
          <p:cNvSpPr>
            <a:spLocks noGrp="1"/>
          </p:cNvSpPr>
          <p:nvPr>
            <p:ph type="sldNum" sz="quarter" idx="12"/>
          </p:nvPr>
        </p:nvSpPr>
        <p:spPr>
          <a:xfrm>
            <a:off x="7823298" y="5686829"/>
            <a:ext cx="1600200" cy="273844"/>
          </a:xfrm>
        </p:spPr>
        <p:txBody>
          <a:bodyPr/>
          <a:lstStyle/>
          <a:p>
            <a:fld id="{9E8695EF-6A7B-4B50-9530-94DBA1D593C0}" type="slidenum">
              <a:rPr lang="fr-CA" smtClean="0"/>
              <a:pPr/>
              <a:t>14</a:t>
            </a:fld>
            <a:endParaRPr lang="fr-CA" dirty="0"/>
          </a:p>
        </p:txBody>
      </p:sp>
      <p:sp>
        <p:nvSpPr>
          <p:cNvPr id="47" name="Rectangle 46"/>
          <p:cNvSpPr/>
          <p:nvPr/>
        </p:nvSpPr>
        <p:spPr>
          <a:xfrm>
            <a:off x="0" y="-8154"/>
            <a:ext cx="12192000" cy="11333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3846" y="128654"/>
            <a:ext cx="5735067" cy="707886"/>
          </a:xfrm>
          <a:prstGeom prst="rect">
            <a:avLst/>
          </a:prstGeom>
          <a:noFill/>
        </p:spPr>
        <p:txBody>
          <a:bodyPr wrap="square" rtlCol="0">
            <a:spAutoFit/>
          </a:bodyPr>
          <a:lstStyle/>
          <a:p>
            <a:r>
              <a:rPr lang="en-CA" sz="2000" b="1" dirty="0">
                <a:solidFill>
                  <a:schemeClr val="bg1"/>
                </a:solidFill>
                <a:latin typeface="Segoe UI Light" panose="020B0502040204020203" pitchFamily="34" charset="0"/>
              </a:rPr>
              <a:t>Canadian credit union sector</a:t>
            </a:r>
          </a:p>
          <a:p>
            <a:r>
              <a:rPr lang="en-CA" sz="2000" b="1" dirty="0" err="1">
                <a:solidFill>
                  <a:schemeClr val="bg1"/>
                </a:solidFill>
                <a:latin typeface="Segoe UI Light" panose="020B0502040204020203" pitchFamily="34" charset="0"/>
              </a:rPr>
              <a:t>Secteur</a:t>
            </a:r>
            <a:r>
              <a:rPr lang="en-CA" sz="2000" b="1" dirty="0">
                <a:solidFill>
                  <a:schemeClr val="bg1"/>
                </a:solidFill>
                <a:latin typeface="Segoe UI Light" panose="020B0502040204020203" pitchFamily="34" charset="0"/>
              </a:rPr>
              <a:t> des caisses de crédit du Canada </a:t>
            </a:r>
          </a:p>
        </p:txBody>
      </p:sp>
    </p:spTree>
    <p:extLst>
      <p:ext uri="{BB962C8B-B14F-4D97-AF65-F5344CB8AC3E}">
        <p14:creationId xmlns:p14="http://schemas.microsoft.com/office/powerpoint/2010/main" val="24722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7139" y="1316254"/>
            <a:ext cx="2912156" cy="584775"/>
          </a:xfrm>
          <a:prstGeom prst="rect">
            <a:avLst/>
          </a:prstGeom>
          <a:noFill/>
        </p:spPr>
        <p:txBody>
          <a:bodyPr wrap="square" rtlCol="0">
            <a:spAutoFit/>
          </a:bodyPr>
          <a:lstStyle/>
          <a:p>
            <a:r>
              <a:rPr lang="en-CA" sz="1600" b="1" i="1" dirty="0">
                <a:solidFill>
                  <a:schemeClr val="accent1"/>
                </a:solidFill>
                <a:latin typeface="Segoe UI Light" panose="020B0502040204020203" pitchFamily="34" charset="0"/>
              </a:rPr>
              <a:t>The 15 largest</a:t>
            </a:r>
          </a:p>
          <a:p>
            <a:r>
              <a:rPr lang="en-CA" sz="1600" b="1" i="1" dirty="0">
                <a:solidFill>
                  <a:schemeClr val="accent1"/>
                </a:solidFill>
                <a:latin typeface="Segoe UI Light" panose="020B0502040204020203" pitchFamily="34" charset="0"/>
              </a:rPr>
              <a:t>Les 15 plus </a:t>
            </a:r>
            <a:r>
              <a:rPr lang="en-CA" sz="1600" b="1" i="1" dirty="0" err="1">
                <a:solidFill>
                  <a:schemeClr val="accent1"/>
                </a:solidFill>
                <a:latin typeface="Segoe UI Light" panose="020B0502040204020203" pitchFamily="34" charset="0"/>
              </a:rPr>
              <a:t>grandes</a:t>
            </a:r>
            <a:endParaRPr lang="en-CA" sz="1600" b="1" i="1" dirty="0">
              <a:solidFill>
                <a:schemeClr val="accent1"/>
              </a:solidFill>
              <a:latin typeface="Segoe UI Light" panose="020B0502040204020203" pitchFamily="34" charset="0"/>
            </a:endParaRPr>
          </a:p>
        </p:txBody>
      </p:sp>
      <p:sp>
        <p:nvSpPr>
          <p:cNvPr id="43" name="AutoShape 8" descr="data:image/jpeg;base64,/9j/4AAQSkZJRgABAQAAAQABAAD/2wCEAAkGBhQSERUUExMWExQWGR0YGBYYGCEbIBwbHx8fHxsiHhYaHycgGB0lGxgXJS8gIycpLCwsGB8xNTAqNSYrLCkBCQoKDgwOGg8PGjUkHiUqKTIyMzQuNDUqKTAsLCwsLCwqNCwsKiwsLS8sKSw0LSosLywsLCw0LywsLCwsLCwsLP/AABEIAGgA8AMBIgACEQEDEQH/xAAcAAACAgMBAQAAAAAAAAAAAAAABQYHAQMEAgj/xABHEAACAQIDBAcCCQoFBAMAAAABAgMAEQQSIQUGBzETQVFhcYGRIjIUFzRyc6GxstEWI0JSU1RigpLhFSQlwcImNXSiM0Oz/8QAGQEBAAMBAQAAAAAAAAAAAAAAAAIDBAEF/8QANhEAAgECBAMEBwcFAAAAAAAAAQIAAxEEEhMhMUFxUWGRsRQiMjNSofAVIzRCgcHhBSRy0fH/2gAMAwEAAhEDEQA/ALxrXiMQsal3IVVFyT1CtlKd7PkU/wAw1JBmYCQqNkQt2Aw/KzCfvEfrR+VmE/eI/WofuhuhDiYOkkz5sxGhtoLd1PPi3wvbJ/V/atj0sOjFSTtPMpV8ZVQOqLY95jT8rMJ+8R+tH5WYT94j9aV/Fvhe2T+r+1Hxb4Xtk/q/tUcuG7TLM+O+BfExp+VmE/eI/Wj8rMJ+8R+tK/i3wvbJ/V/aj4t8L2yf1f2plw3aYz474F8TGqb1YUkAYiO576aA3qD7b3AgjgkkRnDIpYXNxp1EWrv4cYtnwhDG+Ryq+Fgf+RrlSjT09SmeB5ztHE1tbRrKASLixkqooJorJPRhRWL0XpEzRRRSIUUUUiFFFFIhRRRSIUVgGs0iFFYBrNIhRRRSIUUUUiFKd7PkU/zDTalO9nyKf5hqyl7a9RKa/um6Hyivhv8AJD9I3+1Sqolw9mCYJmYhVDsSToANOZqRYLasM1xFKkmW18rA2vyvbwPpVuJB1W6yjAH+2p9BOuiuTG7Viht0sqR5r5czAXta9r87XHqK24XFpIoeNldTyZTceorPY8ZsvN1FcUu24Ffo2mjWS4GQsAbnkLc7m49a7aWi8W7yfJJvo2+ykPDH5NJ9KfupT7eT5JN9G32Uh4Y/JpPpT91K1p+GbqJ5tT8cn+JjDemZXKQNIIswZyxIFsvuc/4yD/Ka2wbZeZYBFkDSoXZm1C5coIABFzmbt6qZrgVEjSWuzAA310W9rDq5mudthx8xmU5mYFTYgtbMB3GwNu2sc9OLpDP8JYr0YkEClrgkEhm0GoIv2msf49bPII1u0UJHO95CwAJGpAPYL86bw7NVWzDMTkCXJJ0FyNTzOp1rSuwogpWxsUSPn1JfLY9RF+dInHDtqUGzrdVdAz5GQFXuNA3IqwF9SLGvEm3pCVChRnMhVsjP7CEKPZXUliSb6WFM/wDClKOjM7hxY5mJ7tOzyrD7IQiMDMhjGVCpsQLAEd4Nhz7KRNfwlpMIzMpRjG11N9DY9oBt40vh2vJBGnShGBgMihbgjIFuCSTe4Ya6delPBhB0fR6lbFbkkmx/iOpNJ9nR4Rm6NJlmYIY8hkz2T9IAX05C/gK7aLzmx+1JjBODoREXEio6WPWt2/S7CD5V3SzSLiVzOuUQszAA2NmF7DNoeWpv19tdSbGTKylndWXIQzk+z2D8ede/8MXMjEsWQFbk+8DzDfrchXIivCbdlYZigIaNpBZHAQgAgFm0e4PMW5Uy2VJKyhpSlmVWAUEWuNQSSb9XZ11iDYyKCoZ8uUoFLkgA87D8eVdkMQVQo5KAB5UiIMBi5I7t7BiOIdLWOb2pCL3vb3jyty663xbZfpkW6OjuyeyjC1gSPzh9l/dsQK6o9hxq2a7++ZMpY5c51vl86IdhRqyEF7RklFLHKpNwbDzPhSIvwOMZMLhwrIpZetWckDsRNT3nqr1DtiaXoQgRTIJCxYEgFCo0Fwdcx0Ndy7CQBQrOuTNlIbVQ1rgfw6DTur3hNjxx5Cub2A4Fzf3yC1789VFInHDtWWTo1QIrsrM5N2AysF0AIJuT1nQdta8dtmZGZVVS0aKzAI7Z2NzlVlHscuZB58q7m2KllsWUrmsytY+0bsL9Yv8AZRJsVCbhpFOUISrkFgOVzzJFzrz1NIndG9wDYi4vY16oFFIhSnez5FP8w02pTvZ8in+Yaspe2vUSmv7puh8om3Aw4kwLo3uszqfAgA1AuEkrYbaUuHe2Yq8bd7xt1ejVYXDf5IfpG/2qA75j4Dt2PEckdkkJ7j7En/ret59apUp9v7TzqHq4ei/Zb5zHGbEGXHRRKCTHFe3exJP1KPSpNwU2jnwUkV9YpTYfwuMw/wDbP6Ui2Qgxm8UzHVYzILcx7A6O3mS1Ktx9ofAG2lEx9pYWXsu0TMo++TXWW9HT5gA+MtVrVdQ8CSPCbd0wMft1pveQSPKOu6r7Mf8AwPlVibZ4n4LDOY2kMjjQiNc1j3tyv3Xqq92pHwuzMZiUNmlaPDIRoQNWkIPgVA7xWrdDaGzYEJxcEk8hNgoVcir1WBYXPf4Ad8qlEOSTuBsAJFKxQADid7mW9hN6MPtKCWPDSAyFCMjAqRfuPMd4pfsXHR7Kwv8AnHEbSOWVB7TclHujny6u2ql2lteCLFriNniSMJZwkltGHMAhjdCOo9pqRcXIJPhkeIdC0DxplOoHaVzD3Sb/AF6cqjo2tT/Kd+/blOFwza35l27t+cnWD4u4B2yl3jv+k6EDzIvbzrzxQ3nSHB9GsrpLMt4mjLC4UrciRPd0Ydet6r99qbHxKqr4efBMObxEOPAkglvHJUl3p3Zwo2MskUj4gQKehlZrkB2GYeyADa1rEaWqvSRHU2I3l4quyNuDtM8KN9EKfBp55ZMRJK2TPnf2cgPvm4A9ltCftqTycTcAsskTTFWjLK10YC6EhgDax1GludRPg5u3BJEcUyEzRTMqNmOgyL+jex95vWopgNiLi9tSwyEhGxM5a3MgO5sD1X7ak1Km9Rr32kUq1Fpr2ky0NncV8BLIEztGSbBnUqD59Xnas7U4q4GCQxl2kINiY1zAH53I+V6hXFXcnD4OGGbDqUzSdGy3JBurMDryIyEd+buplw/4c4TEYFZZ0MjyX1zEZQCQALfbUDToBRU3tJ6lbNk2vLA2FvHBjEL4eQOBoRyKnvU6iq73AwODj2jI8OLaaTLJeMwMlhf2vbJsbfXSnhipw+2JIFYlR0sRP62RrAkfy38618M/+6TfMm+9UtLIHAO1hIGrnKFhvcywY+LGzmVmEzWUA2MbAm/KwI1Nb9g8ScHi5BEjskh91XXLm7geRPdeqn4XbrxY3EFZrlI485UG2Y3AAJHVrXXxT3WiwM0Jw4MYkVmtmPsshGqnmPeHmK6cPSz6YJvO69XLqWFpcu294IMJHnnkEanQX1JPco1PlUZw/GDAM2UtIg/WZDb6rkedQ3i5DNIMJiSCY2gHtAaK7WJv+re48bd1L49sbImiWOXCTYVhb87Cwc99y2rX71NRp4ZSgY3PTlO1MQwcqLDrzln7770RQ4FnEpHTqVheO5uxUkWZfd0HPSoPws33WN5I8XiJneZ4khDl5NSWU6m+S5ZOz6qbybr4JtjSdDM+JijzzRM7C6PlsRZFXrubEc2NIeEG7cGJeWSZCzwPC8ZzEWN2PIHXVF59ldRaYpODfj/z+Zx2c1kt9fXKWpt7efD4JQ2IkCX91ebHwUamkOz+LWAlfKXaK/IyLYf1agedVNtDbsWL2g8+L6QwljZY7ZsgPsKLkWFuZ7z5d+8+1tlTQ2w2HlgmX3TlUKe0MM59eddGEUWDXv8AISJxZNypFvOXbtnbsOFgM8zWiGUZgC3vEAaLcnUio7iuLOASNXEjPmvZVQ5hY2NwbZe6/PqqAwbYabd6eNzcwTRqp/gLKV9DmHgBXfwz4e4fF4dp8SC92KogYgADQk21JJv4W76r0KaKTUvsbS3WdiAg4i8t6GUMoYcmAI86915ijCqFHIAAeAr1WGbIUp3s+RT/ADDTalW9Sk4Oe2vsGrKXtr1Epr+6bofKKuG/yQ/SN/tUb44bKzQwYgf/AFsY28HsQT4Mtv56bbgbahjwxSSRUYOTZjbQ2qRTbcwjjK8sTDsYgj0Na6mdMQXA5zBhWpvhFQsOHbK64G4QtJipjroiA9pJZm89E9ai/E/B9DtOfWwkAfyIsfrU1dmH21g4xZJIUB1IUga+VeJ9qYFzd3gc8rtlJ9TXRVcVTUyneWslM0wmcbd8i+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K5W/wDNU+g3ewyNmTDxK3O4QX8tNKYVS+IGUKgtveaUw5zFnN9rSk+Fm9z4acYForiWXUklWjbLZrqVOb3RobW1rVug3/UEn/kYn771db4OMsHKKXHJiouP5uYpBPvTs2GS5mw6yX1IsTc8yWUfXU9fMWKrxEjo5QoLcDI9xyP+Sg/8gf8A5yU74Xn/AEyDwb7xp1hMdhsYl0aLEKD3NY69R5df113QwqgyqoUDqAsPQVQ1T7sUyOBlwT7zPflKX3Ib/qCf6XE/fatPDM/6rN8yb71XTHgI1bOI0DanMFAOvPW16ItnxKcyxop7QoB156gVa2JBvtxAEq9H3BvwJMp7gS3+Zm+hH3hXXx3P5zCfMl+2OrXw+AjjN0jRDyuqgaeQrOIwUcls8aPblmUG3rXPSBratvq0lofdad5Wu9m8mOwWHwzwhGwzQRglkzZWyjRjfker0qL7f35weJw5X/DkjnIt0isAFPaCFBPgbeNXTh9qYeQ9EkkTkAjowQdBoRlHUK8Ju3hVbMMPCG7ejX8K6lZF9pd/CcekzcG2kB4YbtSts7FB7ouJ0jB0/RIz27CSPEKKim4u80uzMU8EkF2meON0ZshQhiARob6OfHSxq+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xXw/tpPRfwqaUVpGKrDbNMJ/p+GJuUEhfxXw/tpPRfwo+K+H9tJ6L+FTSiu+l1vinPs3C/AJC/ivh/bSei/hR8V8P7aT0X8KmlFPS63xR9m4X4BIdFwxgBu0kjDs0F/O1SvCYVY0CIoVVFgBW6iqqlZ6ntG8vo4alR92toUUUVVNEr3jNteSLCRxocomcq5HWoF8vnf6u+ke53CjD4rCpPJiHJcXyxZQF7jcMSw8vCrG3p3fhxsBhmOUXzKwIBVhyIv4+hqrpeEuPw7Z8LOrae9G7RMR1aA/Vc1vo1Bp5Q2U+cw1qZ1MxXMPKeJd0cZsvHrJhUkxEa2OZV95CfaRraXsOfgbdVW7tnbsOEj6SeQRryF+ZPYFGpPhVRYLiHtHZ8ojxqNIul1cANl7UcaN53udLin/E3C4GV4pcTi5UPR/m44lDHK2paxBtfTU9grtRGdlD+I5xTZVVsngeU7xxpwWa2WYD9bILembN9VONo8Q8HDFFMXZ45bhWRSwutrg29068j2Hsqstsb5bMOHMGH2fZiLK75VINveupZmPpXLubss4vAbRh59EIZ4x2PaUN6qgFSOGS2YggfQkVrvfKCDtLz2ZtJMREk0ZujjMptbQ93VSXFb/4WPF/BCXM2ZUsqEjM1ra8uRF+yotwg3lUYKeNz8mvJ/IwJ8yGVvVaTcJcG2L2hNi5dSl3PZnkJ5HuAbytVOgFL5uA+hLtYsEy8T9GNNycJgl2rI0OIlea82ZGiyqPa9r2+ux5dtPoOLuz3VmEjgBQ1ihBN+QUdZ1qE8OP++TeOI+/SPhVu1FjcQqTXMaRByo0zHQAE9mtaHooczOTsB+8pWowACDiTLX2DxSweKkEYLxOxsokAGY9gYEi/caku0dpR4eNpZnCIvNj9Xie6qW4t7rwYOWAwJkEyyXUHQFMmovyv0n1VjiZtmTENg4jc/mEe1/ekkFrnv0tfvPbVXoyuVKcDf5Seu6Bg/EfO8ncfGPAF8t5Qv65T2fS+YeYpps7iDhJ8SMPE7NIb2IU5TYXuG5EWpfBwlwIg6JkLPbWW5DZu0dQF+rlVd8PMEYdsrExBaNpEJGgJW4uB1XtXBTourFb7CDUqoVDW3MtDeHiRg8G5jd2eQc0jGYjxNwAe69ed3uJWDxbiNWaOQ+6kgy38CCQT3XvVOFDgMawx2G+EG7Eq7FQ5J98NY5gb38+o0+hk2Ni5QSJ8A2lspUJftDANlPfpVhwyBeZ7x/qQGIctyHdLworCjQa376zXmz0IUUUUiFFFFIhRRRSIUUUUiFFFFIhRRRSJX3F3dCTFwxSxLneDPdALlkbLew6yCg067nuqL7v8ZZMPCsMuHExjGUMJMhsNACuU6jl1cuVXTXHidjwyG8kMbntZAT6kVqSuuTI63Amd6LFsyNYyjdr7WxG3cUiRwqhQWCglggY6s72GmnYOWldXE7ZD4bGxSOnSQZI1UnRW6OwKEjlcDl2E25Vd+HwyILIqoOxQAPQV6liDAhgGB5gi4PkamMVZhZdhykDhrg3O5lNYvikjxGHCYBInkQpcEEi4N8qqgLaX1JFdXAZx0mNFxqsH1Gb8R61auG2ZFGbxxRoe1UA+sCtkWFRPdRV8AB9lRaumQoq2v3yS0WDBma9u6fPe8+GfZ2LxWHjOWOUWA7YmOYDy5fy1b3DPYfwbZ8YIs8v51/FuXooUVJpcIjG7IrHtKg/bWwCuVcQaiBbde+KdAIxa/8AEpXhuw/xybXrxH3608CG/wAy30A+1auxMIgOYIoPaAAfWiLCIpuqKp7QoH2VJsSGDC3ED5QtC1t+BJ8ZU/Ho+3gvm4j7YK5N/d1ZJMHhMXEpZVw6JLbmAACreGpv2aHwuSbDK9syq1uVwD9tQ7iFvRitniN4IkeAjKzEH2G6r2OgI5d47xUqNZvURRuL/reRrUh6zMdjb9JEIeOMogyth0aUC3S9JYE9pjy/VmpNw4LnayFyRITIWLDXMQSSQeu5qR4fi3hBHnOBtiQP0VQLm7ek94Dyv41y8Jtly4jHSY2QeyC5LW0aRzc5fC58LitBARHOXL+vGZrl3X1s37TxjeIONwmIaHHwx4gD9AqEDdjoxDXHl3aGo3vBtBNo4iNcHgxCxuuRDcuTaxIAAW3++pr6FxODSQWkRXHYyhvqNeMJs6KL/wCONI+3KoH2DWsy4lF3C79dpobDs2xbbpDZuHMcMaE3KIqk94AB+yumiisU2QooopEKKKKRCiiikQooopEKKKKRCiiikQooopEKKKKRCiiikQooopEKKKKRCvMkYYEEAg6EHUHyoopERncPAE3+CQ3+bTuGFUUKqhVGgAFgPACsUVIsTxM4FA4CbKKKKjOwooopE//Z"/>
          <p:cNvSpPr>
            <a:spLocks noChangeAspect="1" noChangeArrowheads="1"/>
          </p:cNvSpPr>
          <p:nvPr/>
        </p:nvSpPr>
        <p:spPr bwMode="auto">
          <a:xfrm>
            <a:off x="1806210" y="74247"/>
            <a:ext cx="238492" cy="238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4" name="AutoShape 10" descr="data:image/jpeg;base64,/9j/4AAQSkZJRgABAQAAAQABAAD/2wCEAAkGBhQSERUUExMWExQWGR0YGBYYGCEbIBwbHx8fHxsiHhYaHycgGB0lGxgXJS8gIycpLCwsGB8xNTAqNSYrLCkBCQoKDgwOGg8PGjUkHiUqKTIyMzQuNDUqKTAsLCwsLCwqNCwsKiwsLS8sKSw0LSosLywsLCw0LywsLCwsLCwsLP/AABEIAGgA8AMBIgACEQEDEQH/xAAcAAACAgMBAQAAAAAAAAAAAAAABQYHAQMEAgj/xABHEAACAQIDBAcCCQoFBAMAAAABAgMAEQQSIQUGBzETQVFhcYGRIjIUFzRyc6GxstEWI0JSU1RigpLhFSQlwcImNXSiM0Oz/8QAGQEBAAMBAQAAAAAAAAAAAAAAAAIDBAEF/8QANhEAAgECBAMEBwcFAAAAAAAAAQIAAxEEEhMhMUFxUWGRsRQiMjNSofAVIzRCgcHhBSRy0fH/2gAMAwEAAhEDEQA/ALxrXiMQsal3IVVFyT1CtlKd7PkU/wAw1JBmYCQqNkQt2Aw/KzCfvEfrR+VmE/eI/WofuhuhDiYOkkz5sxGhtoLd1PPi3wvbJ/V/atj0sOjFSTtPMpV8ZVQOqLY95jT8rMJ+8R+tH5WYT94j9aV/Fvhe2T+r+1Hxb4Xtk/q/tUcuG7TLM+O+BfExp+VmE/eI/Wj8rMJ+8R+tK/i3wvbJ/V/aj4t8L2yf1f2plw3aYz474F8TGqb1YUkAYiO576aA3qD7b3AgjgkkRnDIpYXNxp1EWrv4cYtnwhDG+Ryq+Fgf+RrlSjT09SmeB5ztHE1tbRrKASLixkqooJorJPRhRWL0XpEzRRRSIUUUUiFFFFIhRRRSIUVgGs0iFFYBrNIhRRRSIUUUUiFKd7PkU/zDTalO9nyKf5hqyl7a9RKa/um6Hyivhv8AJD9I3+1Sqolw9mCYJmYhVDsSToANOZqRYLasM1xFKkmW18rA2vyvbwPpVuJB1W6yjAH+2p9BOuiuTG7Viht0sqR5r5czAXta9r87XHqK24XFpIoeNldTyZTceorPY8ZsvN1FcUu24Ffo2mjWS4GQsAbnkLc7m49a7aWi8W7yfJJvo2+ykPDH5NJ9KfupT7eT5JN9G32Uh4Y/JpPpT91K1p+GbqJ5tT8cn+JjDemZXKQNIIswZyxIFsvuc/4yD/Ka2wbZeZYBFkDSoXZm1C5coIABFzmbt6qZrgVEjSWuzAA310W9rDq5mudthx8xmU5mYFTYgtbMB3GwNu2sc9OLpDP8JYr0YkEClrgkEhm0GoIv2msf49bPII1u0UJHO95CwAJGpAPYL86bw7NVWzDMTkCXJJ0FyNTzOp1rSuwogpWxsUSPn1JfLY9RF+dInHDtqUGzrdVdAz5GQFXuNA3IqwF9SLGvEm3pCVChRnMhVsjP7CEKPZXUliSb6WFM/wDClKOjM7hxY5mJ7tOzyrD7IQiMDMhjGVCpsQLAEd4Nhz7KRNfwlpMIzMpRjG11N9DY9oBt40vh2vJBGnShGBgMihbgjIFuCSTe4Ya6delPBhB0fR6lbFbkkmx/iOpNJ9nR4Rm6NJlmYIY8hkz2T9IAX05C/gK7aLzmx+1JjBODoREXEio6WPWt2/S7CD5V3SzSLiVzOuUQszAA2NmF7DNoeWpv19tdSbGTKylndWXIQzk+z2D8ede/8MXMjEsWQFbk+8DzDfrchXIivCbdlYZigIaNpBZHAQgAgFm0e4PMW5Uy2VJKyhpSlmVWAUEWuNQSSb9XZ11iDYyKCoZ8uUoFLkgA87D8eVdkMQVQo5KAB5UiIMBi5I7t7BiOIdLWOb2pCL3vb3jyty663xbZfpkW6OjuyeyjC1gSPzh9l/dsQK6o9hxq2a7++ZMpY5c51vl86IdhRqyEF7RklFLHKpNwbDzPhSIvwOMZMLhwrIpZetWckDsRNT3nqr1DtiaXoQgRTIJCxYEgFCo0Fwdcx0Ndy7CQBQrOuTNlIbVQ1rgfw6DTur3hNjxx5Cub2A4Fzf3yC1789VFInHDtWWTo1QIrsrM5N2AysF0AIJuT1nQdta8dtmZGZVVS0aKzAI7Z2NzlVlHscuZB58q7m2KllsWUrmsytY+0bsL9Yv8AZRJsVCbhpFOUISrkFgOVzzJFzrz1NIndG9wDYi4vY16oFFIhSnez5FP8w02pTvZ8in+Yaspe2vUSmv7puh8om3Aw4kwLo3uszqfAgA1AuEkrYbaUuHe2Yq8bd7xt1ejVYXDf5IfpG/2qA75j4Dt2PEckdkkJ7j7En/ret59apUp9v7TzqHq4ei/Zb5zHGbEGXHRRKCTHFe3exJP1KPSpNwU2jnwUkV9YpTYfwuMw/wDbP6Ui2Qgxm8UzHVYzILcx7A6O3mS1Ktx9ofAG2lEx9pYWXsu0TMo++TXWW9HT5gA+MtVrVdQ8CSPCbd0wMft1pveQSPKOu6r7Mf8AwPlVibZ4n4LDOY2kMjjQiNc1j3tyv3Xqq92pHwuzMZiUNmlaPDIRoQNWkIPgVA7xWrdDaGzYEJxcEk8hNgoVcir1WBYXPf4Ad8qlEOSTuBsAJFKxQADid7mW9hN6MPtKCWPDSAyFCMjAqRfuPMd4pfsXHR7Kwv8AnHEbSOWVB7TclHujny6u2ql2lteCLFriNniSMJZwkltGHMAhjdCOo9pqRcXIJPhkeIdC0DxplOoHaVzD3Sb/AF6cqjo2tT/Kd+/blOFwza35l27t+cnWD4u4B2yl3jv+k6EDzIvbzrzxQ3nSHB9GsrpLMt4mjLC4UrciRPd0Ydet6r99qbHxKqr4efBMObxEOPAkglvHJUl3p3Zwo2MskUj4gQKehlZrkB2GYeyADa1rEaWqvSRHU2I3l4quyNuDtM8KN9EKfBp55ZMRJK2TPnf2cgPvm4A9ltCftqTycTcAsskTTFWjLK10YC6EhgDax1GludRPg5u3BJEcUyEzRTMqNmOgyL+jex95vWopgNiLi9tSwyEhGxM5a3MgO5sD1X7ak1Km9Rr32kUq1Fpr2ky0NncV8BLIEztGSbBnUqD59Xnas7U4q4GCQxl2kINiY1zAH53I+V6hXFXcnD4OGGbDqUzSdGy3JBurMDryIyEd+buplw/4c4TEYFZZ0MjyX1zEZQCQALfbUDToBRU3tJ6lbNk2vLA2FvHBjEL4eQOBoRyKnvU6iq73AwODj2jI8OLaaTLJeMwMlhf2vbJsbfXSnhipw+2JIFYlR0sRP62RrAkfy38618M/+6TfMm+9UtLIHAO1hIGrnKFhvcywY+LGzmVmEzWUA2MbAm/KwI1Nb9g8ScHi5BEjskh91XXLm7geRPdeqn4XbrxY3EFZrlI485UG2Y3AAJHVrXXxT3WiwM0Jw4MYkVmtmPsshGqnmPeHmK6cPSz6YJvO69XLqWFpcu294IMJHnnkEanQX1JPco1PlUZw/GDAM2UtIg/WZDb6rkedQ3i5DNIMJiSCY2gHtAaK7WJv+re48bd1L49sbImiWOXCTYVhb87Cwc99y2rX71NRp4ZSgY3PTlO1MQwcqLDrzln7770RQ4FnEpHTqVheO5uxUkWZfd0HPSoPws33WN5I8XiJneZ4khDl5NSWU6m+S5ZOz6qbybr4JtjSdDM+JijzzRM7C6PlsRZFXrubEc2NIeEG7cGJeWSZCzwPC8ZzEWN2PIHXVF59ldRaYpODfj/z+Zx2c1kt9fXKWpt7efD4JQ2IkCX91ebHwUamkOz+LWAlfKXaK/IyLYf1agedVNtDbsWL2g8+L6QwljZY7ZsgPsKLkWFuZ7z5d+8+1tlTQ2w2HlgmX3TlUKe0MM59eddGEUWDXv8AISJxZNypFvOXbtnbsOFgM8zWiGUZgC3vEAaLcnUio7iuLOASNXEjPmvZVQ5hY2NwbZe6/PqqAwbYabd6eNzcwTRqp/gLKV9DmHgBXfwz4e4fF4dp8SC92KogYgADQk21JJv4W76r0KaKTUvsbS3WdiAg4i8t6GUMoYcmAI86915ijCqFHIAAeAr1WGbIUp3s+RT/ADDTalW9Sk4Oe2vsGrKXtr1Epr+6bofKKuG/yQ/SN/tUb44bKzQwYgf/AFsY28HsQT4Mtv56bbgbahjwxSSRUYOTZjbQ2qRTbcwjjK8sTDsYgj0Na6mdMQXA5zBhWpvhFQsOHbK64G4QtJipjroiA9pJZm89E9ai/E/B9DtOfWwkAfyIsfrU1dmH21g4xZJIUB1IUga+VeJ9qYFzd3gc8rtlJ9TXRVcVTUyneWslM0wmcbd8i+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K5W/wDNU+g3ewyNmTDxK3O4QX8tNKYVS+IGUKgtveaUw5zFnN9rSk+Fm9z4acYForiWXUklWjbLZrqVOb3RobW1rVug3/UEn/kYn771db4OMsHKKXHJiouP5uYpBPvTs2GS5mw6yX1IsTc8yWUfXU9fMWKrxEjo5QoLcDI9xyP+Sg/8gf8A5yU74Xn/AEyDwb7xp1hMdhsYl0aLEKD3NY69R5df113QwqgyqoUDqAsPQVQ1T7sUyOBlwT7zPflKX3Ib/qCf6XE/fatPDM/6rN8yb71XTHgI1bOI0DanMFAOvPW16ItnxKcyxop7QoB156gVa2JBvtxAEq9H3BvwJMp7gS3+Zm+hH3hXXx3P5zCfMl+2OrXw+AjjN0jRDyuqgaeQrOIwUcls8aPblmUG3rXPSBratvq0lofdad5Wu9m8mOwWHwzwhGwzQRglkzZWyjRjfker0qL7f35weJw5X/DkjnIt0isAFPaCFBPgbeNXTh9qYeQ9EkkTkAjowQdBoRlHUK8Ju3hVbMMPCG7ejX8K6lZF9pd/CcekzcG2kB4YbtSts7FB7ouJ0jB0/RIz27CSPEKKim4u80uzMU8EkF2meON0ZshQhiARob6OfHSxq+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xXw/tpPRfwqaUVpGKrDbNMJ/p+GJuUEhfxXw/tpPRfwo+K+H9tJ6L+FTSiu+l1vinPs3C/AJC/ivh/bSei/hR8V8P7aT0X8KmlFPS63xR9m4X4BIdFwxgBu0kjDs0F/O1SvCYVY0CIoVVFgBW6iqqlZ6ntG8vo4alR92toUUUVVNEr3jNteSLCRxocomcq5HWoF8vnf6u+ke53CjD4rCpPJiHJcXyxZQF7jcMSw8vCrG3p3fhxsBhmOUXzKwIBVhyIv4+hqrpeEuPw7Z8LOrae9G7RMR1aA/Vc1vo1Bp5Q2U+cw1qZ1MxXMPKeJd0cZsvHrJhUkxEa2OZV95CfaRraXsOfgbdVW7tnbsOEj6SeQRryF+ZPYFGpPhVRYLiHtHZ8ojxqNIul1cANl7UcaN53udLin/E3C4GV4pcTi5UPR/m44lDHK2paxBtfTU9grtRGdlD+I5xTZVVsngeU7xxpwWa2WYD9bILembN9VONo8Q8HDFFMXZ45bhWRSwutrg29068j2Hsqstsb5bMOHMGH2fZiLK75VINveupZmPpXLubss4vAbRh59EIZ4x2PaUN6qgFSOGS2YggfQkVrvfKCDtLz2ZtJMREk0ZujjMptbQ93VSXFb/4WPF/BCXM2ZUsqEjM1ra8uRF+yotwg3lUYKeNz8mvJ/IwJ8yGVvVaTcJcG2L2hNi5dSl3PZnkJ5HuAbytVOgFL5uA+hLtYsEy8T9GNNycJgl2rI0OIlea82ZGiyqPa9r2+ux5dtPoOLuz3VmEjgBQ1ihBN+QUdZ1qE8OP++TeOI+/SPhVu1FjcQqTXMaRByo0zHQAE9mtaHooczOTsB+8pWowACDiTLX2DxSweKkEYLxOxsokAGY9gYEi/caku0dpR4eNpZnCIvNj9Xie6qW4t7rwYOWAwJkEyyXUHQFMmovyv0n1VjiZtmTENg4jc/mEe1/ekkFrnv0tfvPbVXoyuVKcDf5Seu6Bg/EfO8ncfGPAF8t5Qv65T2fS+YeYpps7iDhJ8SMPE7NIb2IU5TYXuG5EWpfBwlwIg6JkLPbWW5DZu0dQF+rlVd8PMEYdsrExBaNpEJGgJW4uB1XtXBTourFb7CDUqoVDW3MtDeHiRg8G5jd2eQc0jGYjxNwAe69ed3uJWDxbiNWaOQ+6kgy38CCQT3XvVOFDgMawx2G+EG7Eq7FQ5J98NY5gb38+o0+hk2Ni5QSJ8A2lspUJftDANlPfpVhwyBeZ7x/qQGIctyHdLworCjQa376zXmz0IUUUUiFFFFIhRRRSIUUUUiFFFFIhRRRSJX3F3dCTFwxSxLneDPdALlkbLew6yCg067nuqL7v8ZZMPCsMuHExjGUMJMhsNACuU6jl1cuVXTXHidjwyG8kMbntZAT6kVqSuuTI63Amd6LFsyNYyjdr7WxG3cUiRwqhQWCglggY6s72GmnYOWldXE7ZD4bGxSOnSQZI1UnRW6OwKEjlcDl2E25Vd+HwyILIqoOxQAPQV6liDAhgGB5gi4PkamMVZhZdhykDhrg3O5lNYvikjxGHCYBInkQpcEEi4N8qqgLaX1JFdXAZx0mNFxqsH1Gb8R61auG2ZFGbxxRoe1UA+sCtkWFRPdRV8AB9lRaumQoq2v3yS0WDBma9u6fPe8+GfZ2LxWHjOWOUWA7YmOYDy5fy1b3DPYfwbZ8YIs8v51/FuXooUVJpcIjG7IrHtKg/bWwCuVcQaiBbde+KdAIxa/8AEpXhuw/xybXrxH3608CG/wAy30A+1auxMIgOYIoPaAAfWiLCIpuqKp7QoH2VJsSGDC3ED5QtC1t+BJ8ZU/Ho+3gvm4j7YK5N/d1ZJMHhMXEpZVw6JLbmAACreGpv2aHwuSbDK9syq1uVwD9tQ7iFvRitniN4IkeAjKzEH2G6r2OgI5d47xUqNZvURRuL/reRrUh6zMdjb9JEIeOMogyth0aUC3S9JYE9pjy/VmpNw4LnayFyRITIWLDXMQSSQeu5qR4fi3hBHnOBtiQP0VQLm7ek94Dyv41y8Jtly4jHSY2QeyC5LW0aRzc5fC58LitBARHOXL+vGZrl3X1s37TxjeIONwmIaHHwx4gD9AqEDdjoxDXHl3aGo3vBtBNo4iNcHgxCxuuRDcuTaxIAAW3++pr6FxODSQWkRXHYyhvqNeMJs6KL/wCONI+3KoH2DWsy4lF3C79dpobDs2xbbpDZuHMcMaE3KIqk94AB+yumiisU2QooopEKKKKRCiiikQooopEKKKKRCiiikQooopEKKKKRCiiikQooopEKKKKRCvMkYYEEAg6EHUHyoopERncPAE3+CQ3+bTuGFUUKqhVGgAFgPACsUVIsTxM4FA4CbKKKKjOwooopE//Z"/>
          <p:cNvSpPr>
            <a:spLocks noChangeAspect="1" noChangeArrowheads="1"/>
          </p:cNvSpPr>
          <p:nvPr/>
        </p:nvSpPr>
        <p:spPr bwMode="auto">
          <a:xfrm>
            <a:off x="1958610" y="226650"/>
            <a:ext cx="238492" cy="2384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2" name="Picture 8" descr="http://www.calgarywestsoccer.com/storage/Servus_Eng_H_2C.jpg?__SQUARESPACE_CACHEVERSION=1362774207308">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538" y="2125516"/>
            <a:ext cx="1928600" cy="5341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www.viulc.ca/wp-content/uploads/2013/06/Coast-Capital.jpg">
            <a:hlinkClick r:id="rId5"/>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5100" y="1595794"/>
            <a:ext cx="1242218" cy="12350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http://www.dsbn.edu.on.ca/uploadedImages/Foundation/Events/images/Colour%20no%20tagline.JPG">
            <a:hlinkClick r:id="rId7"/>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6545" y="1915100"/>
            <a:ext cx="1172731" cy="76282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4" descr="https://origin.ih.constantcontact.com/fs144/1105083501891/img/175.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3972" y="3208814"/>
            <a:ext cx="1281925" cy="35947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6" descr="http://www.sahrp.ca/resource/resmgr/2012_conference/conexus_credit_union_logo_te.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68108" y="2981639"/>
            <a:ext cx="1384221" cy="59165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8" descr="https://www.uwinnipeg.ca/pix/career-services/employer-profiles/scu.jpg">
            <a:hlinkClick r:id="rId13"/>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7045" y="2946306"/>
            <a:ext cx="1656249" cy="62994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http://www.dasch.mb.ca/Blog/Uploads/Post/acu.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55216" y="3941277"/>
            <a:ext cx="1650322" cy="54278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2" descr="http://www.winnipegyouthsoccer.com/files/cambrian_logo.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97261" y="4027325"/>
            <a:ext cx="1649168" cy="41821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4" descr="http://www.delisleautosales.com/media/affinity.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96545" y="2959273"/>
            <a:ext cx="1534359" cy="610884"/>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8591936" y="5937184"/>
            <a:ext cx="2062907" cy="646331"/>
          </a:xfrm>
          <a:prstGeom prst="rect">
            <a:avLst/>
          </a:prstGeom>
          <a:solidFill>
            <a:schemeClr val="bg1"/>
          </a:solidFill>
        </p:spPr>
        <p:txBody>
          <a:bodyPr wrap="square" rtlCol="0">
            <a:spAutoFit/>
          </a:bodyPr>
          <a:lstStyle/>
          <a:p>
            <a:r>
              <a:rPr lang="en-CA" dirty="0"/>
              <a:t>and 288 others …</a:t>
            </a:r>
          </a:p>
          <a:p>
            <a:r>
              <a:rPr lang="en-CA" dirty="0">
                <a:solidFill>
                  <a:schemeClr val="tx1">
                    <a:lumMod val="50000"/>
                    <a:lumOff val="50000"/>
                  </a:schemeClr>
                </a:solidFill>
              </a:rPr>
              <a:t>et 288 </a:t>
            </a:r>
            <a:r>
              <a:rPr lang="en-CA" dirty="0" err="1">
                <a:solidFill>
                  <a:schemeClr val="tx1">
                    <a:lumMod val="50000"/>
                    <a:lumOff val="50000"/>
                  </a:schemeClr>
                </a:solidFill>
              </a:rPr>
              <a:t>autres</a:t>
            </a:r>
            <a:r>
              <a:rPr lang="en-CA" dirty="0">
                <a:solidFill>
                  <a:schemeClr val="tx1">
                    <a:lumMod val="50000"/>
                    <a:lumOff val="50000"/>
                  </a:schemeClr>
                </a:solidFill>
              </a:rPr>
              <a:t> …</a:t>
            </a:r>
          </a:p>
        </p:txBody>
      </p:sp>
      <p:pic>
        <p:nvPicPr>
          <p:cNvPr id="79" name="Picture 6" descr="http://www.kwib.org/Resources/Pictures/Prospera_CU_Vertical_3col_CMYK.jp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86755" y="4559086"/>
            <a:ext cx="1444149" cy="815403"/>
          </a:xfrm>
          <a:prstGeom prst="rect">
            <a:avLst/>
          </a:prstGeom>
          <a:noFill/>
          <a:extLst>
            <a:ext uri="{909E8E84-426E-40dd-AFC4-6F175D3DCCD1}">
              <a14:hiddenFill xmlns:a14="http://schemas.microsoft.com/office/drawing/2010/main">
                <a:solidFill>
                  <a:srgbClr val="FFFFFF"/>
                </a:solidFill>
              </a14:hiddenFill>
            </a:ext>
          </a:extLst>
        </p:spPr>
      </p:pic>
      <p:sp>
        <p:nvSpPr>
          <p:cNvPr id="80" name="AutoShape 8" descr="data:image/jpeg;base64,/9j/4AAQSkZJRgABAQAAAQABAAD/2wCEAAkGBhQSERUUExMWExQWGR0YGBYYGCEbIBwbHx8fHxsiHhYaHycgGB0lGxgXJS8gIycpLCwsGB8xNTAqNSYrLCkBCQoKDgwOGg8PGjUkHiUqKTIyMzQuNDUqKTAsLCwsLCwqNCwsKiwsLS8sKSw0LSosLywsLCw0LywsLCwsLCwsLP/AABEIAGgA8AMBIgACEQEDEQH/xAAcAAACAgMBAQAAAAAAAAAAAAAABQYHAQMEAgj/xABHEAACAQIDBAcCCQoFBAMAAAABAgMAEQQSIQUGBzETQVFhcYGRIjIUFzRyc6GxstEWI0JSU1RigpLhFSQlwcImNXSiM0Oz/8QAGQEBAAMBAQAAAAAAAAAAAAAAAAIDBAEF/8QANhEAAgECBAMEBwcFAAAAAAAAAQIAAxEEEhMhMUFxUWGRsRQiMjNSofAVIzRCgcHhBSRy0fH/2gAMAwEAAhEDEQA/ALxrXiMQsal3IVVFyT1CtlKd7PkU/wAw1JBmYCQqNkQt2Aw/KzCfvEfrR+VmE/eI/WofuhuhDiYOkkz5sxGhtoLd1PPi3wvbJ/V/atj0sOjFSTtPMpV8ZVQOqLY95jT8rMJ+8R+tH5WYT94j9aV/Fvhe2T+r+1Hxb4Xtk/q/tUcuG7TLM+O+BfExp+VmE/eI/Wj8rMJ+8R+tK/i3wvbJ/V/aj4t8L2yf1f2plw3aYz474F8TGqb1YUkAYiO576aA3qD7b3AgjgkkRnDIpYXNxp1EWrv4cYtnwhDG+Ryq+Fgf+RrlSjT09SmeB5ztHE1tbRrKASLixkqooJorJPRhRWL0XpEzRRRSIUUUUiFFFFIhRRRSIUVgGs0iFFYBrNIhRRRSIUUUUiFKd7PkU/zDTalO9nyKf5hqyl7a9RKa/um6Hyivhv8AJD9I3+1Sqolw9mCYJmYhVDsSToANOZqRYLasM1xFKkmW18rA2vyvbwPpVuJB1W6yjAH+2p9BOuiuTG7Viht0sqR5r5czAXta9r87XHqK24XFpIoeNldTyZTceorPY8ZsvN1FcUu24Ffo2mjWS4GQsAbnkLc7m49a7aWi8W7yfJJvo2+ykPDH5NJ9KfupT7eT5JN9G32Uh4Y/JpPpT91K1p+GbqJ5tT8cn+JjDemZXKQNIIswZyxIFsvuc/4yD/Ka2wbZeZYBFkDSoXZm1C5coIABFzmbt6qZrgVEjSWuzAA310W9rDq5mudthx8xmU5mYFTYgtbMB3GwNu2sc9OLpDP8JYr0YkEClrgkEhm0GoIv2msf49bPII1u0UJHO95CwAJGpAPYL86bw7NVWzDMTkCXJJ0FyNTzOp1rSuwogpWxsUSPn1JfLY9RF+dInHDtqUGzrdVdAz5GQFXuNA3IqwF9SLGvEm3pCVChRnMhVsjP7CEKPZXUliSb6WFM/wDClKOjM7hxY5mJ7tOzyrD7IQiMDMhjGVCpsQLAEd4Nhz7KRNfwlpMIzMpRjG11N9DY9oBt40vh2vJBGnShGBgMihbgjIFuCSTe4Ya6delPBhB0fR6lbFbkkmx/iOpNJ9nR4Rm6NJlmYIY8hkz2T9IAX05C/gK7aLzmx+1JjBODoREXEio6WPWt2/S7CD5V3SzSLiVzOuUQszAA2NmF7DNoeWpv19tdSbGTKylndWXIQzk+z2D8ede/8MXMjEsWQFbk+8DzDfrchXIivCbdlYZigIaNpBZHAQgAgFm0e4PMW5Uy2VJKyhpSlmVWAUEWuNQSSb9XZ11iDYyKCoZ8uUoFLkgA87D8eVdkMQVQo5KAB5UiIMBi5I7t7BiOIdLWOb2pCL3vb3jyty663xbZfpkW6OjuyeyjC1gSPzh9l/dsQK6o9hxq2a7++ZMpY5c51vl86IdhRqyEF7RklFLHKpNwbDzPhSIvwOMZMLhwrIpZetWckDsRNT3nqr1DtiaXoQgRTIJCxYEgFCo0Fwdcx0Ndy7CQBQrOuTNlIbVQ1rgfw6DTur3hNjxx5Cub2A4Fzf3yC1789VFInHDtWWTo1QIrsrM5N2AysF0AIJuT1nQdta8dtmZGZVVS0aKzAI7Z2NzlVlHscuZB58q7m2KllsWUrmsytY+0bsL9Yv8AZRJsVCbhpFOUISrkFgOVzzJFzrz1NIndG9wDYi4vY16oFFIhSnez5FP8w02pTvZ8in+Yaspe2vUSmv7puh8om3Aw4kwLo3uszqfAgA1AuEkrYbaUuHe2Yq8bd7xt1ejVYXDf5IfpG/2qA75j4Dt2PEckdkkJ7j7En/ret59apUp9v7TzqHq4ei/Zb5zHGbEGXHRRKCTHFe3exJP1KPSpNwU2jnwUkV9YpTYfwuMw/wDbP6Ui2Qgxm8UzHVYzILcx7A6O3mS1Ktx9ofAG2lEx9pYWXsu0TMo++TXWW9HT5gA+MtVrVdQ8CSPCbd0wMft1pveQSPKOu6r7Mf8AwPlVibZ4n4LDOY2kMjjQiNc1j3tyv3Xqq92pHwuzMZiUNmlaPDIRoQNWkIPgVA7xWrdDaGzYEJxcEk8hNgoVcir1WBYXPf4Ad8qlEOSTuBsAJFKxQADid7mW9hN6MPtKCWPDSAyFCMjAqRfuPMd4pfsXHR7Kwv8AnHEbSOWVB7TclHujny6u2ql2lteCLFriNniSMJZwkltGHMAhjdCOo9pqRcXIJPhkeIdC0DxplOoHaVzD3Sb/AF6cqjo2tT/Kd+/blOFwza35l27t+cnWD4u4B2yl3jv+k6EDzIvbzrzxQ3nSHB9GsrpLMt4mjLC4UrciRPd0Ydet6r99qbHxKqr4efBMObxEOPAkglvHJUl3p3Zwo2MskUj4gQKehlZrkB2GYeyADa1rEaWqvSRHU2I3l4quyNuDtM8KN9EKfBp55ZMRJK2TPnf2cgPvm4A9ltCftqTycTcAsskTTFWjLK10YC6EhgDax1GludRPg5u3BJEcUyEzRTMqNmOgyL+jex95vWopgNiLi9tSwyEhGxM5a3MgO5sD1X7ak1Km9Rr32kUq1Fpr2ky0NncV8BLIEztGSbBnUqD59Xnas7U4q4GCQxl2kINiY1zAH53I+V6hXFXcnD4OGGbDqUzSdGy3JBurMDryIyEd+buplw/4c4TEYFZZ0MjyX1zEZQCQALfbUDToBRU3tJ6lbNk2vLA2FvHBjEL4eQOBoRyKnvU6iq73AwODj2jI8OLaaTLJeMwMlhf2vbJsbfXSnhipw+2JIFYlR0sRP62RrAkfy38618M/+6TfMm+9UtLIHAO1hIGrnKFhvcywY+LGzmVmEzWUA2MbAm/KwI1Nb9g8ScHi5BEjskh91XXLm7geRPdeqn4XbrxY3EFZrlI485UG2Y3AAJHVrXXxT3WiwM0Jw4MYkVmtmPsshGqnmPeHmK6cPSz6YJvO69XLqWFpcu294IMJHnnkEanQX1JPco1PlUZw/GDAM2UtIg/WZDb6rkedQ3i5DNIMJiSCY2gHtAaK7WJv+re48bd1L49sbImiWOXCTYVhb87Cwc99y2rX71NRp4ZSgY3PTlO1MQwcqLDrzln7770RQ4FnEpHTqVheO5uxUkWZfd0HPSoPws33WN5I8XiJneZ4khDl5NSWU6m+S5ZOz6qbybr4JtjSdDM+JijzzRM7C6PlsRZFXrubEc2NIeEG7cGJeWSZCzwPC8ZzEWN2PIHXVF59ldRaYpODfj/z+Zx2c1kt9fXKWpt7efD4JQ2IkCX91ebHwUamkOz+LWAlfKXaK/IyLYf1agedVNtDbsWL2g8+L6QwljZY7ZsgPsKLkWFuZ7z5d+8+1tlTQ2w2HlgmX3TlUKe0MM59eddGEUWDXv8AISJxZNypFvOXbtnbsOFgM8zWiGUZgC3vEAaLcnUio7iuLOASNXEjPmvZVQ5hY2NwbZe6/PqqAwbYabd6eNzcwTRqp/gLKV9DmHgBXfwz4e4fF4dp8SC92KogYgADQk21JJv4W76r0KaKTUvsbS3WdiAg4i8t6GUMoYcmAI86915ijCqFHIAAeAr1WGbIUp3s+RT/ADDTalW9Sk4Oe2vsGrKXtr1Epr+6bofKKuG/yQ/SN/tUb44bKzQwYgf/AFsY28HsQT4Mtv56bbgbahjwxSSRUYOTZjbQ2qRTbcwjjK8sTDsYgj0Na6mdMQXA5zBhWpvhFQsOHbK64G4QtJipjroiA9pJZm89E9ai/E/B9DtOfWwkAfyIsfrU1dmH21g4xZJIUB1IUga+VeJ9qYFzd3gc8rtlJ9TXRVcVTUyneWslM0wmcbd8i+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K5W/wDNU+g3ewyNmTDxK3O4QX8tNKYVS+IGUKgtveaUw5zFnN9rSk+Fm9z4acYForiWXUklWjbLZrqVOb3RobW1rVug3/UEn/kYn771db4OMsHKKXHJiouP5uYpBPvTs2GS5mw6yX1IsTc8yWUfXU9fMWKrxEjo5QoLcDI9xyP+Sg/8gf8A5yU74Xn/AEyDwb7xp1hMdhsYl0aLEKD3NY69R5df113QwqgyqoUDqAsPQVQ1T7sUyOBlwT7zPflKX3Ib/qCf6XE/fatPDM/6rN8yb71XTHgI1bOI0DanMFAOvPW16ItnxKcyxop7QoB156gVa2JBvtxAEq9H3BvwJMp7gS3+Zm+hH3hXXx3P5zCfMl+2OrXw+AjjN0jRDyuqgaeQrOIwUcls8aPblmUG3rXPSBratvq0lofdad5Wu9m8mOwWHwzwhGwzQRglkzZWyjRjfker0qL7f35weJw5X/DkjnIt0isAFPaCFBPgbeNXTh9qYeQ9EkkTkAjowQdBoRlHUK8Ju3hVbMMPCG7ejX8K6lZF9pd/CcekzcG2kB4YbtSts7FB7ouJ0jB0/RIz27CSPEKKim4u80uzMU8EkF2meON0ZshQhiARob6OfHSxq+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xXw/tpPRfwqaUVpGKrDbNMJ/p+GJuUEhfxXw/tpPRfwo+K+H9tJ6L+FTSiu+l1vinPs3C/AJC/ivh/bSei/hR8V8P7aT0X8KmlFPS63xR9m4X4BIdFwxgBu0kjDs0F/O1SvCYVY0CIoVVFgBW6iqqlZ6ntG8vo4alR92toUUUVVNEr3jNteSLCRxocomcq5HWoF8vnf6u+ke53CjD4rCpPJiHJcXyxZQF7jcMSw8vCrG3p3fhxsBhmOUXzKwIBVhyIv4+hqrpeEuPw7Z8LOrae9G7RMR1aA/Vc1vo1Bp5Q2U+cw1qZ1MxXMPKeJd0cZsvHrJhUkxEa2OZV95CfaRraXsOfgbdVW7tnbsOEj6SeQRryF+ZPYFGpPhVRYLiHtHZ8ojxqNIul1cANl7UcaN53udLin/E3C4GV4pcTi5UPR/m44lDHK2paxBtfTU9grtRGdlD+I5xTZVVsngeU7xxpwWa2WYD9bILembN9VONo8Q8HDFFMXZ45bhWRSwutrg29068j2Hsqstsb5bMOHMGH2fZiLK75VINveupZmPpXLubss4vAbRh59EIZ4x2PaUN6qgFSOGS2YggfQkVrvfKCDtLz2ZtJMREk0ZujjMptbQ93VSXFb/4WPF/BCXM2ZUsqEjM1ra8uRF+yotwg3lUYKeNz8mvJ/IwJ8yGVvVaTcJcG2L2hNi5dSl3PZnkJ5HuAbytVOgFL5uA+hLtYsEy8T9GNNycJgl2rI0OIlea82ZGiyqPa9r2+ux5dtPoOLuz3VmEjgBQ1ihBN+QUdZ1qE8OP++TeOI+/SPhVu1FjcQqTXMaRByo0zHQAE9mtaHooczOTsB+8pWowACDiTLX2DxSweKkEYLxOxsokAGY9gYEi/caku0dpR4eNpZnCIvNj9Xie6qW4t7rwYOWAwJkEyyXUHQFMmovyv0n1VjiZtmTENg4jc/mEe1/ekkFrnv0tfvPbVXoyuVKcDf5Seu6Bg/EfO8ncfGPAF8t5Qv65T2fS+YeYpps7iDhJ8SMPE7NIb2IU5TYXuG5EWpfBwlwIg6JkLPbWW5DZu0dQF+rlVd8PMEYdsrExBaNpEJGgJW4uB1XtXBTourFb7CDUqoVDW3MtDeHiRg8G5jd2eQc0jGYjxNwAe69ed3uJWDxbiNWaOQ+6kgy38CCQT3XvVOFDgMawx2G+EG7Eq7FQ5J98NY5gb38+o0+hk2Ni5QSJ8A2lspUJftDANlPfpVhwyBeZ7x/qQGIctyHdLworCjQa376zXmz0IUUUUiFFFFIhRRRSIUUUUiFFFFIhRRRSJX3F3dCTFwxSxLneDPdALlkbLew6yCg067nuqL7v8ZZMPCsMuHExjGUMJMhsNACuU6jl1cuVXTXHidjwyG8kMbntZAT6kVqSuuTI63Amd6LFsyNYyjdr7WxG3cUiRwqhQWCglggY6s72GmnYOWldXE7ZD4bGxSOnSQZI1UnRW6OwKEjlcDl2E25Vd+HwyILIqoOxQAPQV6liDAhgGB5gi4PkamMVZhZdhykDhrg3O5lNYvikjxGHCYBInkQpcEEi4N8qqgLaX1JFdXAZx0mNFxqsH1Gb8R61auG2ZFGbxxRoe1UA+sCtkWFRPdRV8AB9lRaumQoq2v3yS0WDBma9u6fPe8+GfZ2LxWHjOWOUWA7YmOYDy5fy1b3DPYfwbZ8YIs8v51/FuXooUVJpcIjG7IrHtKg/bWwCuVcQaiBbde+KdAIxa/8AEpXhuw/xybXrxH3608CG/wAy30A+1auxMIgOYIoPaAAfWiLCIpuqKp7QoH2VJsSGDC3ED5QtC1t+BJ8ZU/Ho+3gvm4j7YK5N/d1ZJMHhMXEpZVw6JLbmAACreGpv2aHwuSbDK9syq1uVwD9tQ7iFvRitniN4IkeAjKzEH2G6r2OgI5d47xUqNZvURRuL/reRrUh6zMdjb9JEIeOMogyth0aUC3S9JYE9pjy/VmpNw4LnayFyRITIWLDXMQSSQeu5qR4fi3hBHnOBtiQP0VQLm7ek94Dyv41y8Jtly4jHSY2QeyC5LW0aRzc5fC58LitBARHOXL+vGZrl3X1s37TxjeIONwmIaHHwx4gD9AqEDdjoxDXHl3aGo3vBtBNo4iNcHgxCxuuRDcuTaxIAAW3++pr6FxODSQWkRXHYyhvqNeMJs6KL/wCONI+3KoH2DWsy4lF3C79dpobDs2xbbpDZuHMcMaE3KIqk94AB+yumiisU2QooopEKKKKRCiiikQooopEKKKKRCiiikQooopEKKKKRCiiikQooopEKKKKRCvMkYYEEAg6EHUHyoopERncPAE3+CQ3+bTuGFUUKqhVGgAFgPACsUVIsTxM4FA4CbKKKKjOwooopE//Z"/>
          <p:cNvSpPr>
            <a:spLocks noChangeAspect="1" noChangeArrowheads="1"/>
          </p:cNvSpPr>
          <p:nvPr/>
        </p:nvSpPr>
        <p:spPr bwMode="auto">
          <a:xfrm>
            <a:off x="1754507" y="22542"/>
            <a:ext cx="290195" cy="2901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1" name="AutoShape 10" descr="data:image/jpeg;base64,/9j/4AAQSkZJRgABAQAAAQABAAD/2wCEAAkGBhQSERUUExMWExQWGR0YGBYYGCEbIBwbHx8fHxsiHhYaHycgGB0lGxgXJS8gIycpLCwsGB8xNTAqNSYrLCkBCQoKDgwOGg8PGjUkHiUqKTIyMzQuNDUqKTAsLCwsLCwqNCwsKiwsLS8sKSw0LSosLywsLCw0LywsLCwsLCwsLP/AABEIAGgA8AMBIgACEQEDEQH/xAAcAAACAgMBAQAAAAAAAAAAAAAABQYHAQMEAgj/xABHEAACAQIDBAcCCQoFBAMAAAABAgMAEQQSIQUGBzETQVFhcYGRIjIUFzRyc6GxstEWI0JSU1RigpLhFSQlwcImNXSiM0Oz/8QAGQEBAAMBAQAAAAAAAAAAAAAAAAIDBAEF/8QANhEAAgECBAMEBwcFAAAAAAAAAQIAAxEEEhMhMUFxUWGRsRQiMjNSofAVIzRCgcHhBSRy0fH/2gAMAwEAAhEDEQA/ALxrXiMQsal3IVVFyT1CtlKd7PkU/wAw1JBmYCQqNkQt2Aw/KzCfvEfrR+VmE/eI/WofuhuhDiYOkkz5sxGhtoLd1PPi3wvbJ/V/atj0sOjFSTtPMpV8ZVQOqLY95jT8rMJ+8R+tH5WYT94j9aV/Fvhe2T+r+1Hxb4Xtk/q/tUcuG7TLM+O+BfExp+VmE/eI/Wj8rMJ+8R+tK/i3wvbJ/V/aj4t8L2yf1f2plw3aYz474F8TGqb1YUkAYiO576aA3qD7b3AgjgkkRnDIpYXNxp1EWrv4cYtnwhDG+Ryq+Fgf+RrlSjT09SmeB5ztHE1tbRrKASLixkqooJorJPRhRWL0XpEzRRRSIUUUUiFFFFIhRRRSIUVgGs0iFFYBrNIhRRRSIUUUUiFKd7PkU/zDTalO9nyKf5hqyl7a9RKa/um6Hyivhv8AJD9I3+1Sqolw9mCYJmYhVDsSToANOZqRYLasM1xFKkmW18rA2vyvbwPpVuJB1W6yjAH+2p9BOuiuTG7Viht0sqR5r5czAXta9r87XHqK24XFpIoeNldTyZTceorPY8ZsvN1FcUu24Ffo2mjWS4GQsAbnkLc7m49a7aWi8W7yfJJvo2+ykPDH5NJ9KfupT7eT5JN9G32Uh4Y/JpPpT91K1p+GbqJ5tT8cn+JjDemZXKQNIIswZyxIFsvuc/4yD/Ka2wbZeZYBFkDSoXZm1C5coIABFzmbt6qZrgVEjSWuzAA310W9rDq5mudthx8xmU5mYFTYgtbMB3GwNu2sc9OLpDP8JYr0YkEClrgkEhm0GoIv2msf49bPII1u0UJHO95CwAJGpAPYL86bw7NVWzDMTkCXJJ0FyNTzOp1rSuwogpWxsUSPn1JfLY9RF+dInHDtqUGzrdVdAz5GQFXuNA3IqwF9SLGvEm3pCVChRnMhVsjP7CEKPZXUliSb6WFM/wDClKOjM7hxY5mJ7tOzyrD7IQiMDMhjGVCpsQLAEd4Nhz7KRNfwlpMIzMpRjG11N9DY9oBt40vh2vJBGnShGBgMihbgjIFuCSTe4Ya6delPBhB0fR6lbFbkkmx/iOpNJ9nR4Rm6NJlmYIY8hkz2T9IAX05C/gK7aLzmx+1JjBODoREXEio6WPWt2/S7CD5V3SzSLiVzOuUQszAA2NmF7DNoeWpv19tdSbGTKylndWXIQzk+z2D8ede/8MXMjEsWQFbk+8DzDfrchXIivCbdlYZigIaNpBZHAQgAgFm0e4PMW5Uy2VJKyhpSlmVWAUEWuNQSSb9XZ11iDYyKCoZ8uUoFLkgA87D8eVdkMQVQo5KAB5UiIMBi5I7t7BiOIdLWOb2pCL3vb3jyty663xbZfpkW6OjuyeyjC1gSPzh9l/dsQK6o9hxq2a7++ZMpY5c51vl86IdhRqyEF7RklFLHKpNwbDzPhSIvwOMZMLhwrIpZetWckDsRNT3nqr1DtiaXoQgRTIJCxYEgFCo0Fwdcx0Ndy7CQBQrOuTNlIbVQ1rgfw6DTur3hNjxx5Cub2A4Fzf3yC1789VFInHDtWWTo1QIrsrM5N2AysF0AIJuT1nQdta8dtmZGZVVS0aKzAI7Z2NzlVlHscuZB58q7m2KllsWUrmsytY+0bsL9Yv8AZRJsVCbhpFOUISrkFgOVzzJFzrz1NIndG9wDYi4vY16oFFIhSnez5FP8w02pTvZ8in+Yaspe2vUSmv7puh8om3Aw4kwLo3uszqfAgA1AuEkrYbaUuHe2Yq8bd7xt1ejVYXDf5IfpG/2qA75j4Dt2PEckdkkJ7j7En/ret59apUp9v7TzqHq4ei/Zb5zHGbEGXHRRKCTHFe3exJP1KPSpNwU2jnwUkV9YpTYfwuMw/wDbP6Ui2Qgxm8UzHVYzILcx7A6O3mS1Ktx9ofAG2lEx9pYWXsu0TMo++TXWW9HT5gA+MtVrVdQ8CSPCbd0wMft1pveQSPKOu6r7Mf8AwPlVibZ4n4LDOY2kMjjQiNc1j3tyv3Xqq92pHwuzMZiUNmlaPDIRoQNWkIPgVA7xWrdDaGzYEJxcEk8hNgoVcir1WBYXPf4Ad8qlEOSTuBsAJFKxQADid7mW9hN6MPtKCWPDSAyFCMjAqRfuPMd4pfsXHR7Kwv8AnHEbSOWVB7TclHujny6u2ql2lteCLFriNniSMJZwkltGHMAhjdCOo9pqRcXIJPhkeIdC0DxplOoHaVzD3Sb/AF6cqjo2tT/Kd+/blOFwza35l27t+cnWD4u4B2yl3jv+k6EDzIvbzrzxQ3nSHB9GsrpLMt4mjLC4UrciRPd0Ydet6r99qbHxKqr4efBMObxEOPAkglvHJUl3p3Zwo2MskUj4gQKehlZrkB2GYeyADa1rEaWqvSRHU2I3l4quyNuDtM8KN9EKfBp55ZMRJK2TPnf2cgPvm4A9ltCftqTycTcAsskTTFWjLK10YC6EhgDax1GludRPg5u3BJEcUyEzRTMqNmOgyL+jex95vWopgNiLi9tSwyEhGxM5a3MgO5sD1X7ak1Km9Rr32kUq1Fpr2ky0NncV8BLIEztGSbBnUqD59Xnas7U4q4GCQxl2kINiY1zAH53I+V6hXFXcnD4OGGbDqUzSdGy3JBurMDryIyEd+buplw/4c4TEYFZZ0MjyX1zEZQCQALfbUDToBRU3tJ6lbNk2vLA2FvHBjEL4eQOBoRyKnvU6iq73AwODj2jI8OLaaTLJeMwMlhf2vbJsbfXSnhipw+2JIFYlR0sRP62RrAkfy38618M/+6TfMm+9UtLIHAO1hIGrnKFhvcywY+LGzmVmEzWUA2MbAm/KwI1Nb9g8ScHi5BEjskh91XXLm7geRPdeqn4XbrxY3EFZrlI485UG2Y3AAJHVrXXxT3WiwM0Jw4MYkVmtmPsshGqnmPeHmK6cPSz6YJvO69XLqWFpcu294IMJHnnkEanQX1JPco1PlUZw/GDAM2UtIg/WZDb6rkedQ3i5DNIMJiSCY2gHtAaK7WJv+re48bd1L49sbImiWOXCTYVhb87Cwc99y2rX71NRp4ZSgY3PTlO1MQwcqLDrzln7770RQ4FnEpHTqVheO5uxUkWZfd0HPSoPws33WN5I8XiJneZ4khDl5NSWU6m+S5ZOz6qbybr4JtjSdDM+JijzzRM7C6PlsRZFXrubEc2NIeEG7cGJeWSZCzwPC8ZzEWN2PIHXVF59ldRaYpODfj/z+Zx2c1kt9fXKWpt7efD4JQ2IkCX91ebHwUamkOz+LWAlfKXaK/IyLYf1agedVNtDbsWL2g8+L6QwljZY7ZsgPsKLkWFuZ7z5d+8+1tlTQ2w2HlgmX3TlUKe0MM59eddGEUWDXv8AISJxZNypFvOXbtnbsOFgM8zWiGUZgC3vEAaLcnUio7iuLOASNXEjPmvZVQ5hY2NwbZe6/PqqAwbYabd6eNzcwTRqp/gLKV9DmHgBXfwz4e4fF4dp8SC92KogYgADQk21JJv4W76r0KaKTUvsbS3WdiAg4i8t6GUMoYcmAI86915ijCqFHIAAeAr1WGbIUp3s+RT/ADDTalW9Sk4Oe2vsGrKXtr1Epr+6bofKKuG/yQ/SN/tUb44bKzQwYgf/AFsY28HsQT4Mtv56bbgbahjwxSSRUYOTZjbQ2qRTbcwjjK8sTDsYgj0Na6mdMQXA5zBhWpvhFQsOHbK64G4QtJipjroiA9pJZm89E9ai/E/B9DtOfWwkAfyIsfrU1dmH21g4xZJIUB1IUga+VeJ9qYFzd3gc8rtlJ9TXRVcVTUyneWslM0wmcbd8i+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K5W/wDNU+g3ewyNmTDxK3O4QX8tNKYVS+IGUKgtveaUw5zFnN9rSk+Fm9z4acYForiWXUklWjbLZrqVOb3RobW1rVug3/UEn/kYn771db4OMsHKKXHJiouP5uYpBPvTs2GS5mw6yX1IsTc8yWUfXU9fMWKrxEjo5QoLcDI9xyP+Sg/8gf8A5yU74Xn/AEyDwb7xp1hMdhsYl0aLEKD3NY69R5df113QwqgyqoUDqAsPQVQ1T7sUyOBlwT7zPflKX3Ib/qCf6XE/fatPDM/6rN8yb71XTHgI1bOI0DanMFAOvPW16ItnxKcyxop7QoB156gVa2JBvtxAEq9H3BvwJMp7gS3+Zm+hH3hXXx3P5zCfMl+2OrXw+AjjN0jRDyuqgaeQrOIwUcls8aPblmUG3rXPSBratvq0lofdad5Wu9m8mOwWHwzwhGwzQRglkzZWyjRjfker0qL7f35weJw5X/DkjnIt0isAFPaCFBPgbeNXTh9qYeQ9EkkTkAjowQdBoRlHUK8Ju3hVbMMPCG7ejX8K6lZF9pd/CcekzcG2kB4YbtSts7FB7ouJ0jB0/RIz27CSPEKKim4u80uzMU8EkF2meON0ZshQhiARob6OfHSxq+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xXw/tpPRfwqaUVpGKrDbNMJ/p+GJuUEhfxXw/tpPRfwo+K+H9tJ6L+FTSiu+l1vinPs3C/AJC/ivh/bSei/hR8V8P7aT0X8KmlFPS63xR9m4X4BIdFwxgBu0kjDs0F/O1SvCYVY0CIoVVFgBW6iqqlZ6ntG8vo4alR92toUUUVVNEr3jNteSLCRxocomcq5HWoF8vnf6u+ke53CjD4rCpPJiHJcXyxZQF7jcMSw8vCrG3p3fhxsBhmOUXzKwIBVhyIv4+hqrpeEuPw7Z8LOrae9G7RMR1aA/Vc1vo1Bp5Q2U+cw1qZ1MxXMPKeJd0cZsvHrJhUkxEa2OZV95CfaRraXsOfgbdVW7tnbsOEj6SeQRryF+ZPYFGpPhVRYLiHtHZ8ojxqNIul1cANl7UcaN53udLin/E3C4GV4pcTi5UPR/m44lDHK2paxBtfTU9grtRGdlD+I5xTZVVsngeU7xxpwWa2WYD9bILembN9VONo8Q8HDFFMXZ45bhWRSwutrg29068j2Hsqstsb5bMOHMGH2fZiLK75VINveupZmPpXLubss4vAbRh59EIZ4x2PaUN6qgFSOGS2YggfQkVrvfKCDtLz2ZtJMREk0ZujjMptbQ93VSXFb/4WPF/BCXM2ZUsqEjM1ra8uRF+yotwg3lUYKeNz8mvJ/IwJ8yGVvVaTcJcG2L2hNi5dSl3PZnkJ5HuAbytVOgFL5uA+hLtYsEy8T9GNNycJgl2rI0OIlea82ZGiyqPa9r2+ux5dtPoOLuz3VmEjgBQ1ihBN+QUdZ1qE8OP++TeOI+/SPhVu1FjcQqTXMaRByo0zHQAE9mtaHooczOTsB+8pWowACDiTLX2DxSweKkEYLxOxsokAGY9gYEi/caku0dpR4eNpZnCIvNj9Xie6qW4t7rwYOWAwJkEyyXUHQFMmovyv0n1VjiZtmTENg4jc/mEe1/ekkFrnv0tfvPbVXoyuVKcDf5Seu6Bg/EfO8ncfGPAF8t5Qv65T2fS+YeYpps7iDhJ8SMPE7NIb2IU5TYXuG5EWpfBwlwIg6JkLPbWW5DZu0dQF+rlVd8PMEYdsrExBaNpEJGgJW4uB1XtXBTourFb7CDUqoVDW3MtDeHiRg8G5jd2eQc0jGYjxNwAe69ed3uJWDxbiNWaOQ+6kgy38CCQT3XvVOFDgMawx2G+EG7Eq7FQ5J98NY5gb38+o0+hk2Ni5QSJ8A2lspUJftDANlPfpVhwyBeZ7x/qQGIctyHdLworCjQa376zXmz0IUUUUiFFFFIhRRRSIUUUUiFFFFIhRRRSJX3F3dCTFwxSxLneDPdALlkbLew6yCg067nuqL7v8ZZMPCsMuHExjGUMJMhsNACuU6jl1cuVXTXHidjwyG8kMbntZAT6kVqSuuTI63Amd6LFsyNYyjdr7WxG3cUiRwqhQWCglggY6s72GmnYOWldXE7ZD4bGxSOnSQZI1UnRW6OwKEjlcDl2E25Vd+HwyILIqoOxQAPQV6liDAhgGB5gi4PkamMVZhZdhykDhrg3O5lNYvikjxGHCYBInkQpcEEi4N8qqgLaX1JFdXAZx0mNFxqsH1Gb8R61auG2ZFGbxxRoe1UA+sCtkWFRPdRV8AB9lRaumQoq2v3yS0WDBma9u6fPe8+GfZ2LxWHjOWOUWA7YmOYDy5fy1b3DPYfwbZ8YIs8v51/FuXooUVJpcIjG7IrHtKg/bWwCuVcQaiBbde+KdAIxa/8AEpXhuw/xybXrxH3608CG/wAy30A+1auxMIgOYIoPaAAfWiLCIpuqKp7QoH2VJsSGDC3ED5QtC1t+BJ8ZU/Ho+3gvm4j7YK5N/d1ZJMHhMXEpZVw6JLbmAACreGpv2aHwuSbDK9syq1uVwD9tQ7iFvRitniN4IkeAjKzEH2G6r2OgI5d47xUqNZvURRuL/reRrUh6zMdjb9JEIeOMogyth0aUC3S9JYE9pjy/VmpNw4LnayFyRITIWLDXMQSSQeu5qR4fi3hBHnOBtiQP0VQLm7ek94Dyv41y8Jtly4jHSY2QeyC5LW0aRzc5fC58LitBARHOXL+vGZrl3X1s37TxjeIONwmIaHHwx4gD9AqEDdjoxDXHl3aGo3vBtBNo4iNcHgxCxuuRDcuTaxIAAW3++pr6FxODSQWkRXHYyhvqNeMJs6KL/wCONI+3KoH2DWsy4lF3C79dpobDs2xbbpDZuHMcMaE3KIqk94AB+yumiisU2QooopEKKKKRCiiikQooopEKKKKRCiiikQooopEKKKKRCiiikQooopEKKKKRCvMkYYEEAg6EHUHyoopERncPAE3+CQ3+bTuGFUUKqhVGgAFgPACsUVIsTxM4FA4CbKKKKjOwooopE//Z"/>
          <p:cNvSpPr>
            <a:spLocks noChangeAspect="1" noChangeArrowheads="1"/>
          </p:cNvSpPr>
          <p:nvPr/>
        </p:nvSpPr>
        <p:spPr bwMode="auto">
          <a:xfrm>
            <a:off x="1906907" y="174942"/>
            <a:ext cx="290195" cy="2901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 name="Picture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68919" y="5072314"/>
            <a:ext cx="1345026" cy="302175"/>
          </a:xfrm>
          <a:prstGeom prst="rect">
            <a:avLst/>
          </a:prstGeom>
        </p:spPr>
      </p:pic>
      <p:sp>
        <p:nvSpPr>
          <p:cNvPr id="24" name="Rectangle 23"/>
          <p:cNvSpPr/>
          <p:nvPr/>
        </p:nvSpPr>
        <p:spPr>
          <a:xfrm>
            <a:off x="0" y="-8154"/>
            <a:ext cx="12192000" cy="11333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0" y="143017"/>
            <a:ext cx="6035492" cy="830997"/>
          </a:xfrm>
          <a:prstGeom prst="rect">
            <a:avLst/>
          </a:prstGeom>
          <a:noFill/>
        </p:spPr>
        <p:txBody>
          <a:bodyPr wrap="square" rtlCol="0">
            <a:spAutoFit/>
          </a:bodyPr>
          <a:lstStyle/>
          <a:p>
            <a:r>
              <a:rPr lang="en-CA" sz="2400" b="1" dirty="0">
                <a:solidFill>
                  <a:schemeClr val="bg1"/>
                </a:solidFill>
                <a:latin typeface="Segoe UI Light" panose="020B0502040204020203" pitchFamily="34" charset="0"/>
              </a:rPr>
              <a:t>Credit unions</a:t>
            </a:r>
          </a:p>
          <a:p>
            <a:r>
              <a:rPr lang="en-CA" sz="2400" b="1" dirty="0" err="1">
                <a:solidFill>
                  <a:schemeClr val="bg1"/>
                </a:solidFill>
                <a:latin typeface="Segoe UI Light" panose="020B0502040204020203" pitchFamily="34" charset="0"/>
              </a:rPr>
              <a:t>Caisses</a:t>
            </a:r>
            <a:r>
              <a:rPr lang="en-CA" sz="2400" b="1" dirty="0">
                <a:solidFill>
                  <a:schemeClr val="bg1"/>
                </a:solidFill>
                <a:latin typeface="Segoe UI Light" panose="020B0502040204020203" pitchFamily="34" charset="0"/>
              </a:rPr>
              <a:t> de credit</a:t>
            </a:r>
          </a:p>
        </p:txBody>
      </p:sp>
      <p:pic>
        <p:nvPicPr>
          <p:cNvPr id="1026" name="Picture 2" descr="Connect First Credit Union"/>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99054" y="3972449"/>
            <a:ext cx="2009775" cy="514351"/>
          </a:xfrm>
          <a:prstGeom prst="rect">
            <a:avLst/>
          </a:prstGeom>
          <a:solidFill>
            <a:schemeClr val="tx1"/>
          </a:solidFill>
        </p:spPr>
      </p:pic>
      <p:pic>
        <p:nvPicPr>
          <p:cNvPr id="1028" name="Picture 4" descr="Libro.ca"/>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97102" y="4939578"/>
            <a:ext cx="3039901" cy="5997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rstOntario Credit Unio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52328" y="4717749"/>
            <a:ext cx="1771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25463" y="2132777"/>
            <a:ext cx="1759623" cy="54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0" y="6623918"/>
            <a:ext cx="12192000" cy="2697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 name="Slide Number Placeholder 2"/>
          <p:cNvSpPr>
            <a:spLocks noGrp="1"/>
          </p:cNvSpPr>
          <p:nvPr>
            <p:ph type="sldNum" sz="quarter" idx="12"/>
          </p:nvPr>
        </p:nvSpPr>
        <p:spPr/>
        <p:txBody>
          <a:bodyPr/>
          <a:lstStyle/>
          <a:p>
            <a:fld id="{F9274D19-DE53-4665-909B-FA3DA6A6927E}" type="slidenum">
              <a:rPr lang="en-CA" smtClean="0"/>
              <a:t>15</a:t>
            </a:fld>
            <a:endParaRPr lang="en-CA"/>
          </a:p>
        </p:txBody>
      </p:sp>
    </p:spTree>
    <p:extLst>
      <p:ext uri="{BB962C8B-B14F-4D97-AF65-F5344CB8AC3E}">
        <p14:creationId xmlns:p14="http://schemas.microsoft.com/office/powerpoint/2010/main" val="34088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32321" y="335912"/>
            <a:ext cx="8243387" cy="646331"/>
          </a:xfrm>
          <a:prstGeom prst="rect">
            <a:avLst/>
          </a:prstGeom>
          <a:noFill/>
        </p:spPr>
        <p:txBody>
          <a:bodyPr wrap="square" rtlCol="0">
            <a:spAutoFit/>
          </a:bodyPr>
          <a:lstStyle/>
          <a:p>
            <a:pPr algn="ctr"/>
            <a:r>
              <a:rPr lang="en-CA" sz="3600" b="1" dirty="0" smtClean="0">
                <a:solidFill>
                  <a:schemeClr val="bg1"/>
                </a:solidFill>
                <a:latin typeface="Segoe UI Light" panose="020B0502040204020203" pitchFamily="34" charset="0"/>
              </a:rPr>
              <a:t>Today’s presentation</a:t>
            </a:r>
            <a:endParaRPr lang="en-CA" sz="3600" b="1" dirty="0">
              <a:solidFill>
                <a:schemeClr val="bg1"/>
              </a:solidFill>
              <a:latin typeface="Segoe UI Light" panose="020B0502040204020203" pitchFamily="34" charset="0"/>
            </a:endParaRPr>
          </a:p>
        </p:txBody>
      </p:sp>
      <p:sp>
        <p:nvSpPr>
          <p:cNvPr id="3" name="TextBox 2"/>
          <p:cNvSpPr txBox="1"/>
          <p:nvPr/>
        </p:nvSpPr>
        <p:spPr>
          <a:xfrm>
            <a:off x="278748" y="1891580"/>
            <a:ext cx="11750532" cy="923330"/>
          </a:xfrm>
          <a:prstGeom prst="rect">
            <a:avLst/>
          </a:prstGeom>
          <a:noFill/>
        </p:spPr>
        <p:txBody>
          <a:bodyPr wrap="square" rtlCol="0">
            <a:spAutoFit/>
          </a:bodyPr>
          <a:lstStyle/>
          <a:p>
            <a:endParaRPr lang="en-CA" dirty="0" smtClean="0">
              <a:latin typeface="Segoe UI Light" panose="020B0502040204020203" pitchFamily="34" charset="0"/>
            </a:endParaRPr>
          </a:p>
          <a:p>
            <a:pPr marL="342900" indent="-342900">
              <a:buAutoNum type="arabicPeriod"/>
            </a:pPr>
            <a:endParaRPr lang="en-CA" dirty="0" smtClean="0"/>
          </a:p>
          <a:p>
            <a:pPr marL="342900" indent="-342900">
              <a:buAutoNum type="arabicPeriod"/>
            </a:pPr>
            <a:endParaRPr lang="en-CA" dirty="0"/>
          </a:p>
        </p:txBody>
      </p:sp>
      <p:grpSp>
        <p:nvGrpSpPr>
          <p:cNvPr id="8" name="Group 7"/>
          <p:cNvGrpSpPr/>
          <p:nvPr/>
        </p:nvGrpSpPr>
        <p:grpSpPr>
          <a:xfrm>
            <a:off x="401052" y="1983169"/>
            <a:ext cx="10166376" cy="465221"/>
            <a:chOff x="401052" y="1983169"/>
            <a:chExt cx="8739094" cy="465221"/>
          </a:xfrm>
        </p:grpSpPr>
        <p:sp>
          <p:nvSpPr>
            <p:cNvPr id="5" name="Oval 4"/>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25378" y="2031113"/>
              <a:ext cx="409073" cy="369332"/>
            </a:xfrm>
            <a:prstGeom prst="rect">
              <a:avLst/>
            </a:prstGeom>
            <a:noFill/>
          </p:spPr>
          <p:txBody>
            <a:bodyPr wrap="square" rtlCol="0">
              <a:spAutoFit/>
            </a:bodyPr>
            <a:lstStyle/>
            <a:p>
              <a:pPr algn="ctr"/>
              <a:r>
                <a:rPr lang="en-CA" b="1" dirty="0" smtClean="0">
                  <a:latin typeface="Segoe UI Light" panose="020B0502040204020203" pitchFamily="34" charset="0"/>
                </a:rPr>
                <a:t>1</a:t>
              </a:r>
              <a:endParaRPr lang="en-CA" b="1" dirty="0">
                <a:latin typeface="Segoe UI Light" panose="020B0502040204020203" pitchFamily="34" charset="0"/>
              </a:endParaRPr>
            </a:p>
          </p:txBody>
        </p:sp>
        <p:sp>
          <p:nvSpPr>
            <p:cNvPr id="7" name="TextBox 6"/>
            <p:cNvSpPr txBox="1"/>
            <p:nvPr/>
          </p:nvSpPr>
          <p:spPr>
            <a:xfrm>
              <a:off x="1239099" y="2048280"/>
              <a:ext cx="7901047" cy="400110"/>
            </a:xfrm>
            <a:prstGeom prst="rect">
              <a:avLst/>
            </a:prstGeom>
            <a:noFill/>
          </p:spPr>
          <p:txBody>
            <a:bodyPr wrap="square" rtlCol="0">
              <a:spAutoFit/>
            </a:bodyPr>
            <a:lstStyle/>
            <a:p>
              <a:r>
                <a:rPr lang="en-CA" sz="2000" b="1" dirty="0" smtClean="0">
                  <a:latin typeface="Segoe UI Light" panose="020B0502040204020203" pitchFamily="34" charset="0"/>
                </a:rPr>
                <a:t>Introduction: What’s financial abuse? What’s the role for credit unions?</a:t>
              </a:r>
              <a:endParaRPr lang="en-CA" sz="2000" b="1" dirty="0">
                <a:latin typeface="Segoe UI Light" panose="020B0502040204020203" pitchFamily="34" charset="0"/>
              </a:endParaRPr>
            </a:p>
          </p:txBody>
        </p:sp>
      </p:grpSp>
      <p:grpSp>
        <p:nvGrpSpPr>
          <p:cNvPr id="14" name="Group 13"/>
          <p:cNvGrpSpPr/>
          <p:nvPr/>
        </p:nvGrpSpPr>
        <p:grpSpPr>
          <a:xfrm>
            <a:off x="401052" y="2825410"/>
            <a:ext cx="11251479" cy="495868"/>
            <a:chOff x="401052" y="1952522"/>
            <a:chExt cx="11251479" cy="495868"/>
          </a:xfrm>
        </p:grpSpPr>
        <p:sp>
          <p:nvSpPr>
            <p:cNvPr id="18" name="Oval 17"/>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60000"/>
                    <a:lumOff val="40000"/>
                  </a:schemeClr>
                </a:solidFill>
              </a:endParaRPr>
            </a:p>
          </p:txBody>
        </p:sp>
        <p:sp>
          <p:nvSpPr>
            <p:cNvPr id="19" name="TextBox 18"/>
            <p:cNvSpPr txBox="1"/>
            <p:nvPr/>
          </p:nvSpPr>
          <p:spPr>
            <a:xfrm>
              <a:off x="525378" y="2031113"/>
              <a:ext cx="409073" cy="369332"/>
            </a:xfrm>
            <a:prstGeom prst="rect">
              <a:avLst/>
            </a:prstGeom>
            <a:noFill/>
          </p:spPr>
          <p:txBody>
            <a:bodyPr wrap="square" rtlCol="0">
              <a:spAutoFit/>
            </a:bodyPr>
            <a:lstStyle/>
            <a:p>
              <a:pPr algn="ctr"/>
              <a:r>
                <a:rPr lang="en-CA" b="1" dirty="0" smtClean="0">
                  <a:latin typeface="Segoe UI Light" panose="020B0502040204020203" pitchFamily="34" charset="0"/>
                </a:rPr>
                <a:t>2</a:t>
              </a:r>
              <a:endParaRPr lang="en-CA" b="1" dirty="0">
                <a:latin typeface="Segoe UI Light" panose="020B0502040204020203" pitchFamily="34" charset="0"/>
              </a:endParaRPr>
            </a:p>
          </p:txBody>
        </p:sp>
        <p:sp>
          <p:nvSpPr>
            <p:cNvPr id="20" name="TextBox 19"/>
            <p:cNvSpPr txBox="1"/>
            <p:nvPr/>
          </p:nvSpPr>
          <p:spPr>
            <a:xfrm>
              <a:off x="1239099" y="1952522"/>
              <a:ext cx="10413432" cy="400110"/>
            </a:xfrm>
            <a:prstGeom prst="rect">
              <a:avLst/>
            </a:prstGeom>
            <a:noFill/>
          </p:spPr>
          <p:txBody>
            <a:bodyPr wrap="square" rtlCol="0">
              <a:spAutoFit/>
            </a:bodyPr>
            <a:lstStyle/>
            <a:p>
              <a:r>
                <a:rPr lang="en-CA" sz="2000" dirty="0" smtClean="0">
                  <a:latin typeface="Segoe UI Light" panose="020B0502040204020203" pitchFamily="34" charset="0"/>
                </a:rPr>
                <a:t>Development of course: </a:t>
              </a:r>
              <a:r>
                <a:rPr lang="en-CA" sz="2000" i="1" dirty="0" smtClean="0">
                  <a:latin typeface="Segoe UI Light" panose="020B0502040204020203" pitchFamily="34" charset="0"/>
                </a:rPr>
                <a:t>Financial Abuse of Older Adults: Recognize, Review and Respond</a:t>
              </a:r>
              <a:endParaRPr lang="en-CA" sz="2000" i="1" dirty="0">
                <a:latin typeface="Segoe UI Light" panose="020B0502040204020203" pitchFamily="34" charset="0"/>
              </a:endParaRPr>
            </a:p>
          </p:txBody>
        </p:sp>
      </p:grpSp>
      <p:grpSp>
        <p:nvGrpSpPr>
          <p:cNvPr id="21" name="Group 20"/>
          <p:cNvGrpSpPr/>
          <p:nvPr/>
        </p:nvGrpSpPr>
        <p:grpSpPr>
          <a:xfrm>
            <a:off x="401052" y="3740608"/>
            <a:ext cx="8739094" cy="707886"/>
            <a:chOff x="401052" y="1836232"/>
            <a:chExt cx="8739094" cy="707886"/>
          </a:xfrm>
        </p:grpSpPr>
        <p:sp>
          <p:nvSpPr>
            <p:cNvPr id="22" name="Oval 21"/>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75000"/>
                  </a:schemeClr>
                </a:solidFill>
              </a:endParaRPr>
            </a:p>
          </p:txBody>
        </p:sp>
        <p:sp>
          <p:nvSpPr>
            <p:cNvPr id="23" name="TextBox 22"/>
            <p:cNvSpPr txBox="1"/>
            <p:nvPr/>
          </p:nvSpPr>
          <p:spPr>
            <a:xfrm>
              <a:off x="525378" y="2031113"/>
              <a:ext cx="409073" cy="369332"/>
            </a:xfrm>
            <a:prstGeom prst="rect">
              <a:avLst/>
            </a:prstGeom>
            <a:noFill/>
          </p:spPr>
          <p:txBody>
            <a:bodyPr wrap="square" rtlCol="0">
              <a:spAutoFit/>
            </a:bodyPr>
            <a:lstStyle/>
            <a:p>
              <a:pPr algn="ctr"/>
              <a:r>
                <a:rPr lang="en-CA" b="1" dirty="0" smtClean="0">
                  <a:latin typeface="Segoe UI Light" panose="020B0502040204020203" pitchFamily="34" charset="0"/>
                </a:rPr>
                <a:t>3</a:t>
              </a:r>
              <a:endParaRPr lang="en-CA" b="1" dirty="0">
                <a:latin typeface="Segoe UI Light" panose="020B0502040204020203" pitchFamily="34" charset="0"/>
              </a:endParaRPr>
            </a:p>
          </p:txBody>
        </p:sp>
        <p:sp>
          <p:nvSpPr>
            <p:cNvPr id="24" name="TextBox 23"/>
            <p:cNvSpPr txBox="1"/>
            <p:nvPr/>
          </p:nvSpPr>
          <p:spPr>
            <a:xfrm>
              <a:off x="1239099" y="1836232"/>
              <a:ext cx="7901047" cy="707886"/>
            </a:xfrm>
            <a:prstGeom prst="rect">
              <a:avLst/>
            </a:prstGeom>
            <a:noFill/>
          </p:spPr>
          <p:txBody>
            <a:bodyPr wrap="square" rtlCol="0">
              <a:spAutoFit/>
            </a:bodyPr>
            <a:lstStyle/>
            <a:p>
              <a:r>
                <a:rPr lang="en-CA" sz="2000" dirty="0" smtClean="0">
                  <a:latin typeface="Segoe UI Light" panose="020B0502040204020203" pitchFamily="34" charset="0"/>
                </a:rPr>
                <a:t>Preview of </a:t>
              </a:r>
              <a:r>
                <a:rPr lang="en-CA" sz="2000" i="1" dirty="0" smtClean="0">
                  <a:latin typeface="Segoe UI Light" panose="020B0502040204020203" pitchFamily="34" charset="0"/>
                </a:rPr>
                <a:t>Financial Abuse of Older Adults: Recognize, Review and Respond</a:t>
              </a:r>
              <a:endParaRPr lang="en-CA" sz="2000" i="1" dirty="0">
                <a:latin typeface="Segoe UI Light" panose="020B0502040204020203" pitchFamily="34" charset="0"/>
              </a:endParaRPr>
            </a:p>
          </p:txBody>
        </p:sp>
      </p:grpSp>
      <p:grpSp>
        <p:nvGrpSpPr>
          <p:cNvPr id="25" name="Group 24"/>
          <p:cNvGrpSpPr/>
          <p:nvPr/>
        </p:nvGrpSpPr>
        <p:grpSpPr>
          <a:xfrm>
            <a:off x="401052" y="4873634"/>
            <a:ext cx="8739094" cy="465221"/>
            <a:chOff x="401052" y="1983169"/>
            <a:chExt cx="8739094" cy="465221"/>
          </a:xfrm>
        </p:grpSpPr>
        <p:sp>
          <p:nvSpPr>
            <p:cNvPr id="26" name="Oval 25"/>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65000"/>
                  </a:schemeClr>
                </a:solidFill>
              </a:endParaRPr>
            </a:p>
          </p:txBody>
        </p:sp>
        <p:sp>
          <p:nvSpPr>
            <p:cNvPr id="27" name="TextBox 26"/>
            <p:cNvSpPr txBox="1"/>
            <p:nvPr/>
          </p:nvSpPr>
          <p:spPr>
            <a:xfrm>
              <a:off x="525378" y="2031113"/>
              <a:ext cx="409073" cy="369332"/>
            </a:xfrm>
            <a:prstGeom prst="rect">
              <a:avLst/>
            </a:prstGeom>
            <a:noFill/>
          </p:spPr>
          <p:txBody>
            <a:bodyPr wrap="square" rtlCol="0">
              <a:spAutoFit/>
            </a:bodyPr>
            <a:lstStyle/>
            <a:p>
              <a:pPr algn="ctr"/>
              <a:r>
                <a:rPr lang="en-CA" b="1" dirty="0">
                  <a:latin typeface="Segoe UI Light" panose="020B0502040204020203" pitchFamily="34" charset="0"/>
                </a:rPr>
                <a:t>4</a:t>
              </a:r>
            </a:p>
          </p:txBody>
        </p:sp>
        <p:sp>
          <p:nvSpPr>
            <p:cNvPr id="28" name="TextBox 27"/>
            <p:cNvSpPr txBox="1"/>
            <p:nvPr/>
          </p:nvSpPr>
          <p:spPr>
            <a:xfrm>
              <a:off x="1239099" y="2009418"/>
              <a:ext cx="7901047" cy="400110"/>
            </a:xfrm>
            <a:prstGeom prst="rect">
              <a:avLst/>
            </a:prstGeom>
            <a:noFill/>
          </p:spPr>
          <p:txBody>
            <a:bodyPr wrap="square" rtlCol="0">
              <a:spAutoFit/>
            </a:bodyPr>
            <a:lstStyle/>
            <a:p>
              <a:r>
                <a:rPr lang="en-CA" sz="2000" dirty="0" smtClean="0">
                  <a:latin typeface="Segoe UI Light" panose="020B0502040204020203" pitchFamily="34" charset="0"/>
                </a:rPr>
                <a:t>Share successes and next steps</a:t>
              </a:r>
              <a:endParaRPr lang="en-CA" sz="2000" i="1" dirty="0">
                <a:latin typeface="Segoe UI Light" panose="020B0502040204020203" pitchFamily="34" charset="0"/>
              </a:endParaRPr>
            </a:p>
          </p:txBody>
        </p:sp>
      </p:grpSp>
      <p:sp>
        <p:nvSpPr>
          <p:cNvPr id="2" name="Slide Number Placeholder 1"/>
          <p:cNvSpPr>
            <a:spLocks noGrp="1"/>
          </p:cNvSpPr>
          <p:nvPr>
            <p:ph type="sldNum" sz="quarter" idx="12"/>
          </p:nvPr>
        </p:nvSpPr>
        <p:spPr/>
        <p:txBody>
          <a:bodyPr/>
          <a:lstStyle/>
          <a:p>
            <a:fld id="{F9274D19-DE53-4665-909B-FA3DA6A6927E}" type="slidenum">
              <a:rPr lang="en-CA" smtClean="0"/>
              <a:t>16</a:t>
            </a:fld>
            <a:endParaRPr lang="en-CA"/>
          </a:p>
        </p:txBody>
      </p:sp>
    </p:spTree>
    <p:extLst>
      <p:ext uri="{BB962C8B-B14F-4D97-AF65-F5344CB8AC3E}">
        <p14:creationId xmlns:p14="http://schemas.microsoft.com/office/powerpoint/2010/main" val="59415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224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8557" y="347218"/>
            <a:ext cx="8243387" cy="646331"/>
          </a:xfrm>
          <a:prstGeom prst="rect">
            <a:avLst/>
          </a:prstGeom>
          <a:noFill/>
        </p:spPr>
        <p:txBody>
          <a:bodyPr wrap="square" rtlCol="0">
            <a:spAutoFit/>
          </a:bodyPr>
          <a:lstStyle/>
          <a:p>
            <a:r>
              <a:rPr lang="en-CA" sz="3600" b="1" dirty="0" smtClean="0">
                <a:solidFill>
                  <a:schemeClr val="bg1"/>
                </a:solidFill>
                <a:latin typeface="Segoe UI Light" panose="020B0502040204020203" pitchFamily="34" charset="0"/>
              </a:rPr>
              <a:t>What’s the issue?</a:t>
            </a:r>
            <a:endParaRPr lang="en-CA" sz="3600" b="1" dirty="0">
              <a:solidFill>
                <a:schemeClr val="bg1"/>
              </a:solidFill>
              <a:latin typeface="Segoe UI Light" panose="020B0502040204020203" pitchFamily="34" charset="0"/>
            </a:endParaRPr>
          </a:p>
        </p:txBody>
      </p:sp>
      <p:sp>
        <p:nvSpPr>
          <p:cNvPr id="2" name="Rectangle 1"/>
          <p:cNvSpPr/>
          <p:nvPr/>
        </p:nvSpPr>
        <p:spPr>
          <a:xfrm>
            <a:off x="627029" y="1823833"/>
            <a:ext cx="9514703" cy="2185214"/>
          </a:xfrm>
          <a:prstGeom prst="rect">
            <a:avLst/>
          </a:prstGeom>
        </p:spPr>
        <p:txBody>
          <a:bodyPr wrap="square">
            <a:spAutoFit/>
          </a:bodyPr>
          <a:lstStyle/>
          <a:p>
            <a:r>
              <a:rPr lang="en-CA" sz="2800" dirty="0" smtClean="0">
                <a:latin typeface="Segoe UI Light" panose="020B0502040204020203" pitchFamily="34" charset="0"/>
                <a:cs typeface="Arial" panose="020B0604020202020204" pitchFamily="34" charset="0"/>
              </a:rPr>
              <a:t>Elder abuse </a:t>
            </a:r>
            <a:r>
              <a:rPr lang="en-CA" sz="2800" dirty="0">
                <a:latin typeface="Segoe UI Light" panose="020B0502040204020203" pitchFamily="34" charset="0"/>
                <a:cs typeface="Arial" panose="020B0604020202020204" pitchFamily="34" charset="0"/>
              </a:rPr>
              <a:t>is a universal problem. It is prevalent everywhere. Abuse can occur anywhere, by anyone, but frequently it is </a:t>
            </a:r>
            <a:r>
              <a:rPr lang="en-CA" sz="2800" dirty="0" smtClean="0">
                <a:latin typeface="Segoe UI Light" panose="020B0502040204020203" pitchFamily="34" charset="0"/>
                <a:cs typeface="Arial" panose="020B0604020202020204" pitchFamily="34" charset="0"/>
              </a:rPr>
              <a:t>family, </a:t>
            </a:r>
            <a:r>
              <a:rPr lang="en-CA" sz="2800" dirty="0">
                <a:latin typeface="Segoe UI Light" panose="020B0502040204020203" pitchFamily="34" charset="0"/>
                <a:cs typeface="Arial" panose="020B0604020202020204" pitchFamily="34" charset="0"/>
              </a:rPr>
              <a:t>institutional and social. </a:t>
            </a:r>
            <a:endParaRPr lang="en-CA" sz="2800" dirty="0" smtClean="0">
              <a:latin typeface="Segoe UI Light" panose="020B0502040204020203" pitchFamily="34" charset="0"/>
              <a:cs typeface="Arial" panose="020B0604020202020204" pitchFamily="34" charset="0"/>
            </a:endParaRPr>
          </a:p>
          <a:p>
            <a:endParaRPr lang="en-CA" sz="2800" dirty="0" smtClean="0">
              <a:latin typeface="Segoe UI Light" panose="020B0502040204020203" pitchFamily="34" charset="0"/>
              <a:cs typeface="Arial" panose="020B0604020202020204" pitchFamily="34" charset="0"/>
            </a:endParaRPr>
          </a:p>
          <a:p>
            <a:pPr marL="285750" indent="-285750">
              <a:buClr>
                <a:srgbClr val="C00000"/>
              </a:buClr>
              <a:buFont typeface="Wingdings" panose="05000000000000000000" pitchFamily="2" charset="2"/>
              <a:buChar char="§"/>
            </a:pPr>
            <a:endParaRPr lang="en-CA"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693">
            <a:off x="3151757" y="3769405"/>
            <a:ext cx="8560924" cy="2058125"/>
          </a:xfrm>
          <a:prstGeom prst="rect">
            <a:avLst/>
          </a:prstGeom>
          <a:ln>
            <a:solidFill>
              <a:schemeClr val="bg2">
                <a:lumMod val="75000"/>
              </a:schemeClr>
            </a:solidFill>
          </a:ln>
        </p:spPr>
      </p:pic>
      <p:sp>
        <p:nvSpPr>
          <p:cNvPr id="5" name="Slide Number Placeholder 4"/>
          <p:cNvSpPr>
            <a:spLocks noGrp="1"/>
          </p:cNvSpPr>
          <p:nvPr>
            <p:ph type="sldNum" sz="quarter" idx="12"/>
          </p:nvPr>
        </p:nvSpPr>
        <p:spPr/>
        <p:txBody>
          <a:bodyPr/>
          <a:lstStyle/>
          <a:p>
            <a:fld id="{F9274D19-DE53-4665-909B-FA3DA6A6927E}" type="slidenum">
              <a:rPr lang="en-CA" smtClean="0"/>
              <a:t>17</a:t>
            </a:fld>
            <a:endParaRPr lang="en-CA"/>
          </a:p>
        </p:txBody>
      </p:sp>
    </p:spTree>
    <p:extLst>
      <p:ext uri="{BB962C8B-B14F-4D97-AF65-F5344CB8AC3E}">
        <p14:creationId xmlns:p14="http://schemas.microsoft.com/office/powerpoint/2010/main" val="25166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0836" y="347218"/>
            <a:ext cx="8243387" cy="646331"/>
          </a:xfrm>
          <a:prstGeom prst="rect">
            <a:avLst/>
          </a:prstGeom>
          <a:noFill/>
        </p:spPr>
        <p:txBody>
          <a:bodyPr wrap="square" rtlCol="0">
            <a:spAutoFit/>
          </a:bodyPr>
          <a:lstStyle/>
          <a:p>
            <a:r>
              <a:rPr lang="en-CA" sz="3600" b="1" dirty="0" smtClean="0">
                <a:solidFill>
                  <a:schemeClr val="bg1"/>
                </a:solidFill>
                <a:latin typeface="Segoe UI Light" panose="020B0502040204020203" pitchFamily="34" charset="0"/>
              </a:rPr>
              <a:t>Financial abuse</a:t>
            </a:r>
            <a:endParaRPr lang="en-CA" sz="3600" b="1" dirty="0">
              <a:solidFill>
                <a:schemeClr val="bg1"/>
              </a:solidFill>
              <a:latin typeface="Segoe UI Light" panose="020B0502040204020203" pitchFamily="34" charset="0"/>
            </a:endParaRPr>
          </a:p>
        </p:txBody>
      </p:sp>
      <p:sp>
        <p:nvSpPr>
          <p:cNvPr id="5" name="TextBox 4"/>
          <p:cNvSpPr txBox="1"/>
          <p:nvPr/>
        </p:nvSpPr>
        <p:spPr>
          <a:xfrm>
            <a:off x="998218" y="2046314"/>
            <a:ext cx="10195560" cy="3416320"/>
          </a:xfrm>
          <a:prstGeom prst="rect">
            <a:avLst/>
          </a:prstGeom>
          <a:noFill/>
        </p:spPr>
        <p:txBody>
          <a:bodyPr wrap="square" rtlCol="0">
            <a:spAutoFit/>
          </a:bodyPr>
          <a:lstStyle/>
          <a:p>
            <a:r>
              <a:rPr lang="en-CA" sz="3200" dirty="0" smtClean="0">
                <a:latin typeface="Segoe UI Light" panose="020B0502040204020203" pitchFamily="34" charset="0"/>
              </a:rPr>
              <a:t>The misuse of an older adult’s money or belongings by a person the </a:t>
            </a:r>
            <a:r>
              <a:rPr lang="en-CA" sz="3200" b="1" dirty="0" smtClean="0">
                <a:latin typeface="Segoe UI Light" panose="020B0502040204020203" pitchFamily="34" charset="0"/>
              </a:rPr>
              <a:t>senior trusts</a:t>
            </a:r>
            <a:r>
              <a:rPr lang="en-CA" sz="3200" dirty="0" smtClean="0">
                <a:latin typeface="Segoe UI Light" panose="020B0502040204020203" pitchFamily="34" charset="0"/>
              </a:rPr>
              <a:t>. It is generally defined as an action or a series of actions that occur as part of an ongoing relationship and often happens in connection </a:t>
            </a:r>
            <a:r>
              <a:rPr lang="en-CA" sz="3200" b="1" dirty="0" smtClean="0">
                <a:latin typeface="Segoe UI Light" panose="020B0502040204020203" pitchFamily="34" charset="0"/>
              </a:rPr>
              <a:t>with other types of abuse</a:t>
            </a:r>
            <a:r>
              <a:rPr lang="en-CA" sz="3200" i="1" dirty="0" smtClean="0">
                <a:latin typeface="Segoe UI Light" panose="020B0502040204020203" pitchFamily="34" charset="0"/>
              </a:rPr>
              <a:t>.</a:t>
            </a:r>
            <a:endParaRPr lang="en-CA" sz="2800" i="1" dirty="0">
              <a:latin typeface="Segoe UI Light" panose="020B0502040204020203" pitchFamily="34" charset="0"/>
            </a:endParaRPr>
          </a:p>
          <a:p>
            <a:pPr marL="457200" indent="-457200">
              <a:buFont typeface="Arial" panose="020B0604020202020204" pitchFamily="34" charset="0"/>
              <a:buChar char="•"/>
            </a:pPr>
            <a:endParaRPr lang="en-CA" sz="2800" dirty="0" smtClean="0"/>
          </a:p>
          <a:p>
            <a:pPr marL="457200" indent="-457200">
              <a:buFont typeface="Arial" panose="020B0604020202020204" pitchFamily="34" charset="0"/>
              <a:buChar char="•"/>
            </a:pPr>
            <a:endParaRPr lang="en-CA" sz="2800" dirty="0"/>
          </a:p>
        </p:txBody>
      </p:sp>
      <p:sp>
        <p:nvSpPr>
          <p:cNvPr id="2" name="Slide Number Placeholder 1"/>
          <p:cNvSpPr>
            <a:spLocks noGrp="1"/>
          </p:cNvSpPr>
          <p:nvPr>
            <p:ph type="sldNum" sz="quarter" idx="12"/>
          </p:nvPr>
        </p:nvSpPr>
        <p:spPr/>
        <p:txBody>
          <a:bodyPr/>
          <a:lstStyle/>
          <a:p>
            <a:fld id="{F9274D19-DE53-4665-909B-FA3DA6A6927E}" type="slidenum">
              <a:rPr lang="en-CA" smtClean="0"/>
              <a:t>18</a:t>
            </a:fld>
            <a:endParaRPr lang="en-CA"/>
          </a:p>
        </p:txBody>
      </p:sp>
    </p:spTree>
    <p:extLst>
      <p:ext uri="{BB962C8B-B14F-4D97-AF65-F5344CB8AC3E}">
        <p14:creationId xmlns:p14="http://schemas.microsoft.com/office/powerpoint/2010/main" val="404115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1347537" y="335912"/>
            <a:ext cx="9753600" cy="646331"/>
          </a:xfrm>
          <a:prstGeom prst="rect">
            <a:avLst/>
          </a:prstGeom>
          <a:noFill/>
        </p:spPr>
        <p:txBody>
          <a:bodyPr wrap="square" rtlCol="0">
            <a:spAutoFit/>
          </a:bodyPr>
          <a:lstStyle/>
          <a:p>
            <a:pPr algn="ctr"/>
            <a:r>
              <a:rPr lang="en-CA" sz="3600" b="1" dirty="0" smtClean="0">
                <a:solidFill>
                  <a:schemeClr val="bg1"/>
                </a:solidFill>
                <a:latin typeface="Segoe UI Light" panose="020B0502040204020203" pitchFamily="34" charset="0"/>
              </a:rPr>
              <a:t>What can financial abuse look like?</a:t>
            </a:r>
            <a:endParaRPr lang="en-CA" sz="3600" b="1" dirty="0">
              <a:solidFill>
                <a:schemeClr val="bg1"/>
              </a:solidFill>
              <a:latin typeface="Segoe UI Light" panose="020B0502040204020203" pitchFamily="34" charset="0"/>
            </a:endParaRPr>
          </a:p>
        </p:txBody>
      </p:sp>
      <p:sp>
        <p:nvSpPr>
          <p:cNvPr id="2" name="TextBox 1"/>
          <p:cNvSpPr txBox="1"/>
          <p:nvPr/>
        </p:nvSpPr>
        <p:spPr>
          <a:xfrm>
            <a:off x="200836" y="1660563"/>
            <a:ext cx="11991162" cy="4401205"/>
          </a:xfrm>
          <a:prstGeom prst="rect">
            <a:avLst/>
          </a:prstGeom>
          <a:noFill/>
        </p:spPr>
        <p:txBody>
          <a:bodyPr wrap="square" rtlCol="0">
            <a:spAutoFit/>
          </a:bodyPr>
          <a:lstStyle/>
          <a:p>
            <a:pPr marL="1257300" lvl="2" indent="-342900">
              <a:buFont typeface="Segoe UI Light" panose="020B0502040204020203" pitchFamily="34" charset="0"/>
              <a:buChar char="→"/>
            </a:pPr>
            <a:r>
              <a:rPr lang="en-CA" sz="2800" dirty="0" smtClean="0">
                <a:latin typeface="Segoe UI Light" panose="020B0502040204020203" pitchFamily="34" charset="0"/>
              </a:rPr>
              <a:t>Misuse </a:t>
            </a:r>
            <a:r>
              <a:rPr lang="en-CA" sz="2800" dirty="0">
                <a:latin typeface="Segoe UI Light" panose="020B0502040204020203" pitchFamily="34" charset="0"/>
              </a:rPr>
              <a:t>or theft </a:t>
            </a:r>
            <a:r>
              <a:rPr lang="en-CA" sz="2800" dirty="0" smtClean="0">
                <a:latin typeface="Segoe UI Light" panose="020B0502040204020203" pitchFamily="34" charset="0"/>
              </a:rPr>
              <a:t>of senior’s finances</a:t>
            </a:r>
          </a:p>
          <a:p>
            <a:endParaRPr lang="en-CA" sz="2800" dirty="0" smtClean="0">
              <a:latin typeface="Segoe UI Light" panose="020B0502040204020203" pitchFamily="34" charset="0"/>
            </a:endParaRPr>
          </a:p>
          <a:p>
            <a:pPr marL="1257300" lvl="2" indent="-342900">
              <a:buFont typeface="Segoe UI Light" panose="020B0502040204020203" pitchFamily="34" charset="0"/>
              <a:buChar char="→"/>
            </a:pPr>
            <a:r>
              <a:rPr lang="en-CA" sz="2800" dirty="0" smtClean="0">
                <a:latin typeface="Segoe UI Light" panose="020B0502040204020203" pitchFamily="34" charset="0"/>
              </a:rPr>
              <a:t>Taking money without permission</a:t>
            </a:r>
          </a:p>
          <a:p>
            <a:endParaRPr lang="en-CA" sz="2800" dirty="0">
              <a:latin typeface="Segoe UI Light" panose="020B0502040204020203" pitchFamily="34" charset="0"/>
            </a:endParaRPr>
          </a:p>
          <a:p>
            <a:pPr marL="1257300" lvl="2" indent="-342900">
              <a:buFont typeface="Segoe UI Light" panose="020B0502040204020203" pitchFamily="34" charset="0"/>
              <a:buChar char="→"/>
            </a:pPr>
            <a:r>
              <a:rPr lang="en-CA" sz="2800" dirty="0" smtClean="0">
                <a:latin typeface="Segoe UI Light" panose="020B0502040204020203" pitchFamily="34" charset="0"/>
              </a:rPr>
              <a:t>Forging signature </a:t>
            </a:r>
            <a:r>
              <a:rPr lang="en-CA" sz="2800" dirty="0">
                <a:latin typeface="Segoe UI Light" panose="020B0502040204020203" pitchFamily="34" charset="0"/>
              </a:rPr>
              <a:t>or altering documents </a:t>
            </a:r>
            <a:endParaRPr lang="en-CA" sz="2800" dirty="0" smtClean="0">
              <a:latin typeface="Segoe UI Light" panose="020B0502040204020203" pitchFamily="34" charset="0"/>
            </a:endParaRPr>
          </a:p>
          <a:p>
            <a:endParaRPr lang="en-CA" sz="2800" dirty="0">
              <a:latin typeface="Segoe UI Light" panose="020B0502040204020203" pitchFamily="34" charset="0"/>
            </a:endParaRPr>
          </a:p>
          <a:p>
            <a:pPr marL="1257300" lvl="2" indent="-342900">
              <a:buFont typeface="Segoe UI Light" panose="020B0502040204020203" pitchFamily="34" charset="0"/>
              <a:buChar char="→"/>
            </a:pPr>
            <a:r>
              <a:rPr lang="en-CA" sz="2800" dirty="0" smtClean="0">
                <a:latin typeface="Segoe UI Light" panose="020B0502040204020203" pitchFamily="34" charset="0"/>
              </a:rPr>
              <a:t>Gifts </a:t>
            </a:r>
            <a:r>
              <a:rPr lang="en-CA" sz="2800" dirty="0">
                <a:latin typeface="Segoe UI Light" panose="020B0502040204020203" pitchFamily="34" charset="0"/>
              </a:rPr>
              <a:t>made under </a:t>
            </a:r>
            <a:r>
              <a:rPr lang="en-CA" sz="2800" dirty="0" smtClean="0">
                <a:latin typeface="Segoe UI Light" panose="020B0502040204020203" pitchFamily="34" charset="0"/>
              </a:rPr>
              <a:t>coercion</a:t>
            </a:r>
          </a:p>
          <a:p>
            <a:endParaRPr lang="en-CA" sz="2800" dirty="0" smtClean="0">
              <a:latin typeface="Segoe UI Light" panose="020B0502040204020203" pitchFamily="34" charset="0"/>
            </a:endParaRPr>
          </a:p>
          <a:p>
            <a:pPr marL="1257300" lvl="2" indent="-342900">
              <a:buFont typeface="Segoe UI Light" panose="020B0502040204020203" pitchFamily="34" charset="0"/>
              <a:buChar char="→"/>
            </a:pPr>
            <a:r>
              <a:rPr lang="en-CA" sz="2800" dirty="0" smtClean="0">
                <a:latin typeface="Segoe UI Light" panose="020B0502040204020203" pitchFamily="34" charset="0"/>
              </a:rPr>
              <a:t>Unduly </a:t>
            </a:r>
            <a:r>
              <a:rPr lang="en-CA" sz="2800" dirty="0">
                <a:latin typeface="Segoe UI Light" panose="020B0502040204020203" pitchFamily="34" charset="0"/>
              </a:rPr>
              <a:t>pressuring, forcing or tricking </a:t>
            </a:r>
            <a:r>
              <a:rPr lang="en-CA" sz="2800" dirty="0" smtClean="0">
                <a:latin typeface="Segoe UI Light" panose="020B0502040204020203" pitchFamily="34" charset="0"/>
              </a:rPr>
              <a:t>change in a </a:t>
            </a:r>
            <a:r>
              <a:rPr lang="en-CA" sz="2800" dirty="0">
                <a:latin typeface="Segoe UI Light" panose="020B0502040204020203" pitchFamily="34" charset="0"/>
              </a:rPr>
              <a:t>will, or </a:t>
            </a:r>
            <a:r>
              <a:rPr lang="en-CA" sz="2800" dirty="0" smtClean="0">
                <a:latin typeface="Segoe UI Light" panose="020B0502040204020203" pitchFamily="34" charset="0"/>
              </a:rPr>
              <a:t>other legal documents</a:t>
            </a:r>
          </a:p>
        </p:txBody>
      </p:sp>
      <p:sp>
        <p:nvSpPr>
          <p:cNvPr id="3" name="Slide Number Placeholder 2"/>
          <p:cNvSpPr>
            <a:spLocks noGrp="1"/>
          </p:cNvSpPr>
          <p:nvPr>
            <p:ph type="sldNum" sz="quarter" idx="12"/>
          </p:nvPr>
        </p:nvSpPr>
        <p:spPr/>
        <p:txBody>
          <a:bodyPr/>
          <a:lstStyle/>
          <a:p>
            <a:fld id="{F9274D19-DE53-4665-909B-FA3DA6A6927E}" type="slidenum">
              <a:rPr lang="en-CA" smtClean="0"/>
              <a:t>19</a:t>
            </a:fld>
            <a:endParaRPr lang="en-CA"/>
          </a:p>
        </p:txBody>
      </p:sp>
    </p:spTree>
    <p:extLst>
      <p:ext uri="{BB962C8B-B14F-4D97-AF65-F5344CB8AC3E}">
        <p14:creationId xmlns:p14="http://schemas.microsoft.com/office/powerpoint/2010/main" val="202249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103" y="2348881"/>
            <a:ext cx="11094517" cy="2566857"/>
          </a:xfrm>
          <a:prstGeom prst="rect">
            <a:avLst/>
          </a:prstGeom>
          <a:solidFill>
            <a:schemeClr val="accent1">
              <a:lumMod val="20000"/>
              <a:lumOff val="80000"/>
            </a:schemeClr>
          </a:solid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80000"/>
              </a:lnSpc>
              <a:buNone/>
            </a:pPr>
            <a:r>
              <a:rPr lang="fr-FR" sz="1100" b="1" dirty="0" smtClean="0"/>
              <a:t>     </a:t>
            </a:r>
            <a:br>
              <a:rPr lang="fr-FR" sz="1100" b="1" dirty="0" smtClean="0"/>
            </a:br>
            <a:r>
              <a:rPr lang="fr-FR" sz="2400" b="1" dirty="0" err="1" smtClean="0"/>
              <a:t>Step</a:t>
            </a:r>
            <a:r>
              <a:rPr lang="fr-FR" sz="2400" b="1" dirty="0" smtClean="0"/>
              <a:t> #2:  </a:t>
            </a:r>
            <a:r>
              <a:rPr lang="en-US" sz="2400" b="1" i="1" dirty="0" smtClean="0"/>
              <a:t>The Internet Conference </a:t>
            </a:r>
            <a:r>
              <a:rPr lang="en-US" sz="1400" b="1" i="1" dirty="0" smtClean="0"/>
              <a:t>(via ‘ADOBE CONNECT’)</a:t>
            </a:r>
          </a:p>
          <a:p>
            <a:pPr>
              <a:lnSpc>
                <a:spcPct val="80000"/>
              </a:lnSpc>
            </a:pPr>
            <a:r>
              <a:rPr lang="fr-CA" sz="1000" i="1" dirty="0" smtClean="0"/>
              <a:t>   </a:t>
            </a:r>
            <a:br>
              <a:rPr lang="fr-CA" sz="1000" i="1" dirty="0" smtClean="0"/>
            </a:br>
            <a:r>
              <a:rPr lang="fr-FR" b="1" i="1" dirty="0" smtClean="0"/>
              <a:t>No audio via internet</a:t>
            </a:r>
          </a:p>
          <a:p>
            <a:pPr>
              <a:lnSpc>
                <a:spcPct val="80000"/>
              </a:lnSpc>
            </a:pPr>
            <a:endParaRPr lang="fr-FR" sz="1400" b="1" i="1" dirty="0" smtClean="0"/>
          </a:p>
          <a:p>
            <a:pPr marL="742950" lvl="1" indent="-285750">
              <a:lnSpc>
                <a:spcPct val="80000"/>
              </a:lnSpc>
              <a:buFont typeface="Arial" panose="020B0604020202020204" pitchFamily="34" charset="0"/>
              <a:buChar char="•"/>
            </a:pPr>
            <a:r>
              <a:rPr lang="fr-FR" sz="1600" i="1" dirty="0" smtClean="0"/>
              <a:t>SEE  the PowerPoint </a:t>
            </a:r>
            <a:r>
              <a:rPr lang="fr-FR" sz="1600" i="1" dirty="0" err="1" smtClean="0"/>
              <a:t>being</a:t>
            </a:r>
            <a:r>
              <a:rPr lang="fr-FR" sz="1600" i="1" dirty="0" smtClean="0"/>
              <a:t> </a:t>
            </a:r>
            <a:r>
              <a:rPr lang="fr-FR" sz="1600" i="1" dirty="0" err="1" smtClean="0"/>
              <a:t>shown</a:t>
            </a:r>
            <a:r>
              <a:rPr lang="fr-FR" sz="1600" i="1" dirty="0" smtClean="0"/>
              <a:t>.  </a:t>
            </a:r>
          </a:p>
          <a:p>
            <a:pPr marL="742950" lvl="1" indent="-285750">
              <a:lnSpc>
                <a:spcPct val="80000"/>
              </a:lnSpc>
              <a:buFont typeface="Arial" panose="020B0604020202020204" pitchFamily="34" charset="0"/>
              <a:buChar char="•"/>
            </a:pPr>
            <a:endParaRPr lang="fr-FR" sz="800" i="1" dirty="0" smtClean="0"/>
          </a:p>
          <a:p>
            <a:pPr marL="742950" lvl="1" indent="-285750">
              <a:lnSpc>
                <a:spcPct val="80000"/>
              </a:lnSpc>
              <a:buFont typeface="Arial" panose="020B0604020202020204" pitchFamily="34" charset="0"/>
              <a:buChar char="•"/>
            </a:pPr>
            <a:r>
              <a:rPr lang="fr-FR" sz="1600" i="1" dirty="0" smtClean="0"/>
              <a:t>Post </a:t>
            </a:r>
            <a:r>
              <a:rPr lang="fr-FR" sz="1600" i="1" dirty="0" err="1" smtClean="0"/>
              <a:t>your</a:t>
            </a:r>
            <a:r>
              <a:rPr lang="fr-FR" sz="1600" i="1" dirty="0" smtClean="0"/>
              <a:t> </a:t>
            </a:r>
            <a:r>
              <a:rPr lang="fr-FR" sz="1600" i="1" dirty="0" err="1" smtClean="0"/>
              <a:t>comments</a:t>
            </a:r>
            <a:r>
              <a:rPr lang="fr-FR" sz="1600" i="1" dirty="0" smtClean="0"/>
              <a:t>/questions. </a:t>
            </a:r>
          </a:p>
          <a:p>
            <a:pPr marL="742950" lvl="1" indent="-285750">
              <a:lnSpc>
                <a:spcPct val="80000"/>
              </a:lnSpc>
              <a:buFont typeface="Arial" panose="020B0604020202020204" pitchFamily="34" charset="0"/>
              <a:buChar char="•"/>
            </a:pPr>
            <a:endParaRPr lang="fr-FR" sz="800" i="1" dirty="0" smtClean="0"/>
          </a:p>
          <a:p>
            <a:pPr marL="742950" lvl="1" indent="-285750">
              <a:lnSpc>
                <a:spcPct val="80000"/>
              </a:lnSpc>
              <a:buFont typeface="Arial" panose="020B0604020202020204" pitchFamily="34" charset="0"/>
              <a:buChar char="•"/>
            </a:pPr>
            <a:r>
              <a:rPr lang="fr-FR" sz="1600" i="1" dirty="0" err="1" smtClean="0"/>
              <a:t>See</a:t>
            </a:r>
            <a:r>
              <a:rPr lang="fr-FR" sz="1600" i="1" dirty="0" smtClean="0"/>
              <a:t> </a:t>
            </a:r>
            <a:r>
              <a:rPr lang="fr-FR" sz="1600" i="1" dirty="0" err="1" smtClean="0"/>
              <a:t>postings</a:t>
            </a:r>
            <a:r>
              <a:rPr lang="fr-FR" sz="1600" i="1" dirty="0" smtClean="0"/>
              <a:t> </a:t>
            </a:r>
            <a:r>
              <a:rPr lang="fr-FR" sz="1600" i="1" dirty="0" err="1" smtClean="0"/>
              <a:t>from</a:t>
            </a:r>
            <a:r>
              <a:rPr lang="fr-FR" sz="1600" i="1" dirty="0" smtClean="0"/>
              <a:t> </a:t>
            </a:r>
            <a:r>
              <a:rPr lang="fr-FR" sz="1600" i="1" dirty="0" err="1" smtClean="0"/>
              <a:t>your</a:t>
            </a:r>
            <a:r>
              <a:rPr lang="fr-FR" sz="1600" i="1" dirty="0" smtClean="0"/>
              <a:t> </a:t>
            </a:r>
            <a:r>
              <a:rPr lang="fr-FR" sz="1600" i="1" dirty="0" err="1" smtClean="0"/>
              <a:t>colleagues</a:t>
            </a:r>
            <a:r>
              <a:rPr lang="fr-FR" sz="1600" i="1" dirty="0" smtClean="0"/>
              <a:t>. </a:t>
            </a:r>
          </a:p>
          <a:p>
            <a:pPr marL="742950" lvl="1" indent="-285750">
              <a:lnSpc>
                <a:spcPct val="80000"/>
              </a:lnSpc>
              <a:buFont typeface="Arial" panose="020B0604020202020204" pitchFamily="34" charset="0"/>
              <a:buChar char="•"/>
            </a:pPr>
            <a:endParaRPr lang="fr-FR" sz="800" i="1" dirty="0" smtClean="0"/>
          </a:p>
          <a:p>
            <a:pPr marL="742950" lvl="1" indent="-285750">
              <a:lnSpc>
                <a:spcPct val="80000"/>
              </a:lnSpc>
              <a:buFont typeface="Arial" panose="020B0604020202020204" pitchFamily="34" charset="0"/>
              <a:buChar char="•"/>
            </a:pPr>
            <a:r>
              <a:rPr lang="fr-FR" sz="1600" i="1" dirty="0" err="1" smtClean="0"/>
              <a:t>Join</a:t>
            </a:r>
            <a:r>
              <a:rPr lang="fr-FR" sz="1600" i="1" dirty="0" smtClean="0"/>
              <a:t> in the interactive </a:t>
            </a:r>
            <a:r>
              <a:rPr lang="fr-FR" sz="1600" i="1" dirty="0" err="1" smtClean="0"/>
              <a:t>polls</a:t>
            </a:r>
            <a:r>
              <a:rPr lang="fr-FR" sz="1600" i="1" dirty="0" smtClean="0"/>
              <a:t>.</a:t>
            </a:r>
            <a:endParaRPr lang="fr-FR" sz="1600" i="1" dirty="0"/>
          </a:p>
          <a:p>
            <a:pPr marL="3028950" lvl="6" indent="-285750">
              <a:lnSpc>
                <a:spcPct val="80000"/>
              </a:lnSpc>
              <a:buFont typeface="Arial" panose="020B0604020202020204" pitchFamily="34" charset="0"/>
              <a:buChar char="•"/>
            </a:pPr>
            <a:endParaRPr lang="fr-FR" sz="1600" b="1" i="1" dirty="0" smtClean="0"/>
          </a:p>
          <a:p>
            <a:pPr>
              <a:lnSpc>
                <a:spcPct val="80000"/>
              </a:lnSpc>
            </a:pPr>
            <a:r>
              <a:rPr lang="fr-FR" sz="2000" b="1" dirty="0" smtClean="0"/>
              <a:t> </a:t>
            </a:r>
            <a:r>
              <a:rPr lang="fr-FR" sz="2000" b="1" dirty="0" err="1" smtClean="0"/>
              <a:t>Difficulties</a:t>
            </a:r>
            <a:r>
              <a:rPr lang="fr-FR" sz="2000" b="1" dirty="0" smtClean="0"/>
              <a:t>?  </a:t>
            </a:r>
            <a:r>
              <a:rPr lang="fr-FR" sz="1600" b="1" i="1" dirty="0" smtClean="0"/>
              <a:t>You </a:t>
            </a:r>
            <a:r>
              <a:rPr lang="fr-FR" sz="1600" b="1" i="1" dirty="0" err="1" smtClean="0"/>
              <a:t>can</a:t>
            </a:r>
            <a:r>
              <a:rPr lang="fr-FR" sz="1600" b="1" i="1" dirty="0" smtClean="0"/>
              <a:t> </a:t>
            </a:r>
            <a:r>
              <a:rPr lang="fr-FR" sz="1600" b="1" i="1" dirty="0" err="1" smtClean="0"/>
              <a:t>still</a:t>
            </a:r>
            <a:r>
              <a:rPr lang="fr-FR" sz="1600" b="1" i="1" dirty="0" smtClean="0"/>
              <a:t> </a:t>
            </a:r>
            <a:r>
              <a:rPr lang="fr-FR" sz="1600" b="1" i="1" dirty="0" err="1" smtClean="0"/>
              <a:t>participate</a:t>
            </a:r>
            <a:r>
              <a:rPr lang="fr-FR" sz="1600" b="1" i="1" dirty="0" smtClean="0"/>
              <a:t>! </a:t>
            </a:r>
            <a:r>
              <a:rPr lang="en-CA" sz="1400" b="1" i="1" dirty="0"/>
              <a:t>(use the back up PowerPoint - post your comments via email</a:t>
            </a:r>
            <a:r>
              <a:rPr lang="en-CA" sz="1400" b="1" i="1" dirty="0" smtClean="0"/>
              <a:t>)</a:t>
            </a:r>
            <a:endParaRPr lang="fr-FR" sz="1100" i="1" dirty="0" smtClean="0"/>
          </a:p>
        </p:txBody>
      </p:sp>
      <p:grpSp>
        <p:nvGrpSpPr>
          <p:cNvPr id="13" name="Group 14"/>
          <p:cNvGrpSpPr/>
          <p:nvPr/>
        </p:nvGrpSpPr>
        <p:grpSpPr>
          <a:xfrm>
            <a:off x="4091580" y="2909924"/>
            <a:ext cx="500393" cy="278355"/>
            <a:chOff x="5816629" y="2295438"/>
            <a:chExt cx="457200" cy="457200"/>
          </a:xfrm>
          <a:solidFill>
            <a:schemeClr val="accent1">
              <a:lumMod val="40000"/>
              <a:lumOff val="60000"/>
            </a:schemeClr>
          </a:solidFill>
        </p:grpSpPr>
        <p:sp>
          <p:nvSpPr>
            <p:cNvPr id="14" name="Oval 13"/>
            <p:cNvSpPr/>
            <p:nvPr/>
          </p:nvSpPr>
          <p:spPr bwMode="auto">
            <a:xfrm>
              <a:off x="5816629" y="2295438"/>
              <a:ext cx="457200" cy="457200"/>
            </a:xfrm>
            <a:prstGeom prst="ellipse">
              <a:avLst/>
            </a:prstGeom>
            <a:grp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cxnSp>
          <p:nvCxnSpPr>
            <p:cNvPr id="15" name="Straight Connector 14"/>
            <p:cNvCxnSpPr>
              <a:stCxn id="14" idx="3"/>
              <a:endCxn id="14" idx="7"/>
            </p:cNvCxnSpPr>
            <p:nvPr/>
          </p:nvCxnSpPr>
          <p:spPr bwMode="auto">
            <a:xfrm flipV="1">
              <a:off x="5883585" y="2362393"/>
              <a:ext cx="323289" cy="323289"/>
            </a:xfrm>
            <a:prstGeom prst="line">
              <a:avLst/>
            </a:prstGeom>
            <a:grpFill/>
            <a:ln w="38100" cap="flat" cmpd="sng" algn="ctr">
              <a:solidFill>
                <a:srgbClr val="FF0000"/>
              </a:solidFill>
              <a:prstDash val="solid"/>
              <a:round/>
              <a:headEnd type="none" w="med" len="med"/>
              <a:tailEnd type="none" w="med" len="med"/>
            </a:ln>
            <a:effectLst/>
          </p:spPr>
        </p:cxnSp>
      </p:grpSp>
      <p:sp>
        <p:nvSpPr>
          <p:cNvPr id="2" name="Rectangle 1"/>
          <p:cNvSpPr/>
          <p:nvPr/>
        </p:nvSpPr>
        <p:spPr>
          <a:xfrm>
            <a:off x="570103" y="5043791"/>
            <a:ext cx="11094516" cy="1077218"/>
          </a:xfrm>
          <a:prstGeom prst="rect">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80000"/>
              </a:lnSpc>
            </a:pPr>
            <a:r>
              <a:rPr lang="fr-FR" sz="2000" b="1" dirty="0" smtClean="0"/>
              <a:t/>
            </a:r>
            <a:br>
              <a:rPr lang="fr-FR" sz="2000" b="1" dirty="0" smtClean="0"/>
            </a:br>
            <a:r>
              <a:rPr lang="fr-FR" sz="2400" b="1" dirty="0" err="1" smtClean="0"/>
              <a:t>Step</a:t>
            </a:r>
            <a:r>
              <a:rPr lang="fr-FR" sz="2400" b="1" dirty="0" smtClean="0"/>
              <a:t> #3: </a:t>
            </a:r>
            <a:r>
              <a:rPr lang="fr-FR" sz="2400" b="1" i="1" dirty="0" smtClean="0"/>
              <a:t>Back up PowerPoint </a:t>
            </a:r>
            <a:r>
              <a:rPr lang="fr-FR" sz="2400" b="1" i="1" dirty="0" err="1" smtClean="0"/>
              <a:t>Presentation</a:t>
            </a:r>
            <a:endParaRPr lang="fr-FR" sz="2400" b="1" dirty="0"/>
          </a:p>
          <a:p>
            <a:pPr>
              <a:lnSpc>
                <a:spcPct val="80000"/>
              </a:lnSpc>
            </a:pPr>
            <a:r>
              <a:rPr lang="fr-FR" sz="2400" b="1" i="1" dirty="0" smtClean="0">
                <a:hlinkClick r:id="rId3"/>
              </a:rPr>
              <a:t>       </a:t>
            </a:r>
            <a:r>
              <a:rPr lang="fr-FR" b="1" i="1" dirty="0" smtClean="0">
                <a:hlinkClick r:id="rId3"/>
              </a:rPr>
              <a:t>www.chnet-works.ca</a:t>
            </a:r>
            <a:r>
              <a:rPr lang="fr-FR" b="1" i="1" dirty="0" smtClean="0"/>
              <a:t/>
            </a:r>
            <a:br>
              <a:rPr lang="fr-FR" b="1" i="1" dirty="0" smtClean="0"/>
            </a:br>
            <a:endParaRPr lang="fr-FR" sz="1200" b="1" i="1" dirty="0" smtClean="0"/>
          </a:p>
        </p:txBody>
      </p:sp>
      <p:sp>
        <p:nvSpPr>
          <p:cNvPr id="4" name="Rectangle 3"/>
          <p:cNvSpPr/>
          <p:nvPr/>
        </p:nvSpPr>
        <p:spPr>
          <a:xfrm>
            <a:off x="570102" y="620689"/>
            <a:ext cx="11094517" cy="1618905"/>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80000"/>
              </a:lnSpc>
            </a:pPr>
            <a:r>
              <a:rPr lang="fr-FR" sz="1600" b="1" dirty="0" smtClean="0"/>
              <a:t>                          </a:t>
            </a:r>
            <a:br>
              <a:rPr lang="fr-FR" sz="1600" b="1" dirty="0" smtClean="0"/>
            </a:br>
            <a:r>
              <a:rPr lang="fr-FR" sz="2400" b="1" dirty="0" err="1" smtClean="0"/>
              <a:t>Step</a:t>
            </a:r>
            <a:r>
              <a:rPr lang="fr-FR" sz="2400" b="1" dirty="0" smtClean="0"/>
              <a:t> #1: </a:t>
            </a:r>
            <a:r>
              <a:rPr lang="fr-FR" sz="2400" b="1" i="1" dirty="0" err="1" smtClean="0"/>
              <a:t>Teleconference</a:t>
            </a:r>
            <a:r>
              <a:rPr lang="fr-FR" sz="2400" b="1" i="1" dirty="0" smtClean="0"/>
              <a:t>   </a:t>
            </a:r>
          </a:p>
          <a:p>
            <a:pPr>
              <a:lnSpc>
                <a:spcPct val="80000"/>
              </a:lnSpc>
            </a:pPr>
            <a:r>
              <a:rPr lang="fr-FR" sz="2000" b="1" dirty="0" smtClean="0"/>
              <a:t>                                 All Audio by </a:t>
            </a:r>
            <a:r>
              <a:rPr lang="fr-FR" sz="2000" b="1" dirty="0" err="1" smtClean="0"/>
              <a:t>telephone</a:t>
            </a:r>
            <a:endParaRPr lang="fr-FR" sz="2000" b="1" dirty="0" smtClean="0"/>
          </a:p>
          <a:p>
            <a:pPr>
              <a:lnSpc>
                <a:spcPct val="80000"/>
              </a:lnSpc>
            </a:pPr>
            <a:endParaRPr lang="en-US" sz="1600" dirty="0" smtClean="0"/>
          </a:p>
          <a:p>
            <a:pPr marL="742950" lvl="1" indent="-285750">
              <a:lnSpc>
                <a:spcPct val="80000"/>
              </a:lnSpc>
              <a:buFont typeface="Arial" panose="020B0604020202020204" pitchFamily="34" charset="0"/>
              <a:buChar char="•"/>
            </a:pPr>
            <a:r>
              <a:rPr lang="en-US" sz="1600" dirty="0" smtClean="0"/>
              <a:t>If your line is ‘bad’ – hang up and call back in</a:t>
            </a:r>
          </a:p>
          <a:p>
            <a:pPr marL="742950" lvl="1" indent="-285750">
              <a:lnSpc>
                <a:spcPct val="80000"/>
              </a:lnSpc>
              <a:buFont typeface="Arial" panose="020B0604020202020204" pitchFamily="34" charset="0"/>
              <a:buChar char="•"/>
            </a:pPr>
            <a:r>
              <a:rPr lang="en-US" sz="1600" dirty="0" smtClean="0"/>
              <a:t>Participant lines muted </a:t>
            </a:r>
          </a:p>
          <a:p>
            <a:pPr marL="742950" lvl="1" indent="-285750">
              <a:lnSpc>
                <a:spcPct val="80000"/>
              </a:lnSpc>
              <a:buFont typeface="Arial" panose="020B0604020202020204" pitchFamily="34" charset="0"/>
              <a:buChar char="•"/>
            </a:pPr>
            <a:r>
              <a:rPr lang="en-US" sz="1600" dirty="0" smtClean="0"/>
              <a:t>Recording announcement </a:t>
            </a:r>
            <a:endParaRPr lang="en-US" sz="1400" i="1" u="sng" dirty="0" smtClean="0"/>
          </a:p>
        </p:txBody>
      </p:sp>
      <p:pic>
        <p:nvPicPr>
          <p:cNvPr id="5" name="Picture 2" descr="C:\Documents and Settings\siera\Local Settings\Temporary Internet Files\Content.IE5\3VWYZ2IH\MP900438482[1].jpg"/>
          <p:cNvPicPr>
            <a:picLocks noChangeAspect="1" noChangeArrowheads="1"/>
          </p:cNvPicPr>
          <p:nvPr/>
        </p:nvPicPr>
        <p:blipFill>
          <a:blip r:embed="rId4" cstate="print"/>
          <a:srcRect/>
          <a:stretch>
            <a:fillRect/>
          </a:stretch>
        </p:blipFill>
        <p:spPr bwMode="auto">
          <a:xfrm>
            <a:off x="9107016" y="832120"/>
            <a:ext cx="1963933" cy="1196041"/>
          </a:xfrm>
          <a:prstGeom prst="rect">
            <a:avLst/>
          </a:prstGeom>
          <a:solidFill>
            <a:schemeClr val="accent1">
              <a:lumMod val="40000"/>
              <a:lumOff val="60000"/>
            </a:schemeClr>
          </a:solidFill>
          <a:ln w="88900" cap="sq">
            <a:solidFill>
              <a:srgbClr val="FFFFFF"/>
            </a:solidFill>
            <a:miter lim="800000"/>
          </a:ln>
          <a:effectLst>
            <a:outerShdw blurRad="55000" dist="18000" dir="5400000" algn="tl" rotWithShape="0">
              <a:srgbClr val="000000">
                <a:alpha val="40000"/>
              </a:srgbClr>
            </a:outerShdw>
          </a:effectLst>
        </p:spPr>
      </p:pic>
      <p:pic>
        <p:nvPicPr>
          <p:cNvPr id="8" name="Picture 6" descr="C:\Documents and Settings\user\Local Settings\Temporary Internet Files\Content.IE5\5WR3D8ZM\MC900441338[1].png"/>
          <p:cNvPicPr>
            <a:picLocks noChangeAspect="1" noChangeArrowheads="1"/>
          </p:cNvPicPr>
          <p:nvPr/>
        </p:nvPicPr>
        <p:blipFill>
          <a:blip r:embed="rId5" cstate="print"/>
          <a:srcRect/>
          <a:stretch>
            <a:fillRect/>
          </a:stretch>
        </p:blipFill>
        <p:spPr bwMode="auto">
          <a:xfrm flipH="1">
            <a:off x="9256176" y="2780928"/>
            <a:ext cx="1889745" cy="1512168"/>
          </a:xfrm>
          <a:prstGeom prst="rect">
            <a:avLst/>
          </a:prstGeom>
          <a:solidFill>
            <a:schemeClr val="accent1">
              <a:lumMod val="40000"/>
              <a:lumOff val="60000"/>
            </a:schemeClr>
          </a:solidFill>
        </p:spPr>
      </p:pic>
      <p:sp>
        <p:nvSpPr>
          <p:cNvPr id="11" name="TextBox 10"/>
          <p:cNvSpPr txBox="1"/>
          <p:nvPr/>
        </p:nvSpPr>
        <p:spPr>
          <a:xfrm>
            <a:off x="515593" y="123067"/>
            <a:ext cx="8736971" cy="338554"/>
          </a:xfrm>
          <a:prstGeom prst="rect">
            <a:avLst/>
          </a:prstGeom>
          <a:solidFill>
            <a:srgbClr val="DCE6F2"/>
          </a:solid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CA" sz="1600" b="1" dirty="0"/>
              <a:t>Housekeeping : how a </a:t>
            </a:r>
            <a:r>
              <a:rPr lang="en-CA" sz="1600" b="1" dirty="0" smtClean="0"/>
              <a:t>webinar </a:t>
            </a:r>
            <a:r>
              <a:rPr lang="en-CA" sz="1600" b="1" dirty="0"/>
              <a:t>works…</a:t>
            </a:r>
            <a:r>
              <a:rPr lang="en-CA" sz="1600" b="1" cap="all" dirty="0" smtClean="0">
                <a:ln w="0"/>
                <a:effectLst>
                  <a:reflection blurRad="12700" stA="50000" endPos="50000" dist="5000" dir="5400000" sy="-100000" rotWithShape="0"/>
                </a:effectLst>
              </a:rPr>
              <a:t> </a:t>
            </a:r>
            <a:endParaRPr lang="en-CA" sz="1600" b="1" cap="all" dirty="0">
              <a:ln w="0"/>
              <a:effectLst>
                <a:reflection blurRad="12700" stA="50000" endPos="50000" dist="5000" dir="5400000" sy="-100000" rotWithShape="0"/>
              </a:effectLst>
            </a:endParaRPr>
          </a:p>
        </p:txBody>
      </p:sp>
      <p:sp>
        <p:nvSpPr>
          <p:cNvPr id="16" name="Slide Number Placeholder 7"/>
          <p:cNvSpPr>
            <a:spLocks noGrp="1"/>
          </p:cNvSpPr>
          <p:nvPr>
            <p:ph type="sldNum" sz="quarter" idx="12"/>
          </p:nvPr>
        </p:nvSpPr>
        <p:spPr>
          <a:xfrm>
            <a:off x="9261260" y="6448252"/>
            <a:ext cx="2844800" cy="365125"/>
          </a:xfrm>
          <a:noFill/>
        </p:spPr>
        <p:txBody>
          <a:bodyPr/>
          <a:lstStyle/>
          <a:p>
            <a:pPr>
              <a:defRPr/>
            </a:pPr>
            <a:fld id="{1EDC72AF-1846-4AAC-8741-9B4ADD296E0D}" type="slidenum">
              <a:rPr lang="en-CA" smtClean="0">
                <a:solidFill>
                  <a:prstClr val="black">
                    <a:tint val="75000"/>
                  </a:prstClr>
                </a:solidFill>
              </a:rPr>
              <a:pPr>
                <a:defRPr/>
              </a:pPr>
              <a:t>2</a:t>
            </a:fld>
            <a:endParaRPr lang="en-CA" dirty="0">
              <a:solidFill>
                <a:prstClr val="black">
                  <a:tint val="75000"/>
                </a:prstClr>
              </a:solidFill>
            </a:endParaRPr>
          </a:p>
        </p:txBody>
      </p:sp>
      <p:sp>
        <p:nvSpPr>
          <p:cNvPr id="9" name="TextBox 8"/>
          <p:cNvSpPr txBox="1"/>
          <p:nvPr/>
        </p:nvSpPr>
        <p:spPr>
          <a:xfrm>
            <a:off x="2182048" y="6381328"/>
            <a:ext cx="7392821" cy="369332"/>
          </a:xfrm>
          <a:prstGeom prst="rect">
            <a:avLst/>
          </a:prstGeom>
          <a:solidFill>
            <a:schemeClr val="accent1">
              <a:lumMod val="20000"/>
              <a:lumOff val="80000"/>
            </a:schemeClr>
          </a:solidFill>
          <a:ln w="19050">
            <a:solidFill>
              <a:schemeClr val="tx1"/>
            </a:solidFill>
          </a:ln>
        </p:spPr>
        <p:txBody>
          <a:bodyPr wrap="square" rtlCol="0">
            <a:spAutoFit/>
          </a:bodyPr>
          <a:lstStyle/>
          <a:p>
            <a:r>
              <a:rPr lang="fr-FR" sz="1600" i="1" dirty="0"/>
              <a:t> </a:t>
            </a:r>
            <a:r>
              <a:rPr lang="en-US" b="1" i="1" dirty="0"/>
              <a:t>For assistance: </a:t>
            </a:r>
            <a:r>
              <a:rPr lang="en-US" b="1" i="1" dirty="0">
                <a:hlinkClick r:id="rId6"/>
              </a:rPr>
              <a:t>animateur@chnet-works.ca</a:t>
            </a:r>
            <a:endParaRPr lang="en-CA" dirty="0"/>
          </a:p>
        </p:txBody>
      </p:sp>
    </p:spTree>
    <p:extLst>
      <p:ext uri="{BB962C8B-B14F-4D97-AF65-F5344CB8AC3E}">
        <p14:creationId xmlns:p14="http://schemas.microsoft.com/office/powerpoint/2010/main" val="7020268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32321" y="335912"/>
            <a:ext cx="8243387" cy="646331"/>
          </a:xfrm>
          <a:prstGeom prst="rect">
            <a:avLst/>
          </a:prstGeom>
          <a:noFill/>
        </p:spPr>
        <p:txBody>
          <a:bodyPr wrap="square" rtlCol="0">
            <a:spAutoFit/>
          </a:bodyPr>
          <a:lstStyle/>
          <a:p>
            <a:pPr algn="ctr"/>
            <a:r>
              <a:rPr lang="en-CA" sz="3600" b="1" dirty="0" smtClean="0">
                <a:solidFill>
                  <a:schemeClr val="bg1"/>
                </a:solidFill>
                <a:latin typeface="Segoe UI Light" panose="020B0502040204020203" pitchFamily="34" charset="0"/>
              </a:rPr>
              <a:t>Role for credit unions</a:t>
            </a:r>
            <a:endParaRPr lang="en-CA" sz="3600" b="1" dirty="0">
              <a:solidFill>
                <a:schemeClr val="bg1"/>
              </a:solidFill>
              <a:latin typeface="Segoe UI Light" panose="020B0502040204020203" pitchFamily="34" charset="0"/>
            </a:endParaRPr>
          </a:p>
        </p:txBody>
      </p:sp>
      <p:sp>
        <p:nvSpPr>
          <p:cNvPr id="2" name="TextBox 1"/>
          <p:cNvSpPr txBox="1"/>
          <p:nvPr/>
        </p:nvSpPr>
        <p:spPr>
          <a:xfrm>
            <a:off x="200836" y="1660563"/>
            <a:ext cx="11991162" cy="400110"/>
          </a:xfrm>
          <a:prstGeom prst="rect">
            <a:avLst/>
          </a:prstGeom>
          <a:noFill/>
        </p:spPr>
        <p:txBody>
          <a:bodyPr wrap="square" rtlCol="0">
            <a:spAutoFit/>
          </a:bodyPr>
          <a:lstStyle/>
          <a:p>
            <a:pPr marL="342900" indent="-342900">
              <a:buFont typeface="Arial" panose="020B0604020202020204" pitchFamily="34" charset="0"/>
              <a:buChar char="•"/>
            </a:pPr>
            <a:endParaRPr lang="en-CA" sz="2000" dirty="0">
              <a:latin typeface="Segoe UI Light" panose="020B0502040204020203" pitchFamily="34" charset="0"/>
            </a:endParaRPr>
          </a:p>
        </p:txBody>
      </p:sp>
      <p:graphicFrame>
        <p:nvGraphicFramePr>
          <p:cNvPr id="3" name="Diagram 2"/>
          <p:cNvGraphicFramePr/>
          <p:nvPr>
            <p:extLst>
              <p:ext uri="{D42A27DB-BD31-4B8C-83A1-F6EECF244321}">
                <p14:modId xmlns:p14="http://schemas.microsoft.com/office/powerpoint/2010/main" val="1938868672"/>
              </p:ext>
            </p:extLst>
          </p:nvPr>
        </p:nvGraphicFramePr>
        <p:xfrm>
          <a:off x="2032321" y="1518332"/>
          <a:ext cx="8128000" cy="4698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F9274D19-DE53-4665-909B-FA3DA6A6927E}" type="slidenum">
              <a:rPr lang="en-CA" smtClean="0"/>
              <a:t>20</a:t>
            </a:fld>
            <a:endParaRPr lang="en-CA"/>
          </a:p>
        </p:txBody>
      </p:sp>
    </p:spTree>
    <p:extLst>
      <p:ext uri="{BB962C8B-B14F-4D97-AF65-F5344CB8AC3E}">
        <p14:creationId xmlns:p14="http://schemas.microsoft.com/office/powerpoint/2010/main" val="369723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32321" y="335912"/>
            <a:ext cx="8243387" cy="646331"/>
          </a:xfrm>
          <a:prstGeom prst="rect">
            <a:avLst/>
          </a:prstGeom>
          <a:noFill/>
        </p:spPr>
        <p:txBody>
          <a:bodyPr wrap="square" rtlCol="0">
            <a:spAutoFit/>
          </a:bodyPr>
          <a:lstStyle/>
          <a:p>
            <a:pPr algn="ctr"/>
            <a:r>
              <a:rPr lang="en-CA" sz="3600" b="1" dirty="0" smtClean="0">
                <a:solidFill>
                  <a:schemeClr val="bg1"/>
                </a:solidFill>
                <a:latin typeface="Segoe UI Light" panose="020B0502040204020203" pitchFamily="34" charset="0"/>
              </a:rPr>
              <a:t>Today’s presentation</a:t>
            </a:r>
            <a:endParaRPr lang="en-CA" sz="3600" b="1" dirty="0">
              <a:solidFill>
                <a:schemeClr val="bg1"/>
              </a:solidFill>
              <a:latin typeface="Segoe UI Light" panose="020B0502040204020203" pitchFamily="34" charset="0"/>
            </a:endParaRPr>
          </a:p>
        </p:txBody>
      </p:sp>
      <p:sp>
        <p:nvSpPr>
          <p:cNvPr id="3" name="TextBox 2"/>
          <p:cNvSpPr txBox="1"/>
          <p:nvPr/>
        </p:nvSpPr>
        <p:spPr>
          <a:xfrm>
            <a:off x="220732" y="1890836"/>
            <a:ext cx="11750532" cy="923330"/>
          </a:xfrm>
          <a:prstGeom prst="rect">
            <a:avLst/>
          </a:prstGeom>
          <a:noFill/>
        </p:spPr>
        <p:txBody>
          <a:bodyPr wrap="square" rtlCol="0">
            <a:spAutoFit/>
          </a:bodyPr>
          <a:lstStyle/>
          <a:p>
            <a:endParaRPr lang="en-CA" dirty="0" smtClean="0">
              <a:latin typeface="Segoe UI Light" panose="020B0502040204020203" pitchFamily="34" charset="0"/>
            </a:endParaRPr>
          </a:p>
          <a:p>
            <a:pPr marL="342900" indent="-342900">
              <a:buAutoNum type="arabicPeriod"/>
            </a:pPr>
            <a:endParaRPr lang="en-CA" dirty="0" smtClean="0"/>
          </a:p>
          <a:p>
            <a:pPr marL="342900" indent="-342900">
              <a:buAutoNum type="arabicPeriod"/>
            </a:pPr>
            <a:endParaRPr lang="en-CA" dirty="0"/>
          </a:p>
        </p:txBody>
      </p:sp>
      <p:grpSp>
        <p:nvGrpSpPr>
          <p:cNvPr id="8" name="Group 7"/>
          <p:cNvGrpSpPr/>
          <p:nvPr/>
        </p:nvGrpSpPr>
        <p:grpSpPr>
          <a:xfrm>
            <a:off x="401052" y="1983169"/>
            <a:ext cx="8739094" cy="465221"/>
            <a:chOff x="401052" y="1983169"/>
            <a:chExt cx="8739094" cy="465221"/>
          </a:xfrm>
        </p:grpSpPr>
        <p:sp>
          <p:nvSpPr>
            <p:cNvPr id="5" name="Oval 4"/>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60000"/>
                    <a:lumOff val="40000"/>
                  </a:schemeClr>
                </a:solidFill>
              </a:endParaRPr>
            </a:p>
          </p:txBody>
        </p:sp>
        <p:sp>
          <p:nvSpPr>
            <p:cNvPr id="6" name="TextBox 5"/>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1</a:t>
              </a:r>
              <a:endParaRPr lang="en-CA" b="1" dirty="0">
                <a:solidFill>
                  <a:schemeClr val="bg1">
                    <a:lumMod val="65000"/>
                  </a:schemeClr>
                </a:solidFill>
                <a:latin typeface="Segoe UI Light" panose="020B0502040204020203" pitchFamily="34" charset="0"/>
              </a:endParaRPr>
            </a:p>
          </p:txBody>
        </p:sp>
        <p:sp>
          <p:nvSpPr>
            <p:cNvPr id="7" name="TextBox 6"/>
            <p:cNvSpPr txBox="1"/>
            <p:nvPr/>
          </p:nvSpPr>
          <p:spPr>
            <a:xfrm>
              <a:off x="1239099" y="2048280"/>
              <a:ext cx="7901047" cy="400110"/>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What’s financial abuse? What’s the role for credit unions?</a:t>
              </a:r>
              <a:endParaRPr lang="en-CA" sz="2000" dirty="0">
                <a:solidFill>
                  <a:schemeClr val="bg1">
                    <a:lumMod val="65000"/>
                  </a:schemeClr>
                </a:solidFill>
                <a:latin typeface="Segoe UI Light" panose="020B0502040204020203" pitchFamily="34" charset="0"/>
              </a:endParaRPr>
            </a:p>
          </p:txBody>
        </p:sp>
      </p:grpSp>
      <p:grpSp>
        <p:nvGrpSpPr>
          <p:cNvPr id="14" name="Group 13"/>
          <p:cNvGrpSpPr/>
          <p:nvPr/>
        </p:nvGrpSpPr>
        <p:grpSpPr>
          <a:xfrm>
            <a:off x="401052" y="2825410"/>
            <a:ext cx="8739094" cy="707886"/>
            <a:chOff x="401052" y="1952522"/>
            <a:chExt cx="8739094" cy="707886"/>
          </a:xfrm>
        </p:grpSpPr>
        <p:sp>
          <p:nvSpPr>
            <p:cNvPr id="18" name="Oval 17"/>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525378" y="2031113"/>
              <a:ext cx="409073" cy="369332"/>
            </a:xfrm>
            <a:prstGeom prst="rect">
              <a:avLst/>
            </a:prstGeom>
            <a:noFill/>
          </p:spPr>
          <p:txBody>
            <a:bodyPr wrap="square" rtlCol="0">
              <a:spAutoFit/>
            </a:bodyPr>
            <a:lstStyle/>
            <a:p>
              <a:pPr algn="ctr"/>
              <a:r>
                <a:rPr lang="en-CA" b="1" dirty="0" smtClean="0">
                  <a:latin typeface="Segoe UI Light" panose="020B0502040204020203" pitchFamily="34" charset="0"/>
                </a:rPr>
                <a:t>2</a:t>
              </a:r>
              <a:endParaRPr lang="en-CA" b="1" dirty="0">
                <a:latin typeface="Segoe UI Light" panose="020B0502040204020203" pitchFamily="34" charset="0"/>
              </a:endParaRPr>
            </a:p>
          </p:txBody>
        </p:sp>
        <p:sp>
          <p:nvSpPr>
            <p:cNvPr id="20" name="TextBox 19"/>
            <p:cNvSpPr txBox="1"/>
            <p:nvPr/>
          </p:nvSpPr>
          <p:spPr>
            <a:xfrm>
              <a:off x="1239099" y="1952522"/>
              <a:ext cx="7901047" cy="707886"/>
            </a:xfrm>
            <a:prstGeom prst="rect">
              <a:avLst/>
            </a:prstGeom>
            <a:noFill/>
          </p:spPr>
          <p:txBody>
            <a:bodyPr wrap="square" rtlCol="0">
              <a:spAutoFit/>
            </a:bodyPr>
            <a:lstStyle/>
            <a:p>
              <a:r>
                <a:rPr lang="en-CA" sz="2000" b="1" dirty="0" smtClean="0">
                  <a:latin typeface="Segoe UI Light" panose="020B0502040204020203" pitchFamily="34" charset="0"/>
                </a:rPr>
                <a:t>Development of course: </a:t>
              </a:r>
              <a:r>
                <a:rPr lang="en-CA" sz="2000" b="1" i="1" dirty="0" smtClean="0">
                  <a:latin typeface="Segoe UI Light" panose="020B0502040204020203" pitchFamily="34" charset="0"/>
                </a:rPr>
                <a:t>Financial Abuse of Older Adults: Recognize, Review and Respond</a:t>
              </a:r>
              <a:endParaRPr lang="en-CA" sz="2000" b="1" i="1" dirty="0">
                <a:latin typeface="Segoe UI Light" panose="020B0502040204020203" pitchFamily="34" charset="0"/>
              </a:endParaRPr>
            </a:p>
          </p:txBody>
        </p:sp>
      </p:grpSp>
      <p:grpSp>
        <p:nvGrpSpPr>
          <p:cNvPr id="21" name="Group 20"/>
          <p:cNvGrpSpPr/>
          <p:nvPr/>
        </p:nvGrpSpPr>
        <p:grpSpPr>
          <a:xfrm>
            <a:off x="401052" y="3863897"/>
            <a:ext cx="8739094" cy="707886"/>
            <a:chOff x="401052" y="1959521"/>
            <a:chExt cx="8739094" cy="707886"/>
          </a:xfrm>
        </p:grpSpPr>
        <p:sp>
          <p:nvSpPr>
            <p:cNvPr id="22" name="Oval 21"/>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3</a:t>
              </a:r>
              <a:endParaRPr lang="en-CA" b="1" dirty="0">
                <a:solidFill>
                  <a:schemeClr val="bg1">
                    <a:lumMod val="65000"/>
                  </a:schemeClr>
                </a:solidFill>
                <a:latin typeface="Segoe UI Light" panose="020B0502040204020203" pitchFamily="34" charset="0"/>
              </a:endParaRPr>
            </a:p>
          </p:txBody>
        </p:sp>
        <p:sp>
          <p:nvSpPr>
            <p:cNvPr id="24" name="TextBox 23"/>
            <p:cNvSpPr txBox="1"/>
            <p:nvPr/>
          </p:nvSpPr>
          <p:spPr>
            <a:xfrm>
              <a:off x="1239099" y="1959521"/>
              <a:ext cx="7901047" cy="707886"/>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Preview of </a:t>
              </a:r>
              <a:r>
                <a:rPr lang="en-CA" sz="2000" i="1" dirty="0" smtClean="0">
                  <a:solidFill>
                    <a:schemeClr val="bg1">
                      <a:lumMod val="65000"/>
                    </a:schemeClr>
                  </a:solidFill>
                  <a:latin typeface="Segoe UI Light" panose="020B0502040204020203" pitchFamily="34" charset="0"/>
                </a:rPr>
                <a:t>Financial Abuse of Older Adults: Recognize, Review and Respond</a:t>
              </a:r>
              <a:endParaRPr lang="en-CA" sz="2000" i="1" dirty="0">
                <a:solidFill>
                  <a:schemeClr val="bg1">
                    <a:lumMod val="65000"/>
                  </a:schemeClr>
                </a:solidFill>
                <a:latin typeface="Segoe UI Light" panose="020B0502040204020203" pitchFamily="34" charset="0"/>
              </a:endParaRPr>
            </a:p>
          </p:txBody>
        </p:sp>
      </p:grpSp>
      <p:grpSp>
        <p:nvGrpSpPr>
          <p:cNvPr id="25" name="Group 24"/>
          <p:cNvGrpSpPr/>
          <p:nvPr/>
        </p:nvGrpSpPr>
        <p:grpSpPr>
          <a:xfrm>
            <a:off x="401052" y="4873634"/>
            <a:ext cx="8739094" cy="465221"/>
            <a:chOff x="401052" y="1983169"/>
            <a:chExt cx="8739094" cy="465221"/>
          </a:xfrm>
        </p:grpSpPr>
        <p:sp>
          <p:nvSpPr>
            <p:cNvPr id="26" name="Oval 25"/>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525378" y="2031113"/>
              <a:ext cx="409073" cy="369332"/>
            </a:xfrm>
            <a:prstGeom prst="rect">
              <a:avLst/>
            </a:prstGeom>
            <a:noFill/>
          </p:spPr>
          <p:txBody>
            <a:bodyPr wrap="square" rtlCol="0">
              <a:spAutoFit/>
            </a:bodyPr>
            <a:lstStyle/>
            <a:p>
              <a:pPr algn="ctr"/>
              <a:r>
                <a:rPr lang="en-CA" b="1" dirty="0">
                  <a:solidFill>
                    <a:schemeClr val="bg1">
                      <a:lumMod val="65000"/>
                    </a:schemeClr>
                  </a:solidFill>
                  <a:latin typeface="Segoe UI Light" panose="020B0502040204020203" pitchFamily="34" charset="0"/>
                </a:rPr>
                <a:t>4</a:t>
              </a:r>
            </a:p>
          </p:txBody>
        </p:sp>
        <p:sp>
          <p:nvSpPr>
            <p:cNvPr id="28" name="TextBox 27"/>
            <p:cNvSpPr txBox="1"/>
            <p:nvPr/>
          </p:nvSpPr>
          <p:spPr>
            <a:xfrm>
              <a:off x="1239099" y="2009418"/>
              <a:ext cx="7901047" cy="400110"/>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Share successes and next steps</a:t>
              </a:r>
              <a:endParaRPr lang="en-CA" sz="2000" i="1" dirty="0">
                <a:solidFill>
                  <a:schemeClr val="bg1">
                    <a:lumMod val="65000"/>
                  </a:schemeClr>
                </a:solidFill>
                <a:latin typeface="Segoe UI Light" panose="020B0502040204020203" pitchFamily="34" charset="0"/>
              </a:endParaRPr>
            </a:p>
          </p:txBody>
        </p:sp>
      </p:grpSp>
      <p:sp>
        <p:nvSpPr>
          <p:cNvPr id="2" name="Slide Number Placeholder 1"/>
          <p:cNvSpPr>
            <a:spLocks noGrp="1"/>
          </p:cNvSpPr>
          <p:nvPr>
            <p:ph type="sldNum" sz="quarter" idx="12"/>
          </p:nvPr>
        </p:nvSpPr>
        <p:spPr/>
        <p:txBody>
          <a:bodyPr/>
          <a:lstStyle/>
          <a:p>
            <a:fld id="{F9274D19-DE53-4665-909B-FA3DA6A6927E}" type="slidenum">
              <a:rPr lang="en-CA" smtClean="0"/>
              <a:t>21</a:t>
            </a:fld>
            <a:endParaRPr lang="en-CA"/>
          </a:p>
        </p:txBody>
      </p:sp>
    </p:spTree>
    <p:extLst>
      <p:ext uri="{BB962C8B-B14F-4D97-AF65-F5344CB8AC3E}">
        <p14:creationId xmlns:p14="http://schemas.microsoft.com/office/powerpoint/2010/main" val="427731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49269" y="108788"/>
            <a:ext cx="9936322" cy="1200329"/>
          </a:xfrm>
          <a:prstGeom prst="rect">
            <a:avLst/>
          </a:prstGeom>
          <a:noFill/>
        </p:spPr>
        <p:txBody>
          <a:bodyPr wrap="square" rtlCol="0">
            <a:spAutoFit/>
          </a:bodyPr>
          <a:lstStyle/>
          <a:p>
            <a:r>
              <a:rPr lang="en-CA" sz="3600" b="1" i="1" dirty="0" smtClean="0">
                <a:solidFill>
                  <a:schemeClr val="bg1"/>
                </a:solidFill>
                <a:latin typeface="Segoe UI Light" panose="020B0502040204020203" pitchFamily="34" charset="0"/>
              </a:rPr>
              <a:t>Financial Abuse of Older Adults: Recognize, Review and Respond</a:t>
            </a:r>
            <a:endParaRPr lang="en-CA" sz="3600" b="1" i="1" dirty="0">
              <a:solidFill>
                <a:schemeClr val="bg1"/>
              </a:solidFill>
              <a:latin typeface="Segoe UI Light" panose="020B050204020402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404" y="1679003"/>
            <a:ext cx="8179187" cy="4403055"/>
          </a:xfrm>
          <a:prstGeom prst="rect">
            <a:avLst/>
          </a:prstGeom>
          <a:ln>
            <a:solidFill>
              <a:schemeClr val="bg1">
                <a:lumMod val="50000"/>
              </a:schemeClr>
            </a:solidFill>
          </a:ln>
        </p:spPr>
      </p:pic>
      <p:sp>
        <p:nvSpPr>
          <p:cNvPr id="3" name="Slide Number Placeholder 2"/>
          <p:cNvSpPr>
            <a:spLocks noGrp="1"/>
          </p:cNvSpPr>
          <p:nvPr>
            <p:ph type="sldNum" sz="quarter" idx="12"/>
          </p:nvPr>
        </p:nvSpPr>
        <p:spPr/>
        <p:txBody>
          <a:bodyPr/>
          <a:lstStyle/>
          <a:p>
            <a:fld id="{F9274D19-DE53-4665-909B-FA3DA6A6927E}" type="slidenum">
              <a:rPr lang="en-CA" smtClean="0"/>
              <a:t>22</a:t>
            </a:fld>
            <a:endParaRPr lang="en-CA"/>
          </a:p>
        </p:txBody>
      </p:sp>
    </p:spTree>
    <p:extLst>
      <p:ext uri="{BB962C8B-B14F-4D97-AF65-F5344CB8AC3E}">
        <p14:creationId xmlns:p14="http://schemas.microsoft.com/office/powerpoint/2010/main" val="14222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0836" y="324835"/>
            <a:ext cx="8243387" cy="646331"/>
          </a:xfrm>
          <a:prstGeom prst="rect">
            <a:avLst/>
          </a:prstGeom>
          <a:noFill/>
        </p:spPr>
        <p:txBody>
          <a:bodyPr wrap="square" rtlCol="0">
            <a:spAutoFit/>
          </a:bodyPr>
          <a:lstStyle/>
          <a:p>
            <a:r>
              <a:rPr lang="en-CA" sz="3600" b="1" dirty="0" smtClean="0">
                <a:solidFill>
                  <a:schemeClr val="bg1"/>
                </a:solidFill>
                <a:latin typeface="Segoe UI Light" panose="020B0502040204020203" pitchFamily="34" charset="0"/>
              </a:rPr>
              <a:t>Partners</a:t>
            </a:r>
            <a:endParaRPr lang="en-CA" sz="3600" b="1" dirty="0">
              <a:solidFill>
                <a:schemeClr val="bg1"/>
              </a:solidFill>
              <a:latin typeface="Segoe UI Light" panose="020B0502040204020203" pitchFamily="34" charset="0"/>
            </a:endParaRPr>
          </a:p>
        </p:txBody>
      </p:sp>
      <p:pic>
        <p:nvPicPr>
          <p:cNvPr id="29" name="Picture 1" descr="cid:image001.jpg@01CFEEAE.FC453D3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2880" y="1782189"/>
            <a:ext cx="2704967" cy="90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826" y="1631545"/>
            <a:ext cx="4568344" cy="111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1" descr="Manitoba's Credit Un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677" y="2956354"/>
            <a:ext cx="2573203" cy="65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Financial Literacy Month horizontal bann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4149" y="1737376"/>
            <a:ext cx="2133944" cy="98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logo_formem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913" y="3894444"/>
            <a:ext cx="3807249" cy="9236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062" y="5090559"/>
            <a:ext cx="19431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6930" y="2815862"/>
            <a:ext cx="5414586" cy="3604431"/>
          </a:xfrm>
          <a:prstGeom prst="rect">
            <a:avLst/>
          </a:prstGeom>
        </p:spPr>
      </p:pic>
      <p:sp>
        <p:nvSpPr>
          <p:cNvPr id="2" name="Slide Number Placeholder 1"/>
          <p:cNvSpPr>
            <a:spLocks noGrp="1"/>
          </p:cNvSpPr>
          <p:nvPr>
            <p:ph type="sldNum" sz="quarter" idx="12"/>
          </p:nvPr>
        </p:nvSpPr>
        <p:spPr/>
        <p:txBody>
          <a:bodyPr/>
          <a:lstStyle/>
          <a:p>
            <a:fld id="{F9274D19-DE53-4665-909B-FA3DA6A6927E}" type="slidenum">
              <a:rPr lang="en-CA" smtClean="0"/>
              <a:t>23</a:t>
            </a:fld>
            <a:endParaRPr lang="en-CA"/>
          </a:p>
        </p:txBody>
      </p:sp>
    </p:spTree>
    <p:extLst>
      <p:ext uri="{BB962C8B-B14F-4D97-AF65-F5344CB8AC3E}">
        <p14:creationId xmlns:p14="http://schemas.microsoft.com/office/powerpoint/2010/main" val="423896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32321" y="335912"/>
            <a:ext cx="8243387" cy="646331"/>
          </a:xfrm>
          <a:prstGeom prst="rect">
            <a:avLst/>
          </a:prstGeom>
          <a:noFill/>
        </p:spPr>
        <p:txBody>
          <a:bodyPr wrap="square" rtlCol="0">
            <a:spAutoFit/>
          </a:bodyPr>
          <a:lstStyle/>
          <a:p>
            <a:pPr algn="ctr"/>
            <a:r>
              <a:rPr lang="en-CA" sz="3600" b="1" dirty="0" smtClean="0">
                <a:solidFill>
                  <a:schemeClr val="bg1"/>
                </a:solidFill>
                <a:latin typeface="Segoe UI Light" panose="020B0502040204020203" pitchFamily="34" charset="0"/>
              </a:rPr>
              <a:t>Today’s presentation</a:t>
            </a:r>
            <a:endParaRPr lang="en-CA" sz="3600" b="1" dirty="0">
              <a:solidFill>
                <a:schemeClr val="bg1"/>
              </a:solidFill>
              <a:latin typeface="Segoe UI Light" panose="020B0502040204020203" pitchFamily="34" charset="0"/>
            </a:endParaRPr>
          </a:p>
        </p:txBody>
      </p:sp>
      <p:sp>
        <p:nvSpPr>
          <p:cNvPr id="3" name="TextBox 2"/>
          <p:cNvSpPr txBox="1"/>
          <p:nvPr/>
        </p:nvSpPr>
        <p:spPr>
          <a:xfrm>
            <a:off x="220732" y="1890836"/>
            <a:ext cx="11750532" cy="923330"/>
          </a:xfrm>
          <a:prstGeom prst="rect">
            <a:avLst/>
          </a:prstGeom>
          <a:noFill/>
        </p:spPr>
        <p:txBody>
          <a:bodyPr wrap="square" rtlCol="0">
            <a:spAutoFit/>
          </a:bodyPr>
          <a:lstStyle/>
          <a:p>
            <a:endParaRPr lang="en-CA" dirty="0" smtClean="0">
              <a:latin typeface="Segoe UI Light" panose="020B0502040204020203" pitchFamily="34" charset="0"/>
            </a:endParaRPr>
          </a:p>
          <a:p>
            <a:pPr marL="342900" indent="-342900">
              <a:buAutoNum type="arabicPeriod"/>
            </a:pPr>
            <a:endParaRPr lang="en-CA" dirty="0" smtClean="0"/>
          </a:p>
          <a:p>
            <a:pPr marL="342900" indent="-342900">
              <a:buAutoNum type="arabicPeriod"/>
            </a:pPr>
            <a:endParaRPr lang="en-CA" dirty="0"/>
          </a:p>
        </p:txBody>
      </p:sp>
      <p:grpSp>
        <p:nvGrpSpPr>
          <p:cNvPr id="8" name="Group 7"/>
          <p:cNvGrpSpPr/>
          <p:nvPr/>
        </p:nvGrpSpPr>
        <p:grpSpPr>
          <a:xfrm>
            <a:off x="401052" y="1983169"/>
            <a:ext cx="8739094" cy="465221"/>
            <a:chOff x="401052" y="1983169"/>
            <a:chExt cx="8739094" cy="465221"/>
          </a:xfrm>
        </p:grpSpPr>
        <p:sp>
          <p:nvSpPr>
            <p:cNvPr id="5" name="Oval 4"/>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60000"/>
                    <a:lumOff val="40000"/>
                  </a:schemeClr>
                </a:solidFill>
              </a:endParaRPr>
            </a:p>
          </p:txBody>
        </p:sp>
        <p:sp>
          <p:nvSpPr>
            <p:cNvPr id="6" name="TextBox 5"/>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1</a:t>
              </a:r>
              <a:endParaRPr lang="en-CA" b="1" dirty="0">
                <a:solidFill>
                  <a:schemeClr val="bg1">
                    <a:lumMod val="65000"/>
                  </a:schemeClr>
                </a:solidFill>
                <a:latin typeface="Segoe UI Light" panose="020B0502040204020203" pitchFamily="34" charset="0"/>
              </a:endParaRPr>
            </a:p>
          </p:txBody>
        </p:sp>
        <p:sp>
          <p:nvSpPr>
            <p:cNvPr id="7" name="TextBox 6"/>
            <p:cNvSpPr txBox="1"/>
            <p:nvPr/>
          </p:nvSpPr>
          <p:spPr>
            <a:xfrm>
              <a:off x="1239099" y="2048280"/>
              <a:ext cx="7901047" cy="400110"/>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What’s financial abuse? What’s the role for credit unions?</a:t>
              </a:r>
              <a:endParaRPr lang="en-CA" sz="2000" dirty="0">
                <a:solidFill>
                  <a:schemeClr val="bg1">
                    <a:lumMod val="65000"/>
                  </a:schemeClr>
                </a:solidFill>
                <a:latin typeface="Segoe UI Light" panose="020B0502040204020203" pitchFamily="34" charset="0"/>
              </a:endParaRPr>
            </a:p>
          </p:txBody>
        </p:sp>
      </p:grpSp>
      <p:grpSp>
        <p:nvGrpSpPr>
          <p:cNvPr id="14" name="Group 13"/>
          <p:cNvGrpSpPr/>
          <p:nvPr/>
        </p:nvGrpSpPr>
        <p:grpSpPr>
          <a:xfrm>
            <a:off x="401052" y="2825410"/>
            <a:ext cx="8739094" cy="707886"/>
            <a:chOff x="401052" y="1952522"/>
            <a:chExt cx="8739094" cy="707886"/>
          </a:xfrm>
        </p:grpSpPr>
        <p:sp>
          <p:nvSpPr>
            <p:cNvPr id="18" name="Oval 17"/>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2</a:t>
              </a:r>
              <a:endParaRPr lang="en-CA" b="1" dirty="0">
                <a:solidFill>
                  <a:schemeClr val="bg1">
                    <a:lumMod val="65000"/>
                  </a:schemeClr>
                </a:solidFill>
                <a:latin typeface="Segoe UI Light" panose="020B0502040204020203" pitchFamily="34" charset="0"/>
              </a:endParaRPr>
            </a:p>
          </p:txBody>
        </p:sp>
        <p:sp>
          <p:nvSpPr>
            <p:cNvPr id="20" name="TextBox 19"/>
            <p:cNvSpPr txBox="1"/>
            <p:nvPr/>
          </p:nvSpPr>
          <p:spPr>
            <a:xfrm>
              <a:off x="1239099" y="1952522"/>
              <a:ext cx="7901047" cy="707886"/>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Development of course: </a:t>
              </a:r>
              <a:r>
                <a:rPr lang="en-CA" sz="2000" i="1" dirty="0" smtClean="0">
                  <a:solidFill>
                    <a:schemeClr val="bg1">
                      <a:lumMod val="65000"/>
                    </a:schemeClr>
                  </a:solidFill>
                  <a:latin typeface="Segoe UI Light" panose="020B0502040204020203" pitchFamily="34" charset="0"/>
                </a:rPr>
                <a:t>Financial Abuse of Older Adults: Recognize, Review and Respond</a:t>
              </a:r>
              <a:endParaRPr lang="en-CA" sz="2000" i="1" dirty="0">
                <a:solidFill>
                  <a:schemeClr val="bg1">
                    <a:lumMod val="65000"/>
                  </a:schemeClr>
                </a:solidFill>
                <a:latin typeface="Segoe UI Light" panose="020B0502040204020203" pitchFamily="34" charset="0"/>
              </a:endParaRPr>
            </a:p>
          </p:txBody>
        </p:sp>
      </p:grpSp>
      <p:grpSp>
        <p:nvGrpSpPr>
          <p:cNvPr id="21" name="Group 20"/>
          <p:cNvGrpSpPr/>
          <p:nvPr/>
        </p:nvGrpSpPr>
        <p:grpSpPr>
          <a:xfrm>
            <a:off x="401052" y="3863897"/>
            <a:ext cx="8739094" cy="707886"/>
            <a:chOff x="401052" y="1959521"/>
            <a:chExt cx="8739094" cy="707886"/>
          </a:xfrm>
        </p:grpSpPr>
        <p:sp>
          <p:nvSpPr>
            <p:cNvPr id="22" name="Oval 21"/>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525378" y="2031113"/>
              <a:ext cx="409073" cy="369332"/>
            </a:xfrm>
            <a:prstGeom prst="rect">
              <a:avLst/>
            </a:prstGeom>
            <a:noFill/>
          </p:spPr>
          <p:txBody>
            <a:bodyPr wrap="square" rtlCol="0">
              <a:spAutoFit/>
            </a:bodyPr>
            <a:lstStyle/>
            <a:p>
              <a:pPr algn="ctr"/>
              <a:r>
                <a:rPr lang="en-CA" b="1" dirty="0" smtClean="0">
                  <a:latin typeface="Segoe UI Light" panose="020B0502040204020203" pitchFamily="34" charset="0"/>
                </a:rPr>
                <a:t>3</a:t>
              </a:r>
              <a:endParaRPr lang="en-CA" b="1" dirty="0">
                <a:latin typeface="Segoe UI Light" panose="020B0502040204020203" pitchFamily="34" charset="0"/>
              </a:endParaRPr>
            </a:p>
          </p:txBody>
        </p:sp>
        <p:sp>
          <p:nvSpPr>
            <p:cNvPr id="24" name="TextBox 23"/>
            <p:cNvSpPr txBox="1"/>
            <p:nvPr/>
          </p:nvSpPr>
          <p:spPr>
            <a:xfrm>
              <a:off x="1239099" y="1959521"/>
              <a:ext cx="7901047" cy="707886"/>
            </a:xfrm>
            <a:prstGeom prst="rect">
              <a:avLst/>
            </a:prstGeom>
            <a:noFill/>
          </p:spPr>
          <p:txBody>
            <a:bodyPr wrap="square" rtlCol="0">
              <a:spAutoFit/>
            </a:bodyPr>
            <a:lstStyle/>
            <a:p>
              <a:r>
                <a:rPr lang="en-CA" sz="2000" b="1" dirty="0" smtClean="0">
                  <a:latin typeface="Segoe UI Light" panose="020B0502040204020203" pitchFamily="34" charset="0"/>
                </a:rPr>
                <a:t>Preview of </a:t>
              </a:r>
              <a:r>
                <a:rPr lang="en-CA" sz="2000" b="1" i="1" dirty="0" smtClean="0">
                  <a:latin typeface="Segoe UI Light" panose="020B0502040204020203" pitchFamily="34" charset="0"/>
                </a:rPr>
                <a:t>Financial Abuse of Older Adults: Recognize, Review and Respond</a:t>
              </a:r>
              <a:endParaRPr lang="en-CA" sz="2000" b="1" i="1" dirty="0">
                <a:latin typeface="Segoe UI Light" panose="020B0502040204020203" pitchFamily="34" charset="0"/>
              </a:endParaRPr>
            </a:p>
          </p:txBody>
        </p:sp>
      </p:grpSp>
      <p:grpSp>
        <p:nvGrpSpPr>
          <p:cNvPr id="25" name="Group 24"/>
          <p:cNvGrpSpPr/>
          <p:nvPr/>
        </p:nvGrpSpPr>
        <p:grpSpPr>
          <a:xfrm>
            <a:off x="401052" y="4873634"/>
            <a:ext cx="8739094" cy="465221"/>
            <a:chOff x="401052" y="1983169"/>
            <a:chExt cx="8739094" cy="465221"/>
          </a:xfrm>
        </p:grpSpPr>
        <p:sp>
          <p:nvSpPr>
            <p:cNvPr id="26" name="Oval 25"/>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525378" y="2031113"/>
              <a:ext cx="409073" cy="369332"/>
            </a:xfrm>
            <a:prstGeom prst="rect">
              <a:avLst/>
            </a:prstGeom>
            <a:noFill/>
          </p:spPr>
          <p:txBody>
            <a:bodyPr wrap="square" rtlCol="0">
              <a:spAutoFit/>
            </a:bodyPr>
            <a:lstStyle/>
            <a:p>
              <a:pPr algn="ctr"/>
              <a:r>
                <a:rPr lang="en-CA" b="1" dirty="0">
                  <a:solidFill>
                    <a:schemeClr val="bg1">
                      <a:lumMod val="65000"/>
                    </a:schemeClr>
                  </a:solidFill>
                  <a:latin typeface="Segoe UI Light" panose="020B0502040204020203" pitchFamily="34" charset="0"/>
                </a:rPr>
                <a:t>4</a:t>
              </a:r>
            </a:p>
          </p:txBody>
        </p:sp>
        <p:sp>
          <p:nvSpPr>
            <p:cNvPr id="28" name="TextBox 27"/>
            <p:cNvSpPr txBox="1"/>
            <p:nvPr/>
          </p:nvSpPr>
          <p:spPr>
            <a:xfrm>
              <a:off x="1239099" y="2009418"/>
              <a:ext cx="7901047" cy="400110"/>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Share successes and next steps</a:t>
              </a:r>
              <a:endParaRPr lang="en-CA" sz="2000" i="1" dirty="0">
                <a:solidFill>
                  <a:schemeClr val="bg1">
                    <a:lumMod val="65000"/>
                  </a:schemeClr>
                </a:solidFill>
                <a:latin typeface="Segoe UI Light" panose="020B0502040204020203" pitchFamily="34" charset="0"/>
              </a:endParaRPr>
            </a:p>
          </p:txBody>
        </p:sp>
      </p:grpSp>
      <p:sp>
        <p:nvSpPr>
          <p:cNvPr id="2" name="Slide Number Placeholder 1"/>
          <p:cNvSpPr>
            <a:spLocks noGrp="1"/>
          </p:cNvSpPr>
          <p:nvPr>
            <p:ph type="sldNum" sz="quarter" idx="12"/>
          </p:nvPr>
        </p:nvSpPr>
        <p:spPr/>
        <p:txBody>
          <a:bodyPr/>
          <a:lstStyle/>
          <a:p>
            <a:fld id="{F9274D19-DE53-4665-909B-FA3DA6A6927E}" type="slidenum">
              <a:rPr lang="en-CA" smtClean="0"/>
              <a:t>24</a:t>
            </a:fld>
            <a:endParaRPr lang="en-CA"/>
          </a:p>
        </p:txBody>
      </p:sp>
    </p:spTree>
    <p:extLst>
      <p:ext uri="{BB962C8B-B14F-4D97-AF65-F5344CB8AC3E}">
        <p14:creationId xmlns:p14="http://schemas.microsoft.com/office/powerpoint/2010/main" val="7557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2060"/>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Text Placeholder 10"/>
          <p:cNvSpPr>
            <a:spLocks noGrp="1"/>
          </p:cNvSpPr>
          <p:nvPr>
            <p:ph type="body" sz="half" idx="4294967295"/>
          </p:nvPr>
        </p:nvSpPr>
        <p:spPr>
          <a:xfrm>
            <a:off x="491490" y="1623060"/>
            <a:ext cx="8412480" cy="4245928"/>
          </a:xfrm>
        </p:spPr>
        <p:txBody>
          <a:bodyPr>
            <a:normAutofit lnSpcReduction="10000"/>
          </a:bodyPr>
          <a:lstStyle/>
          <a:p>
            <a:endParaRPr lang="en-US" sz="2400" dirty="0" smtClean="0">
              <a:solidFill>
                <a:schemeClr val="accent5">
                  <a:lumMod val="50000"/>
                </a:schemeClr>
              </a:solidFill>
            </a:endParaRPr>
          </a:p>
          <a:p>
            <a:r>
              <a:rPr lang="en-US" sz="2400" dirty="0" smtClean="0">
                <a:solidFill>
                  <a:schemeClr val="accent5">
                    <a:lumMod val="50000"/>
                  </a:schemeClr>
                </a:solidFill>
                <a:latin typeface="Segoe UI Light" panose="020B0502040204020203" pitchFamily="34" charset="0"/>
              </a:rPr>
              <a:t>Three </a:t>
            </a:r>
            <a:r>
              <a:rPr lang="en-US" sz="2400" dirty="0">
                <a:solidFill>
                  <a:schemeClr val="accent5">
                    <a:lumMod val="50000"/>
                  </a:schemeClr>
                </a:solidFill>
                <a:latin typeface="Segoe UI Light" panose="020B0502040204020203" pitchFamily="34" charset="0"/>
              </a:rPr>
              <a:t>stories </a:t>
            </a:r>
            <a:r>
              <a:rPr lang="en-US" sz="2400" dirty="0" smtClean="0">
                <a:solidFill>
                  <a:schemeClr val="accent5">
                    <a:lumMod val="50000"/>
                  </a:schemeClr>
                </a:solidFill>
                <a:latin typeface="Segoe UI Light" panose="020B0502040204020203" pitchFamily="34" charset="0"/>
              </a:rPr>
              <a:t>based </a:t>
            </a:r>
            <a:r>
              <a:rPr lang="en-US" sz="2400" dirty="0">
                <a:solidFill>
                  <a:schemeClr val="accent5">
                    <a:lumMod val="50000"/>
                  </a:schemeClr>
                </a:solidFill>
                <a:latin typeface="Segoe UI Light" panose="020B0502040204020203" pitchFamily="34" charset="0"/>
              </a:rPr>
              <a:t>on real life accounts faced by credit union employees </a:t>
            </a:r>
            <a:endParaRPr lang="en-US" sz="2400" dirty="0" smtClean="0">
              <a:solidFill>
                <a:schemeClr val="accent5">
                  <a:lumMod val="50000"/>
                </a:schemeClr>
              </a:solidFill>
              <a:latin typeface="Segoe UI Light" panose="020B0502040204020203" pitchFamily="34" charset="0"/>
            </a:endParaRPr>
          </a:p>
          <a:p>
            <a:r>
              <a:rPr lang="en-US" sz="2400" dirty="0" smtClean="0">
                <a:solidFill>
                  <a:schemeClr val="accent5">
                    <a:lumMod val="50000"/>
                  </a:schemeClr>
                </a:solidFill>
                <a:latin typeface="Segoe UI Light" panose="020B0502040204020203" pitchFamily="34" charset="0"/>
              </a:rPr>
              <a:t>Each </a:t>
            </a:r>
            <a:r>
              <a:rPr lang="en-US" sz="2400" dirty="0">
                <a:solidFill>
                  <a:schemeClr val="accent5">
                    <a:lumMod val="50000"/>
                  </a:schemeClr>
                </a:solidFill>
                <a:latin typeface="Segoe UI Light" panose="020B0502040204020203" pitchFamily="34" charset="0"/>
              </a:rPr>
              <a:t>story </a:t>
            </a:r>
            <a:r>
              <a:rPr lang="en-US" sz="2400" dirty="0" smtClean="0">
                <a:solidFill>
                  <a:schemeClr val="accent5">
                    <a:lumMod val="50000"/>
                  </a:schemeClr>
                </a:solidFill>
                <a:latin typeface="Segoe UI Light" panose="020B0502040204020203" pitchFamily="34" charset="0"/>
              </a:rPr>
              <a:t>shows how a credit </a:t>
            </a:r>
            <a:r>
              <a:rPr lang="en-US" sz="2400" dirty="0">
                <a:solidFill>
                  <a:schemeClr val="accent5">
                    <a:lumMod val="50000"/>
                  </a:schemeClr>
                </a:solidFill>
                <a:latin typeface="Segoe UI Light" panose="020B0502040204020203" pitchFamily="34" charset="0"/>
              </a:rPr>
              <a:t>union </a:t>
            </a:r>
            <a:r>
              <a:rPr lang="en-US" sz="2400" dirty="0" smtClean="0">
                <a:solidFill>
                  <a:schemeClr val="accent5">
                    <a:lumMod val="50000"/>
                  </a:schemeClr>
                </a:solidFill>
                <a:latin typeface="Segoe UI Light" panose="020B0502040204020203" pitchFamily="34" charset="0"/>
              </a:rPr>
              <a:t>employee </a:t>
            </a:r>
            <a:r>
              <a:rPr lang="en-US" sz="2400" dirty="0">
                <a:solidFill>
                  <a:schemeClr val="accent5">
                    <a:lumMod val="50000"/>
                  </a:schemeClr>
                </a:solidFill>
                <a:latin typeface="Segoe UI Light" panose="020B0502040204020203" pitchFamily="34" charset="0"/>
              </a:rPr>
              <a:t>successfully </a:t>
            </a:r>
            <a:r>
              <a:rPr lang="en-US" sz="2400" dirty="0" smtClean="0">
                <a:solidFill>
                  <a:schemeClr val="accent5">
                    <a:lumMod val="50000"/>
                  </a:schemeClr>
                </a:solidFill>
                <a:latin typeface="Segoe UI Light" panose="020B0502040204020203" pitchFamily="34" charset="0"/>
              </a:rPr>
              <a:t>helped a member</a:t>
            </a:r>
          </a:p>
          <a:p>
            <a:r>
              <a:rPr lang="en-US" sz="2400" dirty="0" smtClean="0">
                <a:solidFill>
                  <a:schemeClr val="accent5">
                    <a:lumMod val="50000"/>
                  </a:schemeClr>
                </a:solidFill>
                <a:latin typeface="Segoe UI Light" panose="020B0502040204020203" pitchFamily="34" charset="0"/>
              </a:rPr>
              <a:t>Abuse </a:t>
            </a:r>
            <a:r>
              <a:rPr lang="en-US" sz="2400" dirty="0">
                <a:solidFill>
                  <a:schemeClr val="accent5">
                    <a:lumMod val="50000"/>
                  </a:schemeClr>
                </a:solidFill>
                <a:latin typeface="Segoe UI Light" panose="020B0502040204020203" pitchFamily="34" charset="0"/>
              </a:rPr>
              <a:t>of assets, abuse of credit, abuse of power of attorney </a:t>
            </a:r>
          </a:p>
          <a:p>
            <a:r>
              <a:rPr lang="en-US" sz="2400" dirty="0" smtClean="0">
                <a:solidFill>
                  <a:schemeClr val="accent5">
                    <a:lumMod val="50000"/>
                  </a:schemeClr>
                </a:solidFill>
                <a:latin typeface="Segoe UI Light" panose="020B0502040204020203" pitchFamily="34" charset="0"/>
              </a:rPr>
              <a:t>Identify signs </a:t>
            </a:r>
            <a:r>
              <a:rPr lang="en-US" sz="2400" dirty="0">
                <a:solidFill>
                  <a:schemeClr val="accent5">
                    <a:lumMod val="50000"/>
                  </a:schemeClr>
                </a:solidFill>
                <a:latin typeface="Segoe UI Light" panose="020B0502040204020203" pitchFamily="34" charset="0"/>
              </a:rPr>
              <a:t>and red flags of financial abuse</a:t>
            </a:r>
          </a:p>
          <a:p>
            <a:r>
              <a:rPr lang="en-US" sz="2400" dirty="0" smtClean="0">
                <a:solidFill>
                  <a:schemeClr val="accent5">
                    <a:lumMod val="50000"/>
                  </a:schemeClr>
                </a:solidFill>
                <a:latin typeface="Segoe UI Light" panose="020B0502040204020203" pitchFamily="34" charset="0"/>
              </a:rPr>
              <a:t>Clarify </a:t>
            </a:r>
            <a:r>
              <a:rPr lang="en-US" sz="2400" dirty="0">
                <a:solidFill>
                  <a:schemeClr val="accent5">
                    <a:lumMod val="50000"/>
                  </a:schemeClr>
                </a:solidFill>
                <a:latin typeface="Segoe UI Light" panose="020B0502040204020203" pitchFamily="34" charset="0"/>
              </a:rPr>
              <a:t>the expectation for employees </a:t>
            </a:r>
            <a:r>
              <a:rPr lang="en-US" sz="2400" dirty="0" smtClean="0">
                <a:solidFill>
                  <a:schemeClr val="accent5">
                    <a:lumMod val="50000"/>
                  </a:schemeClr>
                </a:solidFill>
                <a:latin typeface="Segoe UI Light" panose="020B0502040204020203" pitchFamily="34" charset="0"/>
              </a:rPr>
              <a:t>and how you can help</a:t>
            </a:r>
            <a:endParaRPr lang="en-US" sz="2400" dirty="0">
              <a:solidFill>
                <a:schemeClr val="accent5">
                  <a:lumMod val="50000"/>
                </a:schemeClr>
              </a:solidFill>
              <a:latin typeface="Segoe UI Light" panose="020B0502040204020203" pitchFamily="34" charset="0"/>
            </a:endParaRPr>
          </a:p>
          <a:p>
            <a:r>
              <a:rPr lang="en-US" sz="2400" dirty="0" smtClean="0">
                <a:solidFill>
                  <a:schemeClr val="accent5">
                    <a:lumMod val="50000"/>
                  </a:schemeClr>
                </a:solidFill>
                <a:latin typeface="Segoe UI Light" panose="020B0502040204020203" pitchFamily="34" charset="0"/>
              </a:rPr>
              <a:t>Links to </a:t>
            </a:r>
            <a:r>
              <a:rPr lang="en-US" sz="2400" dirty="0">
                <a:solidFill>
                  <a:schemeClr val="accent5">
                    <a:lumMod val="50000"/>
                  </a:schemeClr>
                </a:solidFill>
                <a:latin typeface="Segoe UI Light" panose="020B0502040204020203" pitchFamily="34" charset="0"/>
              </a:rPr>
              <a:t>additional information and local resources</a:t>
            </a:r>
          </a:p>
          <a:p>
            <a:pPr marL="0" indent="0">
              <a:buNone/>
            </a:pPr>
            <a:endParaRPr lang="en-US" dirty="0"/>
          </a:p>
        </p:txBody>
      </p:sp>
      <p:sp>
        <p:nvSpPr>
          <p:cNvPr id="12" name="Title 11"/>
          <p:cNvSpPr>
            <a:spLocks noGrp="1"/>
          </p:cNvSpPr>
          <p:nvPr>
            <p:ph type="title" idx="4294967295"/>
          </p:nvPr>
        </p:nvSpPr>
        <p:spPr>
          <a:xfrm>
            <a:off x="0" y="15205"/>
            <a:ext cx="10515600" cy="1325563"/>
          </a:xfrm>
        </p:spPr>
        <p:txBody>
          <a:bodyPr>
            <a:normAutofit/>
          </a:bodyPr>
          <a:lstStyle/>
          <a:p>
            <a:r>
              <a:rPr lang="en-US" sz="3600" b="1"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What are some of the solutions offered?</a:t>
            </a:r>
            <a:endParaRPr lang="en-US" sz="3600" b="1"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010" y="2026180"/>
            <a:ext cx="2694622" cy="350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F9274D19-DE53-4665-909B-FA3DA6A6927E}" type="slidenum">
              <a:rPr lang="en-CA" smtClean="0"/>
              <a:t>25</a:t>
            </a:fld>
            <a:endParaRPr lang="en-CA"/>
          </a:p>
        </p:txBody>
      </p:sp>
    </p:spTree>
    <p:extLst>
      <p:ext uri="{BB962C8B-B14F-4D97-AF65-F5344CB8AC3E}">
        <p14:creationId xmlns:p14="http://schemas.microsoft.com/office/powerpoint/2010/main" val="137887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1" y="288920"/>
            <a:ext cx="8243387" cy="646331"/>
          </a:xfrm>
          <a:prstGeom prst="rect">
            <a:avLst/>
          </a:prstGeom>
          <a:noFill/>
        </p:spPr>
        <p:txBody>
          <a:bodyPr wrap="square" rtlCol="0">
            <a:spAutoFit/>
          </a:bodyPr>
          <a:lstStyle/>
          <a:p>
            <a:r>
              <a:rPr lang="en-CA" sz="3600" b="1" dirty="0" smtClean="0">
                <a:solidFill>
                  <a:schemeClr val="bg1"/>
                </a:solidFill>
                <a:latin typeface="Segoe UI Light" panose="020B0502040204020203" pitchFamily="34" charset="0"/>
              </a:rPr>
              <a:t>Preview</a:t>
            </a:r>
            <a:endParaRPr lang="en-CA" sz="3600" b="1" dirty="0">
              <a:solidFill>
                <a:schemeClr val="bg1"/>
              </a:solidFill>
              <a:latin typeface="Segoe UI Light" panose="020B0502040204020203" pitchFamily="34" charset="0"/>
            </a:endParaRPr>
          </a:p>
        </p:txBody>
      </p:sp>
      <p:sp>
        <p:nvSpPr>
          <p:cNvPr id="3" name="TextBox 2"/>
          <p:cNvSpPr txBox="1"/>
          <p:nvPr/>
        </p:nvSpPr>
        <p:spPr>
          <a:xfrm>
            <a:off x="0" y="2651980"/>
            <a:ext cx="11750532" cy="923330"/>
          </a:xfrm>
          <a:prstGeom prst="rect">
            <a:avLst/>
          </a:prstGeom>
          <a:noFill/>
        </p:spPr>
        <p:txBody>
          <a:bodyPr wrap="square" rtlCol="0">
            <a:spAutoFit/>
          </a:bodyPr>
          <a:lstStyle/>
          <a:p>
            <a:endParaRPr lang="en-CA" dirty="0" smtClean="0">
              <a:latin typeface="Segoe UI Light" panose="020B0502040204020203" pitchFamily="34" charset="0"/>
            </a:endParaRPr>
          </a:p>
          <a:p>
            <a:pPr marL="342900" indent="-342900">
              <a:buAutoNum type="arabicPeriod"/>
            </a:pPr>
            <a:endParaRPr lang="en-CA" dirty="0" smtClean="0"/>
          </a:p>
          <a:p>
            <a:pPr marL="342900" indent="-342900">
              <a:buAutoNum type="arabicPeriod"/>
            </a:pPr>
            <a:endParaRPr lang="en-CA" dirty="0"/>
          </a:p>
        </p:txBody>
      </p:sp>
      <p:sp>
        <p:nvSpPr>
          <p:cNvPr id="2" name="TextBox 1"/>
          <p:cNvSpPr txBox="1"/>
          <p:nvPr/>
        </p:nvSpPr>
        <p:spPr>
          <a:xfrm>
            <a:off x="1810871" y="2492188"/>
            <a:ext cx="9269505" cy="830997"/>
          </a:xfrm>
          <a:prstGeom prst="rect">
            <a:avLst/>
          </a:prstGeom>
          <a:noFill/>
        </p:spPr>
        <p:txBody>
          <a:bodyPr wrap="square" rtlCol="0">
            <a:spAutoFit/>
          </a:bodyPr>
          <a:lstStyle/>
          <a:p>
            <a:pPr algn="ctr"/>
            <a:r>
              <a:rPr lang="en-US" sz="2400" u="sng" dirty="0">
                <a:hlinkClick r:id="rId4"/>
              </a:rPr>
              <a:t>http://files.cusource.ca/yourknowledge/ComplianceTrainingResources/FAOA-Trailer-1-HD.mp4</a:t>
            </a:r>
            <a:r>
              <a:rPr lang="en-US" sz="2400" dirty="0"/>
              <a:t> </a:t>
            </a:r>
            <a:endParaRPr lang="en-CA" sz="2400" dirty="0"/>
          </a:p>
        </p:txBody>
      </p:sp>
      <p:sp>
        <p:nvSpPr>
          <p:cNvPr id="5" name="Slide Number Placeholder 4"/>
          <p:cNvSpPr>
            <a:spLocks noGrp="1"/>
          </p:cNvSpPr>
          <p:nvPr>
            <p:ph type="sldNum" sz="quarter" idx="12"/>
          </p:nvPr>
        </p:nvSpPr>
        <p:spPr/>
        <p:txBody>
          <a:bodyPr/>
          <a:lstStyle/>
          <a:p>
            <a:fld id="{F9274D19-DE53-4665-909B-FA3DA6A6927E}" type="slidenum">
              <a:rPr lang="en-CA" smtClean="0"/>
              <a:t>26</a:t>
            </a:fld>
            <a:endParaRPr lang="en-CA"/>
          </a:p>
        </p:txBody>
      </p:sp>
    </p:spTree>
    <p:extLst>
      <p:ext uri="{BB962C8B-B14F-4D97-AF65-F5344CB8AC3E}">
        <p14:creationId xmlns:p14="http://schemas.microsoft.com/office/powerpoint/2010/main" val="115744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2032321" y="335912"/>
            <a:ext cx="8243387" cy="646331"/>
          </a:xfrm>
          <a:prstGeom prst="rect">
            <a:avLst/>
          </a:prstGeom>
          <a:noFill/>
        </p:spPr>
        <p:txBody>
          <a:bodyPr wrap="square" rtlCol="0">
            <a:spAutoFit/>
          </a:bodyPr>
          <a:lstStyle/>
          <a:p>
            <a:pPr algn="ctr"/>
            <a:r>
              <a:rPr lang="en-CA" sz="3600" b="1" dirty="0" smtClean="0">
                <a:solidFill>
                  <a:schemeClr val="bg1"/>
                </a:solidFill>
                <a:latin typeface="Segoe UI Light" panose="020B0502040204020203" pitchFamily="34" charset="0"/>
              </a:rPr>
              <a:t>Today’s presentation</a:t>
            </a:r>
            <a:endParaRPr lang="en-CA" sz="3600" b="1" dirty="0">
              <a:solidFill>
                <a:schemeClr val="bg1"/>
              </a:solidFill>
              <a:latin typeface="Segoe UI Light" panose="020B0502040204020203" pitchFamily="34" charset="0"/>
            </a:endParaRPr>
          </a:p>
        </p:txBody>
      </p:sp>
      <p:sp>
        <p:nvSpPr>
          <p:cNvPr id="3" name="TextBox 2"/>
          <p:cNvSpPr txBox="1"/>
          <p:nvPr/>
        </p:nvSpPr>
        <p:spPr>
          <a:xfrm>
            <a:off x="220732" y="1890836"/>
            <a:ext cx="11750532" cy="923330"/>
          </a:xfrm>
          <a:prstGeom prst="rect">
            <a:avLst/>
          </a:prstGeom>
          <a:noFill/>
        </p:spPr>
        <p:txBody>
          <a:bodyPr wrap="square" rtlCol="0">
            <a:spAutoFit/>
          </a:bodyPr>
          <a:lstStyle/>
          <a:p>
            <a:endParaRPr lang="en-CA" dirty="0" smtClean="0">
              <a:latin typeface="Segoe UI Light" panose="020B0502040204020203" pitchFamily="34" charset="0"/>
            </a:endParaRPr>
          </a:p>
          <a:p>
            <a:pPr marL="342900" indent="-342900">
              <a:buAutoNum type="arabicPeriod"/>
            </a:pPr>
            <a:endParaRPr lang="en-CA" dirty="0" smtClean="0"/>
          </a:p>
          <a:p>
            <a:pPr marL="342900" indent="-342900">
              <a:buAutoNum type="arabicPeriod"/>
            </a:pPr>
            <a:endParaRPr lang="en-CA" dirty="0"/>
          </a:p>
        </p:txBody>
      </p:sp>
      <p:grpSp>
        <p:nvGrpSpPr>
          <p:cNvPr id="8" name="Group 7"/>
          <p:cNvGrpSpPr/>
          <p:nvPr/>
        </p:nvGrpSpPr>
        <p:grpSpPr>
          <a:xfrm>
            <a:off x="401052" y="1983169"/>
            <a:ext cx="8739094" cy="465221"/>
            <a:chOff x="401052" y="1983169"/>
            <a:chExt cx="8739094" cy="465221"/>
          </a:xfrm>
        </p:grpSpPr>
        <p:sp>
          <p:nvSpPr>
            <p:cNvPr id="5" name="Oval 4"/>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60000"/>
                    <a:lumOff val="40000"/>
                  </a:schemeClr>
                </a:solidFill>
              </a:endParaRPr>
            </a:p>
          </p:txBody>
        </p:sp>
        <p:sp>
          <p:nvSpPr>
            <p:cNvPr id="6" name="TextBox 5"/>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1</a:t>
              </a:r>
              <a:endParaRPr lang="en-CA" b="1" dirty="0">
                <a:solidFill>
                  <a:schemeClr val="bg1">
                    <a:lumMod val="65000"/>
                  </a:schemeClr>
                </a:solidFill>
                <a:latin typeface="Segoe UI Light" panose="020B0502040204020203" pitchFamily="34" charset="0"/>
              </a:endParaRPr>
            </a:p>
          </p:txBody>
        </p:sp>
        <p:sp>
          <p:nvSpPr>
            <p:cNvPr id="7" name="TextBox 6"/>
            <p:cNvSpPr txBox="1"/>
            <p:nvPr/>
          </p:nvSpPr>
          <p:spPr>
            <a:xfrm>
              <a:off x="1239099" y="2048280"/>
              <a:ext cx="7901047" cy="400110"/>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What’s financial abuse? What’s the role for credit unions?</a:t>
              </a:r>
              <a:endParaRPr lang="en-CA" sz="2000" dirty="0">
                <a:solidFill>
                  <a:schemeClr val="bg1">
                    <a:lumMod val="65000"/>
                  </a:schemeClr>
                </a:solidFill>
                <a:latin typeface="Segoe UI Light" panose="020B0502040204020203" pitchFamily="34" charset="0"/>
              </a:endParaRPr>
            </a:p>
          </p:txBody>
        </p:sp>
      </p:grpSp>
      <p:grpSp>
        <p:nvGrpSpPr>
          <p:cNvPr id="14" name="Group 13"/>
          <p:cNvGrpSpPr/>
          <p:nvPr/>
        </p:nvGrpSpPr>
        <p:grpSpPr>
          <a:xfrm>
            <a:off x="401052" y="2825410"/>
            <a:ext cx="8739094" cy="707886"/>
            <a:chOff x="401052" y="1952522"/>
            <a:chExt cx="8739094" cy="707886"/>
          </a:xfrm>
        </p:grpSpPr>
        <p:sp>
          <p:nvSpPr>
            <p:cNvPr id="18" name="Oval 17"/>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2</a:t>
              </a:r>
              <a:endParaRPr lang="en-CA" b="1" dirty="0">
                <a:solidFill>
                  <a:schemeClr val="bg1">
                    <a:lumMod val="65000"/>
                  </a:schemeClr>
                </a:solidFill>
                <a:latin typeface="Segoe UI Light" panose="020B0502040204020203" pitchFamily="34" charset="0"/>
              </a:endParaRPr>
            </a:p>
          </p:txBody>
        </p:sp>
        <p:sp>
          <p:nvSpPr>
            <p:cNvPr id="20" name="TextBox 19"/>
            <p:cNvSpPr txBox="1"/>
            <p:nvPr/>
          </p:nvSpPr>
          <p:spPr>
            <a:xfrm>
              <a:off x="1239099" y="1952522"/>
              <a:ext cx="7901047" cy="707886"/>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Development of course: </a:t>
              </a:r>
              <a:r>
                <a:rPr lang="en-CA" sz="2000" i="1" dirty="0" smtClean="0">
                  <a:solidFill>
                    <a:schemeClr val="bg1">
                      <a:lumMod val="65000"/>
                    </a:schemeClr>
                  </a:solidFill>
                  <a:latin typeface="Segoe UI Light" panose="020B0502040204020203" pitchFamily="34" charset="0"/>
                </a:rPr>
                <a:t>Financial Abuse of Older Adults: Recognize, Review and Respond</a:t>
              </a:r>
              <a:endParaRPr lang="en-CA" sz="2000" i="1" dirty="0">
                <a:solidFill>
                  <a:schemeClr val="bg1">
                    <a:lumMod val="65000"/>
                  </a:schemeClr>
                </a:solidFill>
                <a:latin typeface="Segoe UI Light" panose="020B0502040204020203" pitchFamily="34" charset="0"/>
              </a:endParaRPr>
            </a:p>
          </p:txBody>
        </p:sp>
      </p:grpSp>
      <p:grpSp>
        <p:nvGrpSpPr>
          <p:cNvPr id="21" name="Group 20"/>
          <p:cNvGrpSpPr/>
          <p:nvPr/>
        </p:nvGrpSpPr>
        <p:grpSpPr>
          <a:xfrm>
            <a:off x="401052" y="3863897"/>
            <a:ext cx="8739094" cy="707886"/>
            <a:chOff x="401052" y="1959521"/>
            <a:chExt cx="8739094" cy="707886"/>
          </a:xfrm>
        </p:grpSpPr>
        <p:sp>
          <p:nvSpPr>
            <p:cNvPr id="22" name="Oval 21"/>
            <p:cNvSpPr/>
            <p:nvPr/>
          </p:nvSpPr>
          <p:spPr>
            <a:xfrm>
              <a:off x="401052" y="1983169"/>
              <a:ext cx="657727" cy="465221"/>
            </a:xfrm>
            <a:prstGeom prst="ellipse">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525378" y="2031113"/>
              <a:ext cx="409073" cy="369332"/>
            </a:xfrm>
            <a:prstGeom prst="rect">
              <a:avLst/>
            </a:prstGeom>
            <a:noFill/>
          </p:spPr>
          <p:txBody>
            <a:bodyPr wrap="square" rtlCol="0">
              <a:spAutoFit/>
            </a:bodyPr>
            <a:lstStyle/>
            <a:p>
              <a:pPr algn="ctr"/>
              <a:r>
                <a:rPr lang="en-CA" b="1" dirty="0" smtClean="0">
                  <a:solidFill>
                    <a:schemeClr val="bg1">
                      <a:lumMod val="65000"/>
                    </a:schemeClr>
                  </a:solidFill>
                  <a:latin typeface="Segoe UI Light" panose="020B0502040204020203" pitchFamily="34" charset="0"/>
                </a:rPr>
                <a:t>3</a:t>
              </a:r>
              <a:endParaRPr lang="en-CA" b="1" dirty="0">
                <a:solidFill>
                  <a:schemeClr val="bg1">
                    <a:lumMod val="65000"/>
                  </a:schemeClr>
                </a:solidFill>
                <a:latin typeface="Segoe UI Light" panose="020B0502040204020203" pitchFamily="34" charset="0"/>
              </a:endParaRPr>
            </a:p>
          </p:txBody>
        </p:sp>
        <p:sp>
          <p:nvSpPr>
            <p:cNvPr id="24" name="TextBox 23"/>
            <p:cNvSpPr txBox="1"/>
            <p:nvPr/>
          </p:nvSpPr>
          <p:spPr>
            <a:xfrm>
              <a:off x="1239099" y="1959521"/>
              <a:ext cx="7901047" cy="707886"/>
            </a:xfrm>
            <a:prstGeom prst="rect">
              <a:avLst/>
            </a:prstGeom>
            <a:noFill/>
          </p:spPr>
          <p:txBody>
            <a:bodyPr wrap="square" rtlCol="0">
              <a:spAutoFit/>
            </a:bodyPr>
            <a:lstStyle/>
            <a:p>
              <a:r>
                <a:rPr lang="en-CA" sz="2000" dirty="0" smtClean="0">
                  <a:solidFill>
                    <a:schemeClr val="bg1">
                      <a:lumMod val="65000"/>
                    </a:schemeClr>
                  </a:solidFill>
                  <a:latin typeface="Segoe UI Light" panose="020B0502040204020203" pitchFamily="34" charset="0"/>
                </a:rPr>
                <a:t>Preview of </a:t>
              </a:r>
              <a:r>
                <a:rPr lang="en-CA" sz="2000" i="1" dirty="0" smtClean="0">
                  <a:solidFill>
                    <a:schemeClr val="bg1">
                      <a:lumMod val="65000"/>
                    </a:schemeClr>
                  </a:solidFill>
                  <a:latin typeface="Segoe UI Light" panose="020B0502040204020203" pitchFamily="34" charset="0"/>
                </a:rPr>
                <a:t>Financial Abuse of Older Adults: Recognize, Review and Respond</a:t>
              </a:r>
              <a:endParaRPr lang="en-CA" sz="2000" i="1" dirty="0">
                <a:solidFill>
                  <a:schemeClr val="bg1">
                    <a:lumMod val="65000"/>
                  </a:schemeClr>
                </a:solidFill>
                <a:latin typeface="Segoe UI Light" panose="020B0502040204020203" pitchFamily="34" charset="0"/>
              </a:endParaRPr>
            </a:p>
          </p:txBody>
        </p:sp>
      </p:grpSp>
      <p:grpSp>
        <p:nvGrpSpPr>
          <p:cNvPr id="25" name="Group 24"/>
          <p:cNvGrpSpPr/>
          <p:nvPr/>
        </p:nvGrpSpPr>
        <p:grpSpPr>
          <a:xfrm>
            <a:off x="401052" y="4873634"/>
            <a:ext cx="8739094" cy="465221"/>
            <a:chOff x="401052" y="1983169"/>
            <a:chExt cx="8739094" cy="465221"/>
          </a:xfrm>
        </p:grpSpPr>
        <p:sp>
          <p:nvSpPr>
            <p:cNvPr id="26" name="Oval 25"/>
            <p:cNvSpPr/>
            <p:nvPr/>
          </p:nvSpPr>
          <p:spPr>
            <a:xfrm>
              <a:off x="401052" y="1983169"/>
              <a:ext cx="657727" cy="46522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525378" y="2031113"/>
              <a:ext cx="409073" cy="369332"/>
            </a:xfrm>
            <a:prstGeom prst="rect">
              <a:avLst/>
            </a:prstGeom>
            <a:noFill/>
          </p:spPr>
          <p:txBody>
            <a:bodyPr wrap="square" rtlCol="0">
              <a:spAutoFit/>
            </a:bodyPr>
            <a:lstStyle/>
            <a:p>
              <a:pPr algn="ctr"/>
              <a:r>
                <a:rPr lang="en-CA" b="1" dirty="0">
                  <a:latin typeface="Segoe UI Light" panose="020B0502040204020203" pitchFamily="34" charset="0"/>
                </a:rPr>
                <a:t>4</a:t>
              </a:r>
            </a:p>
          </p:txBody>
        </p:sp>
        <p:sp>
          <p:nvSpPr>
            <p:cNvPr id="28" name="TextBox 27"/>
            <p:cNvSpPr txBox="1"/>
            <p:nvPr/>
          </p:nvSpPr>
          <p:spPr>
            <a:xfrm>
              <a:off x="1239099" y="2009418"/>
              <a:ext cx="7901047" cy="400110"/>
            </a:xfrm>
            <a:prstGeom prst="rect">
              <a:avLst/>
            </a:prstGeom>
            <a:noFill/>
          </p:spPr>
          <p:txBody>
            <a:bodyPr wrap="square" rtlCol="0">
              <a:spAutoFit/>
            </a:bodyPr>
            <a:lstStyle/>
            <a:p>
              <a:r>
                <a:rPr lang="en-CA" sz="2000" b="1" dirty="0" smtClean="0">
                  <a:latin typeface="Segoe UI Light" panose="020B0502040204020203" pitchFamily="34" charset="0"/>
                </a:rPr>
                <a:t>Share successes and next steps</a:t>
              </a:r>
              <a:endParaRPr lang="en-CA" sz="2000" b="1" i="1" dirty="0">
                <a:latin typeface="Segoe UI Light" panose="020B0502040204020203" pitchFamily="34" charset="0"/>
              </a:endParaRPr>
            </a:p>
          </p:txBody>
        </p:sp>
      </p:grpSp>
      <p:sp>
        <p:nvSpPr>
          <p:cNvPr id="2" name="Slide Number Placeholder 1"/>
          <p:cNvSpPr>
            <a:spLocks noGrp="1"/>
          </p:cNvSpPr>
          <p:nvPr>
            <p:ph type="sldNum" sz="quarter" idx="12"/>
          </p:nvPr>
        </p:nvSpPr>
        <p:spPr/>
        <p:txBody>
          <a:bodyPr/>
          <a:lstStyle/>
          <a:p>
            <a:fld id="{F9274D19-DE53-4665-909B-FA3DA6A6927E}" type="slidenum">
              <a:rPr lang="en-CA" smtClean="0"/>
              <a:t>27</a:t>
            </a:fld>
            <a:endParaRPr lang="en-CA"/>
          </a:p>
        </p:txBody>
      </p:sp>
    </p:spTree>
    <p:extLst>
      <p:ext uri="{BB962C8B-B14F-4D97-AF65-F5344CB8AC3E}">
        <p14:creationId xmlns:p14="http://schemas.microsoft.com/office/powerpoint/2010/main" val="55186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456" y="1821639"/>
            <a:ext cx="5463083" cy="4374817"/>
          </a:xfrm>
          <a:prstGeom prst="rect">
            <a:avLst/>
          </a:prstGeom>
          <a:blipFill dpi="0" rotWithShape="1">
            <a:blip r:embed="rId4">
              <a:alphaModFix amt="0"/>
            </a:blip>
            <a:srcRect/>
            <a:stretch>
              <a:fillRect/>
            </a:stretch>
          </a:blipFill>
          <a:ln>
            <a:noFill/>
          </a:ln>
          <a:extLst/>
        </p:spPr>
      </p:pic>
      <p:pic>
        <p:nvPicPr>
          <p:cNvPr id="13" name="Picture 3" descr="logo_formemo"/>
          <p:cNvPicPr>
            <a:picLocks noChangeAspect="1" noChangeArrowheads="1"/>
          </p:cNvPicPr>
          <p:nvPr/>
        </p:nvPicPr>
        <p:blipFill>
          <a:blip r:embed="rId5"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224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0" y="347218"/>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Number of employees</a:t>
            </a:r>
            <a:endParaRPr lang="en-CA" sz="3600" b="1" dirty="0">
              <a:solidFill>
                <a:prstClr val="white"/>
              </a:solidFill>
              <a:latin typeface="Segoe UI Light" panose="020B0502040204020203" pitchFamily="34" charset="0"/>
            </a:endParaRPr>
          </a:p>
        </p:txBody>
      </p:sp>
      <p:sp>
        <p:nvSpPr>
          <p:cNvPr id="3" name="Rectangle 2"/>
          <p:cNvSpPr/>
          <p:nvPr/>
        </p:nvSpPr>
        <p:spPr>
          <a:xfrm>
            <a:off x="7753348" y="2164292"/>
            <a:ext cx="4286250" cy="2298065"/>
          </a:xfrm>
          <a:prstGeom prst="rect">
            <a:avLst/>
          </a:prstGeom>
          <a:solidFill>
            <a:schemeClr val="accent2">
              <a:lumMod val="20000"/>
              <a:lumOff val="80000"/>
            </a:schemeClr>
          </a:solidFill>
        </p:spPr>
        <p:txBody>
          <a:bodyPr wrap="square">
            <a:spAutoFit/>
          </a:bodyPr>
          <a:lstStyle/>
          <a:p>
            <a:pPr algn="ctr">
              <a:lnSpc>
                <a:spcPct val="90000"/>
              </a:lnSpc>
              <a:spcBef>
                <a:spcPts val="1000"/>
              </a:spcBef>
            </a:pPr>
            <a:r>
              <a:rPr lang="en-US" sz="2800" dirty="0">
                <a:solidFill>
                  <a:srgbClr val="002060"/>
                </a:solidFill>
                <a:latin typeface="Segoe UI Light" panose="020B0502040204020203" pitchFamily="34" charset="0"/>
              </a:rPr>
              <a:t>Total number of credit union employees in </a:t>
            </a:r>
            <a:r>
              <a:rPr lang="en-US" sz="2800" dirty="0" smtClean="0">
                <a:solidFill>
                  <a:srgbClr val="002060"/>
                </a:solidFill>
                <a:latin typeface="Segoe UI Light" panose="020B0502040204020203" pitchFamily="34" charset="0"/>
              </a:rPr>
              <a:t>Canada: </a:t>
            </a:r>
          </a:p>
          <a:p>
            <a:pPr algn="ctr">
              <a:lnSpc>
                <a:spcPct val="90000"/>
              </a:lnSpc>
              <a:spcBef>
                <a:spcPts val="1000"/>
              </a:spcBef>
            </a:pPr>
            <a:r>
              <a:rPr lang="en-US" sz="6600" b="1" dirty="0" smtClean="0">
                <a:solidFill>
                  <a:srgbClr val="002060"/>
                </a:solidFill>
                <a:latin typeface="Segoe UI Light" panose="020B0502040204020203" pitchFamily="34" charset="0"/>
              </a:rPr>
              <a:t>1991</a:t>
            </a:r>
            <a:endParaRPr lang="en-US" sz="23900" b="1" dirty="0">
              <a:solidFill>
                <a:srgbClr val="002060"/>
              </a:solidFill>
              <a:latin typeface="Segoe UI Light" panose="020B05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11971630"/>
              </p:ext>
            </p:extLst>
          </p:nvPr>
        </p:nvGraphicFramePr>
        <p:xfrm>
          <a:off x="1043006" y="1821639"/>
          <a:ext cx="4066273" cy="3606800"/>
        </p:xfrm>
        <a:graphic>
          <a:graphicData uri="http://schemas.openxmlformats.org/drawingml/2006/table">
            <a:tbl>
              <a:tblPr firstRow="1" bandRow="1">
                <a:tableStyleId>{2D5ABB26-0587-4C30-8999-92F81FD0307C}</a:tableStyleId>
              </a:tblPr>
              <a:tblGrid>
                <a:gridCol w="3026074"/>
                <a:gridCol w="1040199"/>
              </a:tblGrid>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British</a:t>
                      </a:r>
                      <a:r>
                        <a:rPr lang="en-CA" baseline="0" dirty="0" smtClean="0">
                          <a:latin typeface="Segoe UI" panose="020B0502040204020203" pitchFamily="34" charset="0"/>
                          <a:ea typeface="Segoe UI" panose="020B0502040204020203" pitchFamily="34" charset="0"/>
                          <a:cs typeface="Segoe UI" panose="020B0502040204020203" pitchFamily="34" charset="0"/>
                        </a:rPr>
                        <a:t> Columbia</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latin typeface="Segoe UI" panose="020B0502040204020203" pitchFamily="34" charset="0"/>
                          <a:ea typeface="Segoe UI" panose="020B0502040204020203" pitchFamily="34" charset="0"/>
                          <a:cs typeface="Segoe UI" panose="020B0502040204020203" pitchFamily="34" charset="0"/>
                        </a:rPr>
                        <a:t>152</a:t>
                      </a:r>
                      <a:endParaRPr lang="en-CA" b="1" dirty="0">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Alberta</a:t>
                      </a:r>
                    </a:p>
                  </a:txBody>
                  <a:tcPr/>
                </a:tc>
                <a:tc>
                  <a:txBody>
                    <a:bodyPr/>
                    <a:lstStyle/>
                    <a:p>
                      <a:r>
                        <a:rPr lang="en-CA" b="1" dirty="0" smtClean="0">
                          <a:latin typeface="Segoe UI" panose="020B0502040204020203" pitchFamily="34" charset="0"/>
                          <a:ea typeface="Segoe UI" panose="020B0502040204020203" pitchFamily="34" charset="0"/>
                          <a:cs typeface="Segoe UI" panose="020B0502040204020203" pitchFamily="34" charset="0"/>
                        </a:rPr>
                        <a:t>134</a:t>
                      </a:r>
                      <a:endParaRPr lang="en-CA" b="1" dirty="0">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Saskatchewan</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latin typeface="Segoe UI" panose="020B0502040204020203" pitchFamily="34" charset="0"/>
                          <a:ea typeface="Segoe UI" panose="020B0502040204020203" pitchFamily="34" charset="0"/>
                          <a:cs typeface="Segoe UI" panose="020B0502040204020203" pitchFamily="34" charset="0"/>
                        </a:rPr>
                        <a:t>126</a:t>
                      </a:r>
                      <a:endParaRPr lang="en-CA" b="1" dirty="0">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Manitoba</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1101</a:t>
                      </a:r>
                      <a:endParaRPr lang="en-CA"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Ontario</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290</a:t>
                      </a:r>
                      <a:endParaRPr lang="en-CA"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New Brunswick</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47</a:t>
                      </a:r>
                      <a:endParaRPr lang="en-CA"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Nova</a:t>
                      </a:r>
                      <a:r>
                        <a:rPr lang="en-CA" baseline="0" dirty="0" smtClean="0">
                          <a:latin typeface="Segoe UI" panose="020B0502040204020203" pitchFamily="34" charset="0"/>
                          <a:ea typeface="Segoe UI" panose="020B0502040204020203" pitchFamily="34" charset="0"/>
                          <a:cs typeface="Segoe UI" panose="020B0502040204020203" pitchFamily="34" charset="0"/>
                        </a:rPr>
                        <a:t> Scotia</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94</a:t>
                      </a:r>
                      <a:endParaRPr lang="en-CA"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Prince Edward Island</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a:t>
                      </a:r>
                      <a:endParaRPr lang="en-CA"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CA" dirty="0" smtClean="0">
                          <a:latin typeface="Segoe UI" panose="020B0502040204020203" pitchFamily="34" charset="0"/>
                          <a:ea typeface="Segoe UI" panose="020B0502040204020203" pitchFamily="34" charset="0"/>
                          <a:cs typeface="Segoe UI" panose="020B0502040204020203" pitchFamily="34" charset="0"/>
                        </a:rPr>
                        <a:t>Newfoundland and Labrador</a:t>
                      </a:r>
                      <a:endParaRPr lang="en-CA"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CA"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36</a:t>
                      </a:r>
                      <a:endParaRPr lang="en-CA"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F9274D19-DE53-4665-909B-FA3DA6A6927E}" type="slidenum">
              <a:rPr lang="en-CA" smtClean="0"/>
              <a:t>28</a:t>
            </a:fld>
            <a:endParaRPr lang="en-CA"/>
          </a:p>
        </p:txBody>
      </p:sp>
    </p:spTree>
    <p:extLst>
      <p:ext uri="{BB962C8B-B14F-4D97-AF65-F5344CB8AC3E}">
        <p14:creationId xmlns:p14="http://schemas.microsoft.com/office/powerpoint/2010/main" val="395638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0" y="347218"/>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Impact on work </a:t>
            </a:r>
            <a:endParaRPr lang="en-CA" sz="3600" b="1" dirty="0">
              <a:solidFill>
                <a:prstClr val="white"/>
              </a:solidFill>
              <a:latin typeface="Segoe UI Light" panose="020B0502040204020203" pitchFamily="34" charset="0"/>
            </a:endParaRPr>
          </a:p>
        </p:txBody>
      </p:sp>
      <p:graphicFrame>
        <p:nvGraphicFramePr>
          <p:cNvPr id="3" name="Diagram 2"/>
          <p:cNvGraphicFramePr/>
          <p:nvPr>
            <p:extLst>
              <p:ext uri="{D42A27DB-BD31-4B8C-83A1-F6EECF244321}">
                <p14:modId xmlns:p14="http://schemas.microsoft.com/office/powerpoint/2010/main" val="872385126"/>
              </p:ext>
            </p:extLst>
          </p:nvPr>
        </p:nvGraphicFramePr>
        <p:xfrm>
          <a:off x="657265" y="993549"/>
          <a:ext cx="10927080" cy="5541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F9274D19-DE53-4665-909B-FA3DA6A6927E}" type="slidenum">
              <a:rPr lang="en-CA" smtClean="0"/>
              <a:t>29</a:t>
            </a:fld>
            <a:endParaRPr lang="en-CA"/>
          </a:p>
        </p:txBody>
      </p:sp>
    </p:spTree>
    <p:extLst>
      <p:ext uri="{BB962C8B-B14F-4D97-AF65-F5344CB8AC3E}">
        <p14:creationId xmlns:p14="http://schemas.microsoft.com/office/powerpoint/2010/main" val="11703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3392" y="188640"/>
            <a:ext cx="10972800" cy="1143000"/>
          </a:xfrm>
          <a:solidFill>
            <a:schemeClr val="tx2">
              <a:lumMod val="20000"/>
              <a:lumOff val="80000"/>
            </a:schemeClr>
          </a:solidFill>
        </p:spPr>
        <p:txBody>
          <a:bodyPr/>
          <a:lstStyle/>
          <a:p>
            <a:pPr eaLnBrk="1" hangingPunct="1"/>
            <a:r>
              <a:rPr lang="en-CA" sz="3200" b="1" dirty="0" smtClean="0">
                <a:solidFill>
                  <a:srgbClr val="660033"/>
                </a:solidFill>
              </a:rPr>
              <a:t>How to post comments/questions </a:t>
            </a:r>
            <a:br>
              <a:rPr lang="en-CA" sz="3200" b="1" dirty="0" smtClean="0">
                <a:solidFill>
                  <a:srgbClr val="660033"/>
                </a:solidFill>
              </a:rPr>
            </a:br>
            <a:r>
              <a:rPr lang="en-CA" sz="3200" b="1" dirty="0" smtClean="0">
                <a:solidFill>
                  <a:srgbClr val="660033"/>
                </a:solidFill>
              </a:rPr>
              <a:t>during the webinar</a:t>
            </a:r>
            <a:endParaRPr lang="en-CA" sz="3200" dirty="0" smtClean="0">
              <a:solidFill>
                <a:srgbClr val="660033"/>
              </a:solidFill>
            </a:endParaRPr>
          </a:p>
        </p:txBody>
      </p:sp>
      <p:sp>
        <p:nvSpPr>
          <p:cNvPr id="8196" name="TextBox 4"/>
          <p:cNvSpPr txBox="1">
            <a:spLocks noChangeArrowheads="1"/>
          </p:cNvSpPr>
          <p:nvPr/>
        </p:nvSpPr>
        <p:spPr bwMode="auto">
          <a:xfrm>
            <a:off x="719403" y="1780780"/>
            <a:ext cx="5184576" cy="2154436"/>
          </a:xfrm>
          <a:prstGeom prst="rect">
            <a:avLst/>
          </a:prstGeom>
          <a:solidFill>
            <a:schemeClr val="tx2">
              <a:lumMod val="20000"/>
              <a:lumOff val="80000"/>
            </a:schemeClr>
          </a:solidFill>
          <a:ln w="38100">
            <a:solidFill>
              <a:schemeClr val="tx1"/>
            </a:solidFill>
            <a:miter lim="800000"/>
            <a:headEnd/>
            <a:tailEnd/>
          </a:ln>
        </p:spPr>
        <p:txBody>
          <a:bodyPr wrap="square">
            <a:spAutoFit/>
          </a:bodyPr>
          <a:lstStyle/>
          <a:p>
            <a:pPr algn="ctr" defTabSz="909638" fontAlgn="auto">
              <a:spcBef>
                <a:spcPts val="0"/>
              </a:spcBef>
              <a:spcAft>
                <a:spcPts val="0"/>
              </a:spcAft>
            </a:pPr>
            <a:endParaRPr lang="en-CA" b="1" dirty="0" smtClean="0">
              <a:solidFill>
                <a:srgbClr val="660033"/>
              </a:solidFill>
              <a:latin typeface="Calibri"/>
              <a:ea typeface="ＭＳ Ｐゴシック"/>
              <a:cs typeface="ＭＳ Ｐゴシック"/>
            </a:endParaRP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Joining in by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Telephone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a:t>
            </a:r>
            <a:br>
              <a:rPr lang="en-CA" b="1" dirty="0" smtClean="0">
                <a:solidFill>
                  <a:srgbClr val="660033"/>
                </a:solidFill>
                <a:latin typeface="Calibri"/>
                <a:ea typeface="ＭＳ Ｐゴシック"/>
                <a:cs typeface="ＭＳ Ｐゴシック"/>
              </a:rPr>
            </a:br>
            <a:r>
              <a:rPr lang="en-CA" b="1" dirty="0" smtClean="0">
                <a:solidFill>
                  <a:srgbClr val="660033"/>
                </a:solidFill>
                <a:latin typeface="Calibri"/>
                <a:ea typeface="ＭＳ Ｐゴシック"/>
                <a:cs typeface="ＭＳ Ｐゴシック"/>
              </a:rPr>
              <a:t>Adobe Connect Internet </a:t>
            </a:r>
            <a:r>
              <a:rPr lang="en-CA" b="1" dirty="0">
                <a:solidFill>
                  <a:srgbClr val="660033"/>
                </a:solidFill>
                <a:latin typeface="Calibri"/>
                <a:ea typeface="ＭＳ Ｐゴシック"/>
                <a:cs typeface="ＭＳ Ｐゴシック"/>
              </a:rPr>
              <a:t>Conference</a:t>
            </a:r>
          </a:p>
          <a:p>
            <a:pPr algn="ctr" defTabSz="909638" fontAlgn="auto">
              <a:spcBef>
                <a:spcPts val="0"/>
              </a:spcBef>
              <a:spcAft>
                <a:spcPts val="0"/>
              </a:spcAft>
            </a:pPr>
            <a:endParaRPr lang="en-CA" sz="1200" b="1" dirty="0">
              <a:solidFill>
                <a:srgbClr val="660033"/>
              </a:solidFill>
              <a:latin typeface="Calibri"/>
              <a:ea typeface="ＭＳ Ｐゴシック"/>
              <a:cs typeface="ＭＳ Ｐゴシック"/>
            </a:endParaRPr>
          </a:p>
          <a:p>
            <a:pPr algn="ctr" defTabSz="909638" fontAlgn="auto">
              <a:spcBef>
                <a:spcPts val="0"/>
              </a:spcBef>
              <a:spcAft>
                <a:spcPts val="0"/>
              </a:spcAft>
            </a:pPr>
            <a:r>
              <a:rPr lang="en-CA" sz="1600" b="1" i="1" dirty="0" smtClean="0">
                <a:solidFill>
                  <a:srgbClr val="660033"/>
                </a:solidFill>
                <a:latin typeface="Calibri"/>
                <a:ea typeface="ＭＳ Ｐゴシック"/>
                <a:cs typeface="ＭＳ Ｐゴシック"/>
              </a:rPr>
              <a:t> Use the text box!</a:t>
            </a:r>
          </a:p>
          <a:p>
            <a:pPr algn="ctr" defTabSz="909638" fontAlgn="auto">
              <a:spcBef>
                <a:spcPts val="0"/>
              </a:spcBef>
              <a:spcAft>
                <a:spcPts val="0"/>
              </a:spcAft>
            </a:pPr>
            <a:endParaRPr lang="en-CA" sz="1600" b="1" i="1" dirty="0">
              <a:solidFill>
                <a:srgbClr val="660033"/>
              </a:solidFill>
              <a:latin typeface="Calibri"/>
              <a:ea typeface="ＭＳ Ｐゴシック"/>
              <a:cs typeface="ＭＳ Ｐゴシック"/>
            </a:endParaRPr>
          </a:p>
        </p:txBody>
      </p:sp>
      <p:sp>
        <p:nvSpPr>
          <p:cNvPr id="8197" name="Rectangle 5"/>
          <p:cNvSpPr>
            <a:spLocks noChangeArrowheads="1"/>
          </p:cNvSpPr>
          <p:nvPr/>
        </p:nvSpPr>
        <p:spPr bwMode="auto">
          <a:xfrm>
            <a:off x="719404" y="4226504"/>
            <a:ext cx="5184576" cy="2123658"/>
          </a:xfrm>
          <a:prstGeom prst="rect">
            <a:avLst/>
          </a:prstGeom>
          <a:solidFill>
            <a:schemeClr val="tx2">
              <a:lumMod val="20000"/>
              <a:lumOff val="80000"/>
            </a:schemeClr>
          </a:solidFill>
          <a:ln w="38100">
            <a:solidFill>
              <a:schemeClr val="tx1"/>
            </a:solidFill>
            <a:miter lim="800000"/>
            <a:headEnd/>
            <a:tailEnd/>
          </a:ln>
        </p:spPr>
        <p:txBody>
          <a:bodyPr wrap="square">
            <a:spAutoFit/>
          </a:bodyPr>
          <a:lstStyle/>
          <a:p>
            <a:pPr algn="ctr" defTabSz="909638" fontAlgn="auto">
              <a:spcBef>
                <a:spcPts val="0"/>
              </a:spcBef>
              <a:spcAft>
                <a:spcPts val="0"/>
              </a:spcAft>
            </a:pPr>
            <a:endParaRPr lang="en-CA" b="1" dirty="0" smtClean="0">
              <a:solidFill>
                <a:srgbClr val="660033"/>
              </a:solidFill>
              <a:latin typeface="Calibri"/>
              <a:ea typeface="ＭＳ Ｐゴシック"/>
              <a:cs typeface="ＭＳ Ｐゴシック"/>
            </a:endParaRP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Joining by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Telephone  +</a:t>
            </a:r>
          </a:p>
          <a:p>
            <a:pPr algn="ctr" defTabSz="909638" fontAlgn="auto">
              <a:spcBef>
                <a:spcPts val="0"/>
              </a:spcBef>
              <a:spcAft>
                <a:spcPts val="0"/>
              </a:spcAft>
            </a:pPr>
            <a:r>
              <a:rPr lang="en-CA" b="1" dirty="0" smtClean="0">
                <a:solidFill>
                  <a:srgbClr val="660033"/>
                </a:solidFill>
                <a:latin typeface="Calibri"/>
                <a:ea typeface="ＭＳ Ｐゴシック"/>
                <a:cs typeface="ＭＳ Ｐゴシック"/>
              </a:rPr>
              <a:t>Backup PowerPoint </a:t>
            </a:r>
            <a:br>
              <a:rPr lang="en-CA" b="1" dirty="0" smtClean="0">
                <a:solidFill>
                  <a:srgbClr val="660033"/>
                </a:solidFill>
                <a:latin typeface="Calibri"/>
                <a:ea typeface="ＭＳ Ｐゴシック"/>
                <a:cs typeface="ＭＳ Ｐゴシック"/>
              </a:rPr>
            </a:br>
            <a:r>
              <a:rPr lang="en-CA" sz="1400" b="1" dirty="0">
                <a:solidFill>
                  <a:srgbClr val="660033"/>
                </a:solidFill>
                <a:latin typeface="Calibri"/>
                <a:ea typeface="ＭＳ Ｐゴシック"/>
                <a:cs typeface="ＭＳ Ｐゴシック"/>
              </a:rPr>
              <a:t/>
            </a:r>
            <a:br>
              <a:rPr lang="en-CA" sz="1400" b="1" dirty="0">
                <a:solidFill>
                  <a:srgbClr val="660033"/>
                </a:solidFill>
                <a:latin typeface="Calibri"/>
                <a:ea typeface="ＭＳ Ｐゴシック"/>
                <a:cs typeface="ＭＳ Ｐゴシック"/>
              </a:rPr>
            </a:br>
            <a:r>
              <a:rPr lang="en-CA" sz="1400" b="1" dirty="0">
                <a:solidFill>
                  <a:srgbClr val="660033"/>
                </a:solidFill>
                <a:latin typeface="Calibri"/>
                <a:ea typeface="ＭＳ Ｐゴシック"/>
                <a:cs typeface="ＭＳ Ｐゴシック"/>
              </a:rPr>
              <a:t>Respond to the ‘access instructions email </a:t>
            </a:r>
            <a:br>
              <a:rPr lang="en-CA" sz="1400" b="1" dirty="0">
                <a:solidFill>
                  <a:srgbClr val="660033"/>
                </a:solidFill>
                <a:latin typeface="Calibri"/>
                <a:ea typeface="ＭＳ Ｐゴシック"/>
                <a:cs typeface="ＭＳ Ｐゴシック"/>
              </a:rPr>
            </a:br>
            <a:r>
              <a:rPr lang="en-CA" sz="1400" b="1" dirty="0">
                <a:solidFill>
                  <a:srgbClr val="000000"/>
                </a:solidFill>
                <a:latin typeface="Calibri"/>
                <a:ea typeface="ＭＳ Ｐゴシック"/>
                <a:cs typeface="ＭＳ Ｐゴシック"/>
                <a:hlinkClick r:id="rId2"/>
              </a:rPr>
              <a:t>animateur@chnet-works.ca</a:t>
            </a:r>
            <a:endParaRPr lang="en-CA" sz="1400" b="1" dirty="0">
              <a:solidFill>
                <a:srgbClr val="000000"/>
              </a:solidFill>
              <a:latin typeface="Calibri"/>
              <a:ea typeface="ＭＳ Ｐゴシック"/>
              <a:cs typeface="ＭＳ Ｐゴシック"/>
            </a:endParaRPr>
          </a:p>
          <a:p>
            <a:pPr algn="ctr" defTabSz="909638" fontAlgn="auto">
              <a:spcBef>
                <a:spcPts val="0"/>
              </a:spcBef>
              <a:spcAft>
                <a:spcPts val="0"/>
              </a:spcAft>
            </a:pPr>
            <a:endParaRPr lang="en-CA" b="1" dirty="0">
              <a:solidFill>
                <a:srgbClr val="000000"/>
              </a:solidFill>
              <a:latin typeface="Calibri"/>
              <a:ea typeface="ＭＳ Ｐゴシック"/>
              <a:cs typeface="ＭＳ Ｐゴシック"/>
            </a:endParaRPr>
          </a:p>
        </p:txBody>
      </p:sp>
      <p:pic>
        <p:nvPicPr>
          <p:cNvPr id="8198" name="Picture 2" descr="C:\Documents and Settings\user\Local Settings\Temporary Internet Files\Content.IE5\JNB54XLY\MP900308887[1].jpg"/>
          <p:cNvPicPr>
            <a:picLocks noChangeAspect="1" noChangeArrowheads="1"/>
          </p:cNvPicPr>
          <p:nvPr/>
        </p:nvPicPr>
        <p:blipFill>
          <a:blip r:embed="rId3" cstate="print"/>
          <a:srcRect/>
          <a:stretch>
            <a:fillRect/>
          </a:stretch>
        </p:blipFill>
        <p:spPr bwMode="auto">
          <a:xfrm>
            <a:off x="4955959" y="3637164"/>
            <a:ext cx="1332063" cy="657660"/>
          </a:xfrm>
          <a:prstGeom prst="rect">
            <a:avLst/>
          </a:prstGeom>
          <a:solidFill>
            <a:schemeClr val="tx2">
              <a:lumMod val="20000"/>
              <a:lumOff val="80000"/>
            </a:schemeClr>
          </a:solidFill>
          <a:ln w="9525">
            <a:noFill/>
            <a:miter lim="800000"/>
            <a:headEnd/>
            <a:tailEnd/>
          </a:ln>
        </p:spPr>
      </p:pic>
      <p:sp>
        <p:nvSpPr>
          <p:cNvPr id="8" name="Slide Number Placeholder 7"/>
          <p:cNvSpPr>
            <a:spLocks noGrp="1"/>
          </p:cNvSpPr>
          <p:nvPr>
            <p:ph type="sldNum" sz="quarter" idx="12"/>
          </p:nvPr>
        </p:nvSpPr>
        <p:spPr>
          <a:noFill/>
        </p:spPr>
        <p:txBody>
          <a:bodyPr/>
          <a:lstStyle/>
          <a:p>
            <a:pPr>
              <a:defRPr/>
            </a:pPr>
            <a:fld id="{1EDC72AF-1846-4AAC-8741-9B4ADD296E0D}" type="slidenum">
              <a:rPr lang="en-CA" smtClean="0">
                <a:solidFill>
                  <a:prstClr val="black">
                    <a:tint val="75000"/>
                  </a:prstClr>
                </a:solidFill>
              </a:rPr>
              <a:pPr>
                <a:defRPr/>
              </a:pPr>
              <a:t>3</a:t>
            </a:fld>
            <a:endParaRPr lang="en-CA">
              <a:solidFill>
                <a:prstClr val="black">
                  <a:tint val="75000"/>
                </a:prstClr>
              </a:solidFill>
            </a:endParaRPr>
          </a:p>
        </p:txBody>
      </p:sp>
      <p:sp>
        <p:nvSpPr>
          <p:cNvPr id="11" name="TextBox 10"/>
          <p:cNvSpPr txBox="1"/>
          <p:nvPr/>
        </p:nvSpPr>
        <p:spPr>
          <a:xfrm>
            <a:off x="7223955" y="1780780"/>
            <a:ext cx="4329972" cy="2185214"/>
          </a:xfrm>
          <a:prstGeom prst="rect">
            <a:avLst/>
          </a:prstGeom>
          <a:solidFill>
            <a:schemeClr val="tx2">
              <a:lumMod val="20000"/>
              <a:lumOff val="80000"/>
            </a:schemeClr>
          </a:solidFill>
          <a:ln w="38100">
            <a:solidFill>
              <a:schemeClr val="tx1"/>
            </a:solidFill>
          </a:ln>
        </p:spPr>
        <p:txBody>
          <a:bodyPr wrap="square">
            <a:spAutoFit/>
          </a:bodyPr>
          <a:lstStyle/>
          <a:p>
            <a:pPr fontAlgn="auto">
              <a:spcBef>
                <a:spcPts val="0"/>
              </a:spcBef>
              <a:spcAft>
                <a:spcPts val="0"/>
              </a:spcAft>
              <a:defRPr/>
            </a:pPr>
            <a:r>
              <a:rPr lang="en-CA" b="1" dirty="0">
                <a:solidFill>
                  <a:srgbClr val="1F497D">
                    <a:lumMod val="75000"/>
                  </a:srgbClr>
                </a:solidFill>
              </a:rPr>
              <a:t>Please introduce yourself! </a:t>
            </a:r>
          </a:p>
          <a:p>
            <a:pPr fontAlgn="auto">
              <a:spcBef>
                <a:spcPts val="0"/>
              </a:spcBef>
              <a:spcAft>
                <a:spcPts val="0"/>
              </a:spcAft>
              <a:defRPr/>
            </a:pPr>
            <a:r>
              <a:rPr lang="en-CA" b="1" i="1" dirty="0">
                <a:solidFill>
                  <a:srgbClr val="1F497D">
                    <a:lumMod val="75000"/>
                  </a:srgbClr>
                </a:solidFill>
              </a:rPr>
              <a:t>  </a:t>
            </a:r>
            <a:endParaRPr lang="en-CA" b="1" i="1" dirty="0" smtClean="0">
              <a:solidFill>
                <a:srgbClr val="1F497D">
                  <a:lumMod val="75000"/>
                </a:srgbClr>
              </a:solidFill>
            </a:endParaRPr>
          </a:p>
          <a:p>
            <a:pPr marL="285750" indent="-285750" fontAlgn="auto">
              <a:spcBef>
                <a:spcPts val="0"/>
              </a:spcBef>
              <a:spcAft>
                <a:spcPts val="0"/>
              </a:spcAft>
              <a:buFont typeface="Arial" pitchFamily="34" charset="0"/>
              <a:buChar char="•"/>
              <a:defRPr/>
            </a:pPr>
            <a:r>
              <a:rPr lang="en-CA" b="1" i="1" dirty="0" smtClean="0">
                <a:solidFill>
                  <a:srgbClr val="1F497D">
                    <a:lumMod val="75000"/>
                  </a:srgbClr>
                </a:solidFill>
              </a:rPr>
              <a:t>  Name</a:t>
            </a:r>
            <a:endParaRPr lang="en-CA" b="1" i="1" dirty="0">
              <a:solidFill>
                <a:srgbClr val="1F497D">
                  <a:lumMod val="75000"/>
                </a:srgbClr>
              </a:solidFill>
            </a:endParaRPr>
          </a:p>
          <a:p>
            <a:pPr marL="285750" indent="-285750" fontAlgn="auto">
              <a:spcBef>
                <a:spcPts val="0"/>
              </a:spcBef>
              <a:spcAft>
                <a:spcPts val="0"/>
              </a:spcAft>
              <a:buFont typeface="Arial" pitchFamily="34" charset="0"/>
              <a:buChar char="•"/>
              <a:defRPr/>
            </a:pPr>
            <a:r>
              <a:rPr lang="en-CA" b="1" i="1" dirty="0">
                <a:solidFill>
                  <a:srgbClr val="1F497D">
                    <a:lumMod val="75000"/>
                  </a:srgbClr>
                </a:solidFill>
              </a:rPr>
              <a:t>  Organization</a:t>
            </a:r>
          </a:p>
          <a:p>
            <a:pPr marL="285750" indent="-285750" fontAlgn="auto">
              <a:spcBef>
                <a:spcPts val="0"/>
              </a:spcBef>
              <a:spcAft>
                <a:spcPts val="0"/>
              </a:spcAft>
              <a:buFont typeface="Arial" pitchFamily="34" charset="0"/>
              <a:buChar char="•"/>
              <a:defRPr/>
            </a:pPr>
            <a:r>
              <a:rPr lang="en-CA" b="1" i="1" dirty="0">
                <a:solidFill>
                  <a:srgbClr val="1F497D">
                    <a:lumMod val="75000"/>
                  </a:srgbClr>
                </a:solidFill>
              </a:rPr>
              <a:t>  </a:t>
            </a:r>
            <a:r>
              <a:rPr lang="en-CA" b="1" i="1" dirty="0" smtClean="0">
                <a:solidFill>
                  <a:srgbClr val="1F497D">
                    <a:lumMod val="75000"/>
                  </a:srgbClr>
                </a:solidFill>
              </a:rPr>
              <a:t>Location</a:t>
            </a:r>
            <a:endParaRPr lang="en-CA" b="1" i="1" dirty="0">
              <a:solidFill>
                <a:srgbClr val="1F497D">
                  <a:lumMod val="75000"/>
                </a:srgbClr>
              </a:solidFill>
            </a:endParaRPr>
          </a:p>
          <a:p>
            <a:pPr marL="285750" indent="-285750" fontAlgn="auto">
              <a:spcBef>
                <a:spcPts val="0"/>
              </a:spcBef>
              <a:spcAft>
                <a:spcPts val="0"/>
              </a:spcAft>
              <a:buFont typeface="Arial" pitchFamily="34" charset="0"/>
              <a:buChar char="•"/>
              <a:defRPr/>
            </a:pPr>
            <a:endParaRPr lang="en-CA" b="1" i="1" dirty="0" smtClean="0">
              <a:solidFill>
                <a:srgbClr val="1F497D">
                  <a:lumMod val="75000"/>
                </a:srgbClr>
              </a:solidFill>
            </a:endParaRPr>
          </a:p>
          <a:p>
            <a:pPr marL="285750" indent="-285750" fontAlgn="auto">
              <a:spcBef>
                <a:spcPts val="0"/>
              </a:spcBef>
              <a:spcAft>
                <a:spcPts val="0"/>
              </a:spcAft>
              <a:buFont typeface="Arial" pitchFamily="34" charset="0"/>
              <a:buChar char="•"/>
              <a:defRPr/>
            </a:pPr>
            <a:r>
              <a:rPr lang="en-CA" sz="1400" b="1" i="1" dirty="0" smtClean="0">
                <a:solidFill>
                  <a:srgbClr val="1F497D">
                    <a:lumMod val="75000"/>
                  </a:srgbClr>
                </a:solidFill>
              </a:rPr>
              <a:t>  </a:t>
            </a:r>
            <a:r>
              <a:rPr lang="en-CA" sz="1400" b="1" i="1" dirty="0">
                <a:solidFill>
                  <a:srgbClr val="1F497D">
                    <a:lumMod val="75000"/>
                  </a:srgbClr>
                </a:solidFill>
              </a:rPr>
              <a:t>Group in   Attendance?</a:t>
            </a:r>
          </a:p>
          <a:p>
            <a:pPr fontAlgn="auto">
              <a:spcBef>
                <a:spcPts val="0"/>
              </a:spcBef>
              <a:spcAft>
                <a:spcPts val="0"/>
              </a:spcAft>
              <a:defRPr/>
            </a:pPr>
            <a:endParaRPr lang="en-CA" sz="1400" b="1" i="1" dirty="0">
              <a:solidFill>
                <a:srgbClr val="1F497D">
                  <a:lumMod val="75000"/>
                </a:srgbClr>
              </a:solidFill>
            </a:endParaRPr>
          </a:p>
        </p:txBody>
      </p:sp>
      <p:cxnSp>
        <p:nvCxnSpPr>
          <p:cNvPr id="12" name="Straight Arrow Connector 11"/>
          <p:cNvCxnSpPr/>
          <p:nvPr/>
        </p:nvCxnSpPr>
        <p:spPr>
          <a:xfrm flipV="1">
            <a:off x="6137962" y="4141623"/>
            <a:ext cx="1428073" cy="11467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112603" y="2857998"/>
            <a:ext cx="864096"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4034" name="Picture 2" descr="C:\Documents and Settings\siera\Local Settings\Temporary Internet Files\Content.IE5\3VWYZ2IH\MP900438482[1].jpg"/>
          <p:cNvPicPr>
            <a:picLocks noChangeAspect="1" noChangeArrowheads="1"/>
          </p:cNvPicPr>
          <p:nvPr/>
        </p:nvPicPr>
        <p:blipFill>
          <a:blip r:embed="rId4" cstate="print"/>
          <a:srcRect/>
          <a:stretch>
            <a:fillRect/>
          </a:stretch>
        </p:blipFill>
        <p:spPr bwMode="auto">
          <a:xfrm>
            <a:off x="946263" y="1938160"/>
            <a:ext cx="1248139" cy="626744"/>
          </a:xfrm>
          <a:prstGeom prst="rect">
            <a:avLst/>
          </a:prstGeom>
          <a:solidFill>
            <a:schemeClr val="tx2">
              <a:lumMod val="20000"/>
              <a:lumOff val="80000"/>
            </a:schemeClr>
          </a:solid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0" y="306336"/>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Impact on work</a:t>
            </a:r>
            <a:endParaRPr lang="en-CA" sz="3600" b="1" dirty="0">
              <a:solidFill>
                <a:prstClr val="white"/>
              </a:solidFill>
              <a:latin typeface="Segoe UI Light" panose="020B0502040204020203" pitchFamily="34" charset="0"/>
            </a:endParaRPr>
          </a:p>
        </p:txBody>
      </p:sp>
      <p:sp>
        <p:nvSpPr>
          <p:cNvPr id="8" name="Content Placeholder 3"/>
          <p:cNvSpPr txBox="1">
            <a:spLocks/>
          </p:cNvSpPr>
          <p:nvPr/>
        </p:nvSpPr>
        <p:spPr>
          <a:xfrm>
            <a:off x="6640614" y="2206035"/>
            <a:ext cx="5284868" cy="33489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002060"/>
              </a:solidFill>
              <a:latin typeface="Aparajita" panose="020B0604020202020204" pitchFamily="34" charset="0"/>
              <a:cs typeface="Browallia New" panose="020B0604020202020204" pitchFamily="34" charset="-34"/>
            </a:endParaRPr>
          </a:p>
          <a:p>
            <a:pPr marL="0" indent="0" algn="ctr">
              <a:buNone/>
            </a:pPr>
            <a:r>
              <a:rPr lang="en-US" dirty="0" smtClean="0">
                <a:solidFill>
                  <a:srgbClr val="002060"/>
                </a:solidFill>
                <a:latin typeface="Segoe UI Light" panose="020B0502040204020203" pitchFamily="34" charset="0"/>
                <a:cs typeface="Browallia New" panose="020B0604020202020204" pitchFamily="34" charset="-34"/>
              </a:rPr>
              <a:t>“The most important thing is that you can do something. Makes me more aware of different things I can do to try to help more than just say "that's too </a:t>
            </a:r>
            <a:r>
              <a:rPr lang="en-US" dirty="0">
                <a:solidFill>
                  <a:srgbClr val="002060"/>
                </a:solidFill>
                <a:latin typeface="Segoe UI Light" panose="020B0502040204020203" pitchFamily="34" charset="0"/>
                <a:cs typeface="Browallia New" panose="020B0604020202020204" pitchFamily="34" charset="-34"/>
              </a:rPr>
              <a:t>bad".</a:t>
            </a:r>
            <a:r>
              <a:rPr lang="en-US" dirty="0" smtClean="0">
                <a:solidFill>
                  <a:srgbClr val="002060"/>
                </a:solidFill>
                <a:latin typeface="Segoe UI Light" panose="020B0502040204020203" pitchFamily="34" charset="0"/>
                <a:cs typeface="Browallia New" panose="020B0604020202020204" pitchFamily="34" charset="-34"/>
              </a:rPr>
              <a:t>”</a:t>
            </a:r>
          </a:p>
          <a:p>
            <a:pPr marL="0" indent="0" algn="ctr">
              <a:buFont typeface="Arial" panose="020B0604020202020204" pitchFamily="34" charset="0"/>
              <a:buNone/>
            </a:pPr>
            <a:endParaRPr lang="en-US" dirty="0" smtClean="0">
              <a:solidFill>
                <a:srgbClr val="002060"/>
              </a:solidFill>
              <a:latin typeface="Segoe UI Light" panose="020B0502040204020203" pitchFamily="34" charset="0"/>
              <a:cs typeface="Browallia New" panose="020B0604020202020204" pitchFamily="34" charset="-34"/>
            </a:endParaRPr>
          </a:p>
          <a:p>
            <a:pPr marL="0" indent="0" algn="ctr">
              <a:buFont typeface="Arial" panose="020B0604020202020204" pitchFamily="34" charset="0"/>
              <a:buNone/>
            </a:pPr>
            <a:r>
              <a:rPr lang="en-US" dirty="0" smtClean="0">
                <a:solidFill>
                  <a:srgbClr val="002060"/>
                </a:solidFill>
                <a:latin typeface="Segoe UI Light" panose="020B0502040204020203" pitchFamily="34" charset="0"/>
                <a:cs typeface="Browallia New" panose="020B0604020202020204" pitchFamily="34" charset="-34"/>
              </a:rPr>
              <a:t>“Makes me want to do more if I ever come across this situation again in my life time not only in work but something useful you can use in life”.</a:t>
            </a:r>
          </a:p>
          <a:p>
            <a:pPr marL="0" indent="0" algn="ctr">
              <a:buFont typeface="Arial" panose="020B0604020202020204" pitchFamily="34" charset="0"/>
              <a:buNone/>
            </a:pPr>
            <a:endParaRPr lang="en-CA" b="1" dirty="0">
              <a:solidFill>
                <a:srgbClr val="002060"/>
              </a:solidFill>
              <a:latin typeface="Segoe UI Light" panose="020B0502040204020203" pitchFamily="34" charset="0"/>
              <a:cs typeface="Browallia New" panose="020B0604020202020204" pitchFamily="34" charset="-34"/>
            </a:endParaRPr>
          </a:p>
        </p:txBody>
      </p:sp>
      <p:sp>
        <p:nvSpPr>
          <p:cNvPr id="3" name="Rectangle 2"/>
          <p:cNvSpPr/>
          <p:nvPr/>
        </p:nvSpPr>
        <p:spPr>
          <a:xfrm>
            <a:off x="1062990" y="1768465"/>
            <a:ext cx="5360670" cy="1446550"/>
          </a:xfrm>
          <a:prstGeom prst="rect">
            <a:avLst/>
          </a:prstGeom>
        </p:spPr>
        <p:txBody>
          <a:bodyPr wrap="square">
            <a:spAutoFit/>
          </a:bodyPr>
          <a:lstStyle/>
          <a:p>
            <a:pPr algn="ctr"/>
            <a:r>
              <a:rPr lang="en-CA" sz="4400" b="1" dirty="0">
                <a:solidFill>
                  <a:srgbClr val="002060"/>
                </a:solidFill>
                <a:latin typeface="Segoe UI Light" panose="020B0502040204020203" pitchFamily="34" charset="0"/>
              </a:rPr>
              <a:t>Most important thing they learned</a:t>
            </a:r>
            <a:endParaRPr lang="en-US" dirty="0">
              <a:solidFill>
                <a:prstClr val="black"/>
              </a:solidFill>
              <a:latin typeface="Segoe UI Light" panose="020B0502040204020203"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303" y="3492430"/>
            <a:ext cx="3873729" cy="257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274D19-DE53-4665-909B-FA3DA6A6927E}" type="slidenum">
              <a:rPr lang="en-CA" smtClean="0"/>
              <a:t>30</a:t>
            </a:fld>
            <a:endParaRPr lang="en-CA"/>
          </a:p>
        </p:txBody>
      </p:sp>
    </p:spTree>
    <p:extLst>
      <p:ext uri="{BB962C8B-B14F-4D97-AF65-F5344CB8AC3E}">
        <p14:creationId xmlns:p14="http://schemas.microsoft.com/office/powerpoint/2010/main" val="139424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0" y="286036"/>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Impact on work</a:t>
            </a:r>
            <a:endParaRPr lang="en-CA" sz="3600" b="1" dirty="0">
              <a:solidFill>
                <a:prstClr val="white"/>
              </a:solidFill>
              <a:latin typeface="Segoe UI Light" panose="020B0502040204020203" pitchFamily="34" charset="0"/>
            </a:endParaRPr>
          </a:p>
        </p:txBody>
      </p:sp>
      <p:sp>
        <p:nvSpPr>
          <p:cNvPr id="3" name="Rectangle 2"/>
          <p:cNvSpPr/>
          <p:nvPr/>
        </p:nvSpPr>
        <p:spPr>
          <a:xfrm>
            <a:off x="971656" y="1611630"/>
            <a:ext cx="5726324" cy="1446550"/>
          </a:xfrm>
          <a:prstGeom prst="rect">
            <a:avLst/>
          </a:prstGeom>
        </p:spPr>
        <p:txBody>
          <a:bodyPr wrap="square">
            <a:spAutoFit/>
          </a:bodyPr>
          <a:lstStyle/>
          <a:p>
            <a:pPr algn="ctr"/>
            <a:r>
              <a:rPr lang="en-CA" sz="4400" b="1" dirty="0">
                <a:solidFill>
                  <a:srgbClr val="002060"/>
                </a:solidFill>
                <a:latin typeface="Segoe UI Light" panose="020B0502040204020203" pitchFamily="34" charset="0"/>
              </a:rPr>
              <a:t>Most important thing they learned </a:t>
            </a:r>
            <a:endParaRPr lang="en-US" sz="4400" dirty="0">
              <a:solidFill>
                <a:prstClr val="black"/>
              </a:solidFill>
              <a:latin typeface="Segoe UI Light" panose="020B0502040204020203" pitchFamily="34" charset="0"/>
            </a:endParaRPr>
          </a:p>
        </p:txBody>
      </p:sp>
      <p:sp>
        <p:nvSpPr>
          <p:cNvPr id="5" name="Rectangle 4"/>
          <p:cNvSpPr/>
          <p:nvPr/>
        </p:nvSpPr>
        <p:spPr>
          <a:xfrm>
            <a:off x="6263640" y="2229532"/>
            <a:ext cx="5269230" cy="3949799"/>
          </a:xfrm>
          <a:prstGeom prst="rect">
            <a:avLst/>
          </a:prstGeom>
        </p:spPr>
        <p:txBody>
          <a:bodyPr wrap="square">
            <a:spAutoFit/>
          </a:bodyPr>
          <a:lstStyle/>
          <a:p>
            <a:pPr algn="ctr">
              <a:lnSpc>
                <a:spcPct val="90000"/>
              </a:lnSpc>
              <a:spcBef>
                <a:spcPts val="1000"/>
              </a:spcBef>
            </a:pPr>
            <a:r>
              <a:rPr lang="en-US" sz="2600" dirty="0">
                <a:solidFill>
                  <a:srgbClr val="002060"/>
                </a:solidFill>
                <a:latin typeface="Segoe UI Light" panose="020B0502040204020203" pitchFamily="34" charset="0"/>
                <a:ea typeface="Arial Unicode MS" panose="020B0604020202020204" pitchFamily="34" charset="-128"/>
                <a:cs typeface="Browallia New" panose="020B0604020202020204" pitchFamily="34" charset="-34"/>
              </a:rPr>
              <a:t>It's ok to be concerned about our members and ask questions if you think there is a problem.  </a:t>
            </a:r>
            <a:endParaRPr lang="en-US" sz="2600" dirty="0" smtClean="0">
              <a:solidFill>
                <a:srgbClr val="002060"/>
              </a:solidFill>
              <a:latin typeface="Segoe UI Light" panose="020B0502040204020203" pitchFamily="34" charset="0"/>
              <a:ea typeface="Arial Unicode MS" panose="020B0604020202020204" pitchFamily="34" charset="-128"/>
              <a:cs typeface="Browallia New" panose="020B0604020202020204" pitchFamily="34" charset="-34"/>
            </a:endParaRPr>
          </a:p>
          <a:p>
            <a:pPr algn="ctr">
              <a:lnSpc>
                <a:spcPct val="90000"/>
              </a:lnSpc>
              <a:spcBef>
                <a:spcPts val="1000"/>
              </a:spcBef>
            </a:pPr>
            <a:endParaRPr lang="en-US" sz="2600" dirty="0" smtClean="0">
              <a:solidFill>
                <a:srgbClr val="002060"/>
              </a:solidFill>
              <a:latin typeface="Segoe UI Light" panose="020B0502040204020203" pitchFamily="34" charset="0"/>
              <a:ea typeface="Arial Unicode MS" panose="020B0604020202020204" pitchFamily="34" charset="-128"/>
              <a:cs typeface="Browallia New" panose="020B0604020202020204" pitchFamily="34" charset="-34"/>
            </a:endParaRPr>
          </a:p>
          <a:p>
            <a:pPr algn="ctr">
              <a:lnSpc>
                <a:spcPct val="90000"/>
              </a:lnSpc>
              <a:spcBef>
                <a:spcPts val="1000"/>
              </a:spcBef>
            </a:pPr>
            <a:r>
              <a:rPr lang="en-US" sz="2600" dirty="0" smtClean="0">
                <a:solidFill>
                  <a:srgbClr val="002060"/>
                </a:solidFill>
                <a:latin typeface="Segoe UI Light" panose="020B0502040204020203" pitchFamily="34" charset="0"/>
                <a:ea typeface="Arial Unicode MS" panose="020B0604020202020204" pitchFamily="34" charset="-128"/>
                <a:cs typeface="Browallia New" panose="020B0604020202020204" pitchFamily="34" charset="-34"/>
              </a:rPr>
              <a:t>If </a:t>
            </a:r>
            <a:r>
              <a:rPr lang="en-US" sz="2600" dirty="0">
                <a:solidFill>
                  <a:srgbClr val="002060"/>
                </a:solidFill>
                <a:latin typeface="Segoe UI Light" panose="020B0502040204020203" pitchFamily="34" charset="0"/>
                <a:ea typeface="Arial Unicode MS" panose="020B0604020202020204" pitchFamily="34" charset="-128"/>
                <a:cs typeface="Browallia New" panose="020B0604020202020204" pitchFamily="34" charset="-34"/>
              </a:rPr>
              <a:t>something doesn't seem right or if the behavior of a member seems unusual or out of character, investigate and talk to the member in a respectful way to get to the bottom of the issue.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79" y="3148964"/>
            <a:ext cx="3892449" cy="2534292"/>
          </a:xfrm>
          <a:prstGeom prst="rect">
            <a:avLst/>
          </a:prstGeom>
        </p:spPr>
      </p:pic>
      <p:sp>
        <p:nvSpPr>
          <p:cNvPr id="2" name="Slide Number Placeholder 1"/>
          <p:cNvSpPr>
            <a:spLocks noGrp="1"/>
          </p:cNvSpPr>
          <p:nvPr>
            <p:ph type="sldNum" sz="quarter" idx="12"/>
          </p:nvPr>
        </p:nvSpPr>
        <p:spPr/>
        <p:txBody>
          <a:bodyPr/>
          <a:lstStyle/>
          <a:p>
            <a:fld id="{F9274D19-DE53-4665-909B-FA3DA6A6927E}" type="slidenum">
              <a:rPr lang="en-CA" smtClean="0"/>
              <a:t>31</a:t>
            </a:fld>
            <a:endParaRPr lang="en-CA"/>
          </a:p>
        </p:txBody>
      </p:sp>
    </p:spTree>
    <p:extLst>
      <p:ext uri="{BB962C8B-B14F-4D97-AF65-F5344CB8AC3E}">
        <p14:creationId xmlns:p14="http://schemas.microsoft.com/office/powerpoint/2010/main" val="333041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0" y="347218"/>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Spotlight on Manitoba’s experience</a:t>
            </a:r>
            <a:endParaRPr lang="en-CA" sz="3600" b="1" dirty="0">
              <a:solidFill>
                <a:prstClr val="white"/>
              </a:solidFill>
              <a:latin typeface="Segoe UI Light" panose="020B0502040204020203" pitchFamily="34" charset="0"/>
            </a:endParaRPr>
          </a:p>
        </p:txBody>
      </p:sp>
      <p:sp>
        <p:nvSpPr>
          <p:cNvPr id="3" name="Rectangle 2"/>
          <p:cNvSpPr/>
          <p:nvPr/>
        </p:nvSpPr>
        <p:spPr>
          <a:xfrm>
            <a:off x="640080" y="2136338"/>
            <a:ext cx="11551918" cy="3785652"/>
          </a:xfrm>
          <a:prstGeom prst="rect">
            <a:avLst/>
          </a:prstGeom>
        </p:spPr>
        <p:txBody>
          <a:bodyPr wrap="square">
            <a:spAutoFit/>
          </a:bodyPr>
          <a:lstStyle/>
          <a:p>
            <a:pPr marL="342900" indent="-342900">
              <a:buFont typeface="Arial" panose="020B0604020202020204" pitchFamily="34" charset="0"/>
              <a:buChar char="•"/>
            </a:pPr>
            <a:r>
              <a:rPr lang="en-CA" sz="2400" dirty="0">
                <a:solidFill>
                  <a:srgbClr val="4472C4">
                    <a:lumMod val="50000"/>
                  </a:srgbClr>
                </a:solidFill>
                <a:latin typeface="Segoe UI Light" panose="020B0502040204020203" pitchFamily="34" charset="0"/>
              </a:rPr>
              <a:t>Working with </a:t>
            </a:r>
            <a:r>
              <a:rPr lang="en-CA" sz="2400" dirty="0" smtClean="0">
                <a:solidFill>
                  <a:srgbClr val="4472C4">
                    <a:lumMod val="50000"/>
                  </a:srgbClr>
                </a:solidFill>
                <a:latin typeface="Segoe UI Light" panose="020B0502040204020203" pitchFamily="34" charset="0"/>
              </a:rPr>
              <a:t>CUCM to inform all Manitoba credit unions has been </a:t>
            </a:r>
            <a:r>
              <a:rPr lang="en-CA" sz="2400" dirty="0">
                <a:solidFill>
                  <a:srgbClr val="4472C4">
                    <a:lumMod val="50000"/>
                  </a:srgbClr>
                </a:solidFill>
                <a:latin typeface="Segoe UI Light" panose="020B0502040204020203" pitchFamily="34" charset="0"/>
              </a:rPr>
              <a:t>instrumental to our </a:t>
            </a:r>
            <a:r>
              <a:rPr lang="en-CA" sz="2400" dirty="0" smtClean="0">
                <a:solidFill>
                  <a:srgbClr val="4472C4">
                    <a:lumMod val="50000"/>
                  </a:srgbClr>
                </a:solidFill>
                <a:latin typeface="Segoe UI Light" panose="020B0502040204020203" pitchFamily="34" charset="0"/>
              </a:rPr>
              <a:t>success</a:t>
            </a:r>
          </a:p>
          <a:p>
            <a:pPr marL="342900" indent="-342900">
              <a:buFont typeface="Arial" panose="020B0604020202020204" pitchFamily="34" charset="0"/>
              <a:buChar char="•"/>
            </a:pPr>
            <a:endParaRPr lang="en-CA" sz="2400" dirty="0" smtClean="0">
              <a:solidFill>
                <a:srgbClr val="4472C4">
                  <a:lumMod val="50000"/>
                </a:srgbClr>
              </a:solidFill>
              <a:latin typeface="Segoe UI Light" panose="020B0502040204020203" pitchFamily="34" charset="0"/>
            </a:endParaRPr>
          </a:p>
          <a:p>
            <a:pPr marL="342900" indent="-342900">
              <a:buFont typeface="Arial" panose="020B0604020202020204" pitchFamily="34" charset="0"/>
              <a:buChar char="•"/>
            </a:pPr>
            <a:r>
              <a:rPr lang="en-CA" sz="2400" dirty="0" smtClean="0">
                <a:solidFill>
                  <a:srgbClr val="4472C4">
                    <a:lumMod val="50000"/>
                  </a:srgbClr>
                </a:solidFill>
                <a:latin typeface="Segoe UI Light" panose="020B0502040204020203" pitchFamily="34" charset="0"/>
              </a:rPr>
              <a:t>Portage </a:t>
            </a:r>
            <a:r>
              <a:rPr lang="en-CA" sz="2400" dirty="0">
                <a:solidFill>
                  <a:srgbClr val="4472C4">
                    <a:lumMod val="50000"/>
                  </a:srgbClr>
                </a:solidFill>
                <a:latin typeface="Segoe UI Light" panose="020B0502040204020203" pitchFamily="34" charset="0"/>
              </a:rPr>
              <a:t>Credit Union </a:t>
            </a:r>
            <a:r>
              <a:rPr lang="en-CA" sz="2400" dirty="0" smtClean="0">
                <a:solidFill>
                  <a:srgbClr val="4472C4">
                    <a:lumMod val="50000"/>
                  </a:srgbClr>
                </a:solidFill>
                <a:latin typeface="Segoe UI Light" panose="020B0502040204020203" pitchFamily="34" charset="0"/>
              </a:rPr>
              <a:t>has included </a:t>
            </a:r>
            <a:r>
              <a:rPr lang="en-CA" sz="2400" dirty="0">
                <a:solidFill>
                  <a:srgbClr val="4472C4">
                    <a:lumMod val="50000"/>
                  </a:srgbClr>
                </a:solidFill>
                <a:latin typeface="Segoe UI Light" panose="020B0502040204020203" pitchFamily="34" charset="0"/>
              </a:rPr>
              <a:t>the course as mandatory training for </a:t>
            </a:r>
            <a:r>
              <a:rPr lang="en-CA" sz="2400" b="1" dirty="0">
                <a:solidFill>
                  <a:srgbClr val="4472C4">
                    <a:lumMod val="50000"/>
                  </a:srgbClr>
                </a:solidFill>
                <a:latin typeface="Segoe UI Light" panose="020B0502040204020203" pitchFamily="34" charset="0"/>
              </a:rPr>
              <a:t>all</a:t>
            </a:r>
            <a:r>
              <a:rPr lang="en-CA" sz="2400" dirty="0">
                <a:solidFill>
                  <a:srgbClr val="4472C4">
                    <a:lumMod val="50000"/>
                  </a:srgbClr>
                </a:solidFill>
                <a:latin typeface="Segoe UI Light" panose="020B0502040204020203" pitchFamily="34" charset="0"/>
              </a:rPr>
              <a:t> employees </a:t>
            </a:r>
            <a:endParaRPr lang="en-CA" sz="2400" dirty="0" smtClean="0">
              <a:solidFill>
                <a:srgbClr val="4472C4">
                  <a:lumMod val="50000"/>
                </a:srgbClr>
              </a:solidFill>
              <a:latin typeface="Segoe UI Light" panose="020B0502040204020203" pitchFamily="34" charset="0"/>
            </a:endParaRPr>
          </a:p>
          <a:p>
            <a:endParaRPr lang="en-CA" sz="2400" dirty="0">
              <a:solidFill>
                <a:srgbClr val="4472C4">
                  <a:lumMod val="50000"/>
                </a:srgbClr>
              </a:solidFill>
              <a:latin typeface="Segoe UI Light" panose="020B0502040204020203" pitchFamily="34" charset="0"/>
            </a:endParaRPr>
          </a:p>
          <a:p>
            <a:pPr marL="342900" indent="-342900">
              <a:buFont typeface="Arial" panose="020B0604020202020204" pitchFamily="34" charset="0"/>
              <a:buChar char="•"/>
            </a:pPr>
            <a:r>
              <a:rPr lang="en-CA" sz="2400" dirty="0">
                <a:solidFill>
                  <a:srgbClr val="4472C4">
                    <a:lumMod val="50000"/>
                  </a:srgbClr>
                </a:solidFill>
                <a:latin typeface="Segoe UI Light" panose="020B0502040204020203" pitchFamily="34" charset="0"/>
              </a:rPr>
              <a:t>Cambrian Credit Union </a:t>
            </a:r>
            <a:r>
              <a:rPr lang="en-CA" sz="2400" dirty="0" smtClean="0">
                <a:solidFill>
                  <a:srgbClr val="4472C4">
                    <a:lumMod val="50000"/>
                  </a:srgbClr>
                </a:solidFill>
                <a:latin typeface="Segoe UI Light" panose="020B0502040204020203" pitchFamily="34" charset="0"/>
              </a:rPr>
              <a:t>is rolling out training to all of its front </a:t>
            </a:r>
            <a:r>
              <a:rPr lang="en-CA" sz="2400" dirty="0">
                <a:solidFill>
                  <a:srgbClr val="4472C4">
                    <a:lumMod val="50000"/>
                  </a:srgbClr>
                </a:solidFill>
                <a:latin typeface="Segoe UI Light" panose="020B0502040204020203" pitchFamily="34" charset="0"/>
              </a:rPr>
              <a:t>line </a:t>
            </a:r>
            <a:r>
              <a:rPr lang="en-CA" sz="2400" dirty="0" smtClean="0">
                <a:solidFill>
                  <a:srgbClr val="4472C4">
                    <a:lumMod val="50000"/>
                  </a:srgbClr>
                </a:solidFill>
                <a:latin typeface="Segoe UI Light" panose="020B0502040204020203" pitchFamily="34" charset="0"/>
              </a:rPr>
              <a:t>workers </a:t>
            </a:r>
            <a:endParaRPr lang="en-CA" sz="2400" dirty="0">
              <a:solidFill>
                <a:srgbClr val="4472C4">
                  <a:lumMod val="50000"/>
                </a:srgbClr>
              </a:solidFill>
              <a:latin typeface="Segoe UI Light" panose="020B0502040204020203" pitchFamily="34" charset="0"/>
            </a:endParaRPr>
          </a:p>
          <a:p>
            <a:endParaRPr lang="en-CA" sz="2400" dirty="0">
              <a:solidFill>
                <a:srgbClr val="4472C4">
                  <a:lumMod val="50000"/>
                </a:srgbClr>
              </a:solidFill>
              <a:latin typeface="Segoe UI Light" panose="020B0502040204020203" pitchFamily="34" charset="0"/>
            </a:endParaRPr>
          </a:p>
          <a:p>
            <a:pPr marL="342900" indent="-342900">
              <a:buFont typeface="Arial" panose="020B0604020202020204" pitchFamily="34" charset="0"/>
              <a:buChar char="•"/>
            </a:pPr>
            <a:r>
              <a:rPr lang="en-CA" sz="2400" dirty="0">
                <a:solidFill>
                  <a:srgbClr val="4472C4">
                    <a:lumMod val="50000"/>
                  </a:srgbClr>
                </a:solidFill>
                <a:latin typeface="Segoe UI Light" panose="020B0502040204020203" pitchFamily="34" charset="0"/>
              </a:rPr>
              <a:t> Steinbach Credit Union is rolling out the training to </a:t>
            </a:r>
            <a:r>
              <a:rPr lang="en-CA" sz="2400" dirty="0" smtClean="0">
                <a:solidFill>
                  <a:srgbClr val="4472C4">
                    <a:lumMod val="50000"/>
                  </a:srgbClr>
                </a:solidFill>
                <a:latin typeface="Segoe UI Light" panose="020B0502040204020203" pitchFamily="34" charset="0"/>
              </a:rPr>
              <a:t>branch </a:t>
            </a:r>
            <a:r>
              <a:rPr lang="en-CA" sz="2400" dirty="0">
                <a:solidFill>
                  <a:srgbClr val="4472C4">
                    <a:lumMod val="50000"/>
                  </a:srgbClr>
                </a:solidFill>
                <a:latin typeface="Segoe UI Light" panose="020B0502040204020203" pitchFamily="34" charset="0"/>
              </a:rPr>
              <a:t>manager </a:t>
            </a:r>
            <a:r>
              <a:rPr lang="en-CA" sz="2400" dirty="0" smtClean="0">
                <a:solidFill>
                  <a:srgbClr val="4472C4">
                    <a:lumMod val="50000"/>
                  </a:srgbClr>
                </a:solidFill>
                <a:latin typeface="Segoe UI Light" panose="020B0502040204020203" pitchFamily="34" charset="0"/>
              </a:rPr>
              <a:t>to include in the branch training </a:t>
            </a:r>
            <a:r>
              <a:rPr lang="en-CA" sz="2400" dirty="0">
                <a:solidFill>
                  <a:srgbClr val="4472C4">
                    <a:lumMod val="50000"/>
                  </a:srgbClr>
                </a:solidFill>
                <a:latin typeface="Segoe UI Light" panose="020B0502040204020203" pitchFamily="34" charset="0"/>
              </a:rPr>
              <a:t>strategy </a:t>
            </a:r>
          </a:p>
        </p:txBody>
      </p:sp>
      <p:sp>
        <p:nvSpPr>
          <p:cNvPr id="2" name="Slide Number Placeholder 1"/>
          <p:cNvSpPr>
            <a:spLocks noGrp="1"/>
          </p:cNvSpPr>
          <p:nvPr>
            <p:ph type="sldNum" sz="quarter" idx="12"/>
          </p:nvPr>
        </p:nvSpPr>
        <p:spPr/>
        <p:txBody>
          <a:bodyPr/>
          <a:lstStyle/>
          <a:p>
            <a:fld id="{F9274D19-DE53-4665-909B-FA3DA6A6927E}" type="slidenum">
              <a:rPr lang="en-CA" smtClean="0"/>
              <a:t>32</a:t>
            </a:fld>
            <a:endParaRPr lang="en-CA"/>
          </a:p>
        </p:txBody>
      </p:sp>
    </p:spTree>
    <p:extLst>
      <p:ext uri="{BB962C8B-B14F-4D97-AF65-F5344CB8AC3E}">
        <p14:creationId xmlns:p14="http://schemas.microsoft.com/office/powerpoint/2010/main" val="133126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ceptdraw.com/How-To-Guide/picture/Geomap-canada-Manito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6008">
            <a:off x="7001759" y="1769791"/>
            <a:ext cx="3249437" cy="4734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logo_formemo"/>
          <p:cNvPicPr>
            <a:picLocks noChangeAspect="1" noChangeArrowheads="1"/>
          </p:cNvPicPr>
          <p:nvPr/>
        </p:nvPicPr>
        <p:blipFill>
          <a:blip r:embed="rId4"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1" y="324045"/>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Community presentations in Manitoba</a:t>
            </a:r>
            <a:endParaRPr lang="en-CA" sz="3600" b="1" dirty="0">
              <a:solidFill>
                <a:prstClr val="white"/>
              </a:solidFill>
              <a:latin typeface="Segoe UI Light" panose="020B0502040204020203" pitchFamily="34" charset="0"/>
            </a:endParaRPr>
          </a:p>
        </p:txBody>
      </p:sp>
      <p:sp>
        <p:nvSpPr>
          <p:cNvPr id="3" name="Rectangle 2"/>
          <p:cNvSpPr/>
          <p:nvPr/>
        </p:nvSpPr>
        <p:spPr>
          <a:xfrm>
            <a:off x="640080" y="2136337"/>
            <a:ext cx="10741282" cy="509585"/>
          </a:xfrm>
          <a:prstGeom prst="rect">
            <a:avLst/>
          </a:prstGeom>
        </p:spPr>
        <p:txBody>
          <a:bodyPr wrap="square">
            <a:spAutoFit/>
          </a:bodyPr>
          <a:lstStyle/>
          <a:p>
            <a:pPr marL="342900" indent="-342900">
              <a:buFont typeface="Arial" panose="020B0604020202020204" pitchFamily="34" charset="0"/>
              <a:buChar char="•"/>
            </a:pPr>
            <a:endParaRPr lang="en-CA" sz="2400" dirty="0">
              <a:solidFill>
                <a:srgbClr val="4472C4">
                  <a:lumMod val="50000"/>
                </a:srgbClr>
              </a:solidFill>
              <a:latin typeface="Segoe UI Light" panose="020B0502040204020203" pitchFamily="34" charset="0"/>
            </a:endParaRPr>
          </a:p>
        </p:txBody>
      </p:sp>
      <p:pic>
        <p:nvPicPr>
          <p:cNvPr id="8" name="Picture 1" descr="cid:image001.jpg@01CFEEAE.FC453D3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664264" y="4925558"/>
            <a:ext cx="3698852" cy="123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lide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647" y="1600913"/>
            <a:ext cx="5266112" cy="297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274D19-DE53-4665-909B-FA3DA6A6927E}" type="slidenum">
              <a:rPr lang="en-CA" smtClean="0"/>
              <a:t>33</a:t>
            </a:fld>
            <a:endParaRPr lang="en-CA"/>
          </a:p>
        </p:txBody>
      </p:sp>
    </p:spTree>
    <p:extLst>
      <p:ext uri="{BB962C8B-B14F-4D97-AF65-F5344CB8AC3E}">
        <p14:creationId xmlns:p14="http://schemas.microsoft.com/office/powerpoint/2010/main" val="21412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TextBox 16"/>
          <p:cNvSpPr txBox="1"/>
          <p:nvPr/>
        </p:nvSpPr>
        <p:spPr>
          <a:xfrm>
            <a:off x="0" y="347218"/>
            <a:ext cx="8243387" cy="646331"/>
          </a:xfrm>
          <a:prstGeom prst="rect">
            <a:avLst/>
          </a:prstGeom>
          <a:noFill/>
        </p:spPr>
        <p:txBody>
          <a:bodyPr wrap="square" rtlCol="0">
            <a:spAutoFit/>
          </a:bodyPr>
          <a:lstStyle/>
          <a:p>
            <a:r>
              <a:rPr lang="en-CA" sz="3600" b="1" dirty="0" smtClean="0">
                <a:solidFill>
                  <a:prstClr val="white"/>
                </a:solidFill>
                <a:latin typeface="Segoe UI Light" panose="020B0502040204020203" pitchFamily="34" charset="0"/>
              </a:rPr>
              <a:t>Additional opportunities</a:t>
            </a:r>
            <a:endParaRPr lang="en-CA" sz="3600" b="1" dirty="0">
              <a:solidFill>
                <a:prstClr val="white"/>
              </a:solidFill>
              <a:latin typeface="Segoe UI Light" panose="020B050204020402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397" y="1945264"/>
            <a:ext cx="3522213" cy="36116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1572" y="1945264"/>
            <a:ext cx="4215792" cy="2044869"/>
          </a:xfrm>
          <a:prstGeom prst="rect">
            <a:avLst/>
          </a:prstGeom>
          <a:ln>
            <a:solidFill>
              <a:schemeClr val="bg2"/>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572" y="4118650"/>
            <a:ext cx="4215792" cy="1438275"/>
          </a:xfrm>
          <a:prstGeom prst="rect">
            <a:avLst/>
          </a:prstGeom>
        </p:spPr>
      </p:pic>
      <p:sp>
        <p:nvSpPr>
          <p:cNvPr id="3" name="Slide Number Placeholder 2"/>
          <p:cNvSpPr>
            <a:spLocks noGrp="1"/>
          </p:cNvSpPr>
          <p:nvPr>
            <p:ph type="sldNum" sz="quarter" idx="12"/>
          </p:nvPr>
        </p:nvSpPr>
        <p:spPr/>
        <p:txBody>
          <a:bodyPr/>
          <a:lstStyle/>
          <a:p>
            <a:fld id="{F9274D19-DE53-4665-909B-FA3DA6A6927E}" type="slidenum">
              <a:rPr lang="en-CA" smtClean="0"/>
              <a:t>34</a:t>
            </a:fld>
            <a:endParaRPr lang="en-CA"/>
          </a:p>
        </p:txBody>
      </p:sp>
    </p:spTree>
    <p:extLst>
      <p:ext uri="{BB962C8B-B14F-4D97-AF65-F5344CB8AC3E}">
        <p14:creationId xmlns:p14="http://schemas.microsoft.com/office/powerpoint/2010/main" val="11082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1082"/>
            <a:ext cx="12191999" cy="11325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0726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3600" b="1" dirty="0">
              <a:solidFill>
                <a:prstClr val="white"/>
              </a:solidFill>
              <a:latin typeface="Segoe UI Light" panose="020B0502040204020203" pitchFamily="34" charset="0"/>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 name="TextBox 2"/>
          <p:cNvSpPr txBox="1"/>
          <p:nvPr/>
        </p:nvSpPr>
        <p:spPr>
          <a:xfrm>
            <a:off x="200836" y="353874"/>
            <a:ext cx="4998720" cy="584775"/>
          </a:xfrm>
          <a:prstGeom prst="rect">
            <a:avLst/>
          </a:prstGeom>
          <a:noFill/>
        </p:spPr>
        <p:txBody>
          <a:bodyPr wrap="square" rtlCol="0">
            <a:spAutoFit/>
          </a:bodyPr>
          <a:lstStyle/>
          <a:p>
            <a:r>
              <a:rPr lang="en-CA" sz="3200" b="1"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Resources</a:t>
            </a:r>
            <a:endParaRPr lang="en-CA" sz="3200" b="1"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221954" y="1183583"/>
            <a:ext cx="11689522" cy="535859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CA" sz="1600" dirty="0">
                <a:latin typeface="Segoe UI Light" panose="020B0502040204020203" pitchFamily="34" charset="0"/>
                <a:ea typeface="Calibri" panose="020F0502020204030204" pitchFamily="34" charset="0"/>
                <a:cs typeface="Times New Roman" panose="02020603050405020304" pitchFamily="18" charset="0"/>
              </a:rPr>
              <a:t>National Strategy For Financial Literacy Phase 1: Strengthening Seniors’ Financial Literacy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3"/>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3"/>
              </a:rPr>
              <a:t>://www.fcac-acfc.gc.ca/Eng/financialLiteracy/financialLiteracyCanada/strategy/Documents/</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3"/>
              </a:rPr>
              <a:t>seniors_financial_literacy_consultation.pdf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600" dirty="0" err="1">
                <a:latin typeface="Segoe UI Light" panose="020B0502040204020203" pitchFamily="34" charset="0"/>
                <a:ea typeface="Calibri" panose="020F0502020204030204" pitchFamily="34" charset="0"/>
                <a:cs typeface="Times New Roman" panose="02020603050405020304" pitchFamily="18" charset="0"/>
              </a:rPr>
              <a:t>Stratégie</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nationale</a:t>
            </a:r>
            <a:r>
              <a:rPr lang="en-CA" sz="1600" dirty="0">
                <a:latin typeface="Segoe UI Light" panose="020B0502040204020203" pitchFamily="34" charset="0"/>
                <a:ea typeface="Calibri" panose="020F0502020204030204" pitchFamily="34" charset="0"/>
                <a:cs typeface="Times New Roman" panose="02020603050405020304" pitchFamily="18" charset="0"/>
              </a:rPr>
              <a:t> pour la </a:t>
            </a:r>
            <a:r>
              <a:rPr lang="en-CA" sz="1600" dirty="0" err="1">
                <a:latin typeface="Segoe UI Light" panose="020B0502040204020203" pitchFamily="34" charset="0"/>
                <a:ea typeface="Calibri" panose="020F0502020204030204" pitchFamily="34" charset="0"/>
                <a:cs typeface="Times New Roman" panose="02020603050405020304" pitchFamily="18" charset="0"/>
              </a:rPr>
              <a:t>littératie</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financière</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Étape</a:t>
            </a:r>
            <a:r>
              <a:rPr lang="en-CA" sz="1600" dirty="0">
                <a:latin typeface="Segoe UI Light" panose="020B0502040204020203" pitchFamily="34" charset="0"/>
                <a:ea typeface="Calibri" panose="020F0502020204030204" pitchFamily="34" charset="0"/>
                <a:cs typeface="Times New Roman" panose="02020603050405020304" pitchFamily="18" charset="0"/>
              </a:rPr>
              <a:t> 1 : </a:t>
            </a:r>
            <a:r>
              <a:rPr lang="en-CA" sz="1600" dirty="0" err="1">
                <a:latin typeface="Segoe UI Light" panose="020B0502040204020203" pitchFamily="34" charset="0"/>
                <a:ea typeface="Calibri" panose="020F0502020204030204" pitchFamily="34" charset="0"/>
                <a:cs typeface="Times New Roman" panose="02020603050405020304" pitchFamily="18" charset="0"/>
              </a:rPr>
              <a:t>Renforcer</a:t>
            </a:r>
            <a:r>
              <a:rPr lang="en-CA" sz="1600" dirty="0">
                <a:latin typeface="Segoe UI Light" panose="020B0502040204020203" pitchFamily="34" charset="0"/>
                <a:ea typeface="Calibri" panose="020F0502020204030204" pitchFamily="34" charset="0"/>
                <a:cs typeface="Times New Roman" panose="02020603050405020304" pitchFamily="18" charset="0"/>
              </a:rPr>
              <a:t> la </a:t>
            </a:r>
            <a:r>
              <a:rPr lang="en-CA" sz="1600" dirty="0" err="1">
                <a:latin typeface="Segoe UI Light" panose="020B0502040204020203" pitchFamily="34" charset="0"/>
                <a:ea typeface="Calibri" panose="020F0502020204030204" pitchFamily="34" charset="0"/>
                <a:cs typeface="Times New Roman" panose="02020603050405020304" pitchFamily="18" charset="0"/>
              </a:rPr>
              <a:t>littératie</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financière</a:t>
            </a:r>
            <a:r>
              <a:rPr lang="en-CA" sz="1600" dirty="0">
                <a:latin typeface="Segoe UI Light" panose="020B0502040204020203" pitchFamily="34" charset="0"/>
                <a:ea typeface="Calibri" panose="020F0502020204030204" pitchFamily="34" charset="0"/>
                <a:cs typeface="Times New Roman" panose="02020603050405020304" pitchFamily="18" charset="0"/>
              </a:rPr>
              <a:t> des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aînés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4"/>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4"/>
              </a:rPr>
              <a:t>://www.fcac-acfc.gc.ca/Fra/litteratieFinanciere/litteratieCanada/Documents/</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4"/>
              </a:rPr>
              <a:t>SeniorsStrategyFR.pdf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600" dirty="0">
                <a:latin typeface="Segoe UI Light" panose="020B0502040204020203" pitchFamily="34" charset="0"/>
                <a:ea typeface="Calibri" panose="020F0502020204030204" pitchFamily="34" charset="0"/>
                <a:cs typeface="Times New Roman" panose="02020603050405020304" pitchFamily="18" charset="0"/>
              </a:rPr>
              <a:t>What every older Canadian should know about Powers of Attorney (for financial matters and property) and Joint Bank Accounts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5"/>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5"/>
              </a:rPr>
              <a:t>://www.seniors.gc.ca/eng/working/fptf/pdf/</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5"/>
              </a:rPr>
              <a:t>brochure_attorney.pdf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600" dirty="0">
                <a:latin typeface="Segoe UI Light" panose="020B0502040204020203" pitchFamily="34" charset="0"/>
                <a:ea typeface="Calibri" panose="020F0502020204030204" pitchFamily="34" charset="0"/>
                <a:cs typeface="Times New Roman" panose="02020603050405020304" pitchFamily="18" charset="0"/>
              </a:rPr>
              <a:t>Ce que </a:t>
            </a:r>
            <a:r>
              <a:rPr lang="en-CA" sz="1600" dirty="0" err="1">
                <a:latin typeface="Segoe UI Light" panose="020B0502040204020203" pitchFamily="34" charset="0"/>
                <a:ea typeface="Calibri" panose="020F0502020204030204" pitchFamily="34" charset="0"/>
                <a:cs typeface="Times New Roman" panose="02020603050405020304" pitchFamily="18" charset="0"/>
              </a:rPr>
              <a:t>tous</a:t>
            </a:r>
            <a:r>
              <a:rPr lang="en-CA" sz="1600" dirty="0">
                <a:latin typeface="Segoe UI Light" panose="020B0502040204020203" pitchFamily="34" charset="0"/>
                <a:ea typeface="Calibri" panose="020F0502020204030204" pitchFamily="34" charset="0"/>
                <a:cs typeface="Times New Roman" panose="02020603050405020304" pitchFamily="18" charset="0"/>
              </a:rPr>
              <a:t> les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Canadiens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âgés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devraient</a:t>
            </a:r>
            <a:r>
              <a:rPr lang="en-CA" sz="1600" dirty="0">
                <a:latin typeface="Segoe UI Light" panose="020B0502040204020203" pitchFamily="34" charset="0"/>
                <a:ea typeface="Calibri" panose="020F0502020204030204" pitchFamily="34" charset="0"/>
                <a:cs typeface="Times New Roman" panose="02020603050405020304" pitchFamily="18" charset="0"/>
              </a:rPr>
              <a:t> savoir au </a:t>
            </a:r>
            <a:r>
              <a:rPr lang="en-CA" sz="1600" dirty="0" err="1">
                <a:latin typeface="Segoe UI Light" panose="020B0502040204020203" pitchFamily="34" charset="0"/>
                <a:ea typeface="Calibri" panose="020F0502020204030204" pitchFamily="34" charset="0"/>
                <a:cs typeface="Times New Roman" panose="02020603050405020304" pitchFamily="18" charset="0"/>
              </a:rPr>
              <a:t>sujet</a:t>
            </a:r>
            <a:r>
              <a:rPr lang="en-CA" sz="1600" dirty="0">
                <a:latin typeface="Segoe UI Light" panose="020B0502040204020203" pitchFamily="34" charset="0"/>
                <a:ea typeface="Calibri" panose="020F0502020204030204" pitchFamily="34" charset="0"/>
                <a:cs typeface="Times New Roman" panose="02020603050405020304" pitchFamily="18" charset="0"/>
              </a:rPr>
              <a:t> des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procurations</a:t>
            </a:r>
            <a:r>
              <a:rPr lang="en-CA" sz="1600" dirty="0">
                <a:latin typeface="Segoe UI Light" panose="020B0502040204020203" pitchFamily="34" charset="0"/>
                <a:ea typeface="Calibri" panose="020F0502020204030204" pitchFamily="34" charset="0"/>
                <a:cs typeface="Times New Roman" panose="02020603050405020304" pitchFamily="18" charset="0"/>
              </a:rPr>
              <a:t> (pour la </a:t>
            </a:r>
            <a:r>
              <a:rPr lang="en-CA" sz="1600" dirty="0" err="1">
                <a:latin typeface="Segoe UI Light" panose="020B0502040204020203" pitchFamily="34" charset="0"/>
                <a:ea typeface="Calibri" panose="020F0502020204030204" pitchFamily="34" charset="0"/>
                <a:cs typeface="Times New Roman" panose="02020603050405020304" pitchFamily="18" charset="0"/>
              </a:rPr>
              <a:t>gestion</a:t>
            </a:r>
            <a:r>
              <a:rPr lang="en-CA" sz="1600" dirty="0">
                <a:latin typeface="Segoe UI Light" panose="020B0502040204020203" pitchFamily="34" charset="0"/>
                <a:ea typeface="Calibri" panose="020F0502020204030204" pitchFamily="34" charset="0"/>
                <a:cs typeface="Times New Roman" panose="02020603050405020304" pitchFamily="18" charset="0"/>
              </a:rPr>
              <a:t> des finances et des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biens</a:t>
            </a:r>
            <a:r>
              <a:rPr lang="en-CA" sz="1600" dirty="0">
                <a:latin typeface="Segoe UI Light" panose="020B0502040204020203" pitchFamily="34" charset="0"/>
                <a:ea typeface="Calibri" panose="020F0502020204030204" pitchFamily="34" charset="0"/>
                <a:cs typeface="Times New Roman" panose="02020603050405020304" pitchFamily="18" charset="0"/>
              </a:rPr>
              <a:t>) et </a:t>
            </a:r>
            <a:r>
              <a:rPr lang="en-CA" sz="1600" dirty="0" err="1">
                <a:latin typeface="Segoe UI Light" panose="020B0502040204020203" pitchFamily="34" charset="0"/>
                <a:ea typeface="Calibri" panose="020F0502020204030204" pitchFamily="34" charset="0"/>
                <a:cs typeface="Times New Roman" panose="02020603050405020304" pitchFamily="18" charset="0"/>
              </a:rPr>
              <a:t>comptes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conjoints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6"/>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6"/>
              </a:rPr>
              <a:t>://www.aines.gc.ca/fra/service/ffpt/pdf/</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6"/>
              </a:rPr>
              <a:t>brochure_procurations.pdf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600" dirty="0">
                <a:latin typeface="Segoe UI Light" panose="020B0502040204020203" pitchFamily="34" charset="0"/>
                <a:ea typeface="Calibri" panose="020F0502020204030204" pitchFamily="34" charset="0"/>
                <a:cs typeface="Times New Roman" panose="02020603050405020304" pitchFamily="18" charset="0"/>
              </a:rPr>
              <a:t>Exploitation </a:t>
            </a:r>
            <a:r>
              <a:rPr lang="en-CA" sz="1600" dirty="0" err="1">
                <a:latin typeface="Segoe UI Light" panose="020B0502040204020203" pitchFamily="34" charset="0"/>
                <a:ea typeface="Calibri" panose="020F0502020204030204" pitchFamily="34" charset="0"/>
                <a:cs typeface="Times New Roman" panose="02020603050405020304" pitchFamily="18" charset="0"/>
              </a:rPr>
              <a:t>financière</a:t>
            </a:r>
            <a:r>
              <a:rPr lang="en-CA" sz="1600" dirty="0">
                <a:latin typeface="Segoe UI Light" panose="020B0502040204020203" pitchFamily="34" charset="0"/>
                <a:ea typeface="Calibri" panose="020F0502020204030204" pitchFamily="34" charset="0"/>
                <a:cs typeface="Times New Roman" panose="02020603050405020304" pitchFamily="18" charset="0"/>
              </a:rPr>
              <a:t> par des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membres</a:t>
            </a:r>
            <a:r>
              <a:rPr lang="en-CA" sz="1600" dirty="0">
                <a:latin typeface="Segoe UI Light" panose="020B0502040204020203" pitchFamily="34" charset="0"/>
                <a:ea typeface="Calibri" panose="020F0502020204030204" pitchFamily="34" charset="0"/>
                <a:cs typeface="Times New Roman" panose="02020603050405020304" pitchFamily="18" charset="0"/>
              </a:rPr>
              <a:t> de </a:t>
            </a:r>
            <a:r>
              <a:rPr lang="en-CA" sz="1600" dirty="0" err="1">
                <a:latin typeface="Segoe UI Light" panose="020B0502040204020203" pitchFamily="34" charset="0"/>
                <a:ea typeface="Calibri" panose="020F0502020204030204" pitchFamily="34" charset="0"/>
                <a:cs typeface="Times New Roman" panose="02020603050405020304" pitchFamily="18" charset="0"/>
              </a:rPr>
              <a:t>famille</a:t>
            </a:r>
            <a:r>
              <a:rPr lang="en-CA" sz="1600" dirty="0">
                <a:latin typeface="Segoe UI Light" panose="020B0502040204020203" pitchFamily="34" charset="0"/>
                <a:ea typeface="Calibri" panose="020F0502020204030204" pitchFamily="34" charset="0"/>
                <a:cs typeface="Times New Roman" panose="02020603050405020304" pitchFamily="18" charset="0"/>
              </a:rPr>
              <a:t> et les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soignants</a:t>
            </a:r>
            <a:r>
              <a:rPr lang="en-CA" sz="1600" dirty="0">
                <a:latin typeface="Segoe UI Light" panose="020B0502040204020203" pitchFamily="34" charset="0"/>
                <a:ea typeface="Calibri" panose="020F0502020204030204" pitchFamily="34" charset="0"/>
                <a:cs typeface="Times New Roman" panose="02020603050405020304" pitchFamily="18" charset="0"/>
              </a:rPr>
              <a:t>: Les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principales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arnaques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contre</a:t>
            </a:r>
            <a:r>
              <a:rPr lang="en-CA" sz="1600" dirty="0">
                <a:latin typeface="Segoe UI Light" panose="020B0502040204020203" pitchFamily="34" charset="0"/>
                <a:ea typeface="Calibri" panose="020F0502020204030204" pitchFamily="34" charset="0"/>
                <a:cs typeface="Times New Roman" panose="02020603050405020304" pitchFamily="18" charset="0"/>
              </a:rPr>
              <a:t> les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personnes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âgées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commis</a:t>
            </a:r>
            <a:r>
              <a:rPr lang="en-CA" sz="1600" dirty="0">
                <a:latin typeface="Segoe UI Light" panose="020B0502040204020203" pitchFamily="34" charset="0"/>
                <a:ea typeface="Calibri" panose="020F0502020204030204" pitchFamily="34" charset="0"/>
                <a:cs typeface="Times New Roman" panose="02020603050405020304" pitchFamily="18" charset="0"/>
              </a:rPr>
              <a:t> par des </a:t>
            </a:r>
            <a:r>
              <a:rPr lang="en-CA" sz="1600" dirty="0" err="1">
                <a:latin typeface="Segoe UI Light" panose="020B0502040204020203" pitchFamily="34" charset="0"/>
                <a:ea typeface="Calibri" panose="020F0502020204030204" pitchFamily="34" charset="0"/>
                <a:cs typeface="Times New Roman" panose="02020603050405020304" pitchFamily="18" charset="0"/>
              </a:rPr>
              <a:t>étrangers</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7"/>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7"/>
              </a:rPr>
              <a:t>://www.elderabuseontario.com/wp-content/uploads/2015/02/Exploitation-Financi%C3%A8re-Par-Des-Membres-De-Famille-Et-Les-Soignants-feb-24.</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7"/>
              </a:rPr>
              <a:t>pdf</a:t>
            </a:r>
            <a:endPar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CA" sz="1600" dirty="0">
                <a:latin typeface="Segoe UI Light" panose="020B0502040204020203" pitchFamily="34" charset="0"/>
                <a:ea typeface="Calibri" panose="020F0502020204030204" pitchFamily="34" charset="0"/>
                <a:cs typeface="Times New Roman" panose="02020603050405020304" pitchFamily="18" charset="0"/>
              </a:rPr>
              <a:t>Where to Report and Access Assistance for Situations of Financial Abuse </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8"/>
              </a:rPr>
              <a:t>http://www.elderabuseontario.com/wp-content/uploads/2015/02/Where-to-report-and-access-assistance-Financial-</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8"/>
              </a:rPr>
              <a:t>Abuse.pdf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600" dirty="0" smtClean="0">
                <a:latin typeface="Segoe UI Light" panose="020B0502040204020203" pitchFamily="34" charset="0"/>
                <a:ea typeface="Calibri" panose="020F0502020204030204" pitchFamily="34" charset="0"/>
                <a:cs typeface="Times New Roman" panose="02020603050405020304" pitchFamily="18" charset="0"/>
              </a:rPr>
              <a:t>En </a:t>
            </a:r>
            <a:r>
              <a:rPr lang="en-CA" sz="1600" dirty="0" err="1">
                <a:latin typeface="Segoe UI Light" panose="020B0502040204020203" pitchFamily="34" charset="0"/>
                <a:ea typeface="Calibri" panose="020F0502020204030204" pitchFamily="34" charset="0"/>
                <a:cs typeface="Times New Roman" panose="02020603050405020304" pitchFamily="18" charset="0"/>
              </a:rPr>
              <a:t>cas</a:t>
            </a:r>
            <a:r>
              <a:rPr lang="en-CA" sz="1600" dirty="0">
                <a:latin typeface="Segoe UI Light" panose="020B0502040204020203" pitchFamily="34" charset="0"/>
                <a:ea typeface="Calibri" panose="020F0502020204030204" pitchFamily="34" charset="0"/>
                <a:cs typeface="Times New Roman" panose="02020603050405020304" pitchFamily="18" charset="0"/>
              </a:rPr>
              <a:t> de rapport et </a:t>
            </a:r>
            <a:r>
              <a:rPr lang="en-CA" sz="1600" dirty="0" err="1">
                <a:latin typeface="Segoe UI Light" panose="020B0502040204020203" pitchFamily="34" charset="0"/>
                <a:ea typeface="Calibri" panose="020F0502020204030204" pitchFamily="34" charset="0"/>
                <a:cs typeface="Times New Roman" panose="02020603050405020304" pitchFamily="18" charset="0"/>
              </a:rPr>
              <a:t>où</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accéder</a:t>
            </a:r>
            <a:r>
              <a:rPr lang="en-CA" sz="1600" dirty="0">
                <a:latin typeface="Segoe UI Light" panose="020B0502040204020203" pitchFamily="34" charset="0"/>
                <a:ea typeface="Calibri" panose="020F0502020204030204" pitchFamily="34" charset="0"/>
                <a:cs typeface="Times New Roman" panose="02020603050405020304" pitchFamily="18" charset="0"/>
              </a:rPr>
              <a:t> à </a:t>
            </a:r>
            <a:r>
              <a:rPr lang="en-CA" sz="1600" dirty="0" err="1">
                <a:latin typeface="Segoe UI Light" panose="020B0502040204020203" pitchFamily="34" charset="0"/>
                <a:ea typeface="Calibri" panose="020F0502020204030204" pitchFamily="34" charset="0"/>
                <a:cs typeface="Times New Roman" panose="02020603050405020304" pitchFamily="18" charset="0"/>
              </a:rPr>
              <a:t>l'assistance</a:t>
            </a:r>
            <a:r>
              <a:rPr lang="en-CA" sz="1600" dirty="0">
                <a:latin typeface="Segoe UI Light" panose="020B0502040204020203" pitchFamily="34" charset="0"/>
                <a:ea typeface="Calibri" panose="020F0502020204030204" pitchFamily="34" charset="0"/>
                <a:cs typeface="Times New Roman" panose="02020603050405020304" pitchFamily="18" charset="0"/>
              </a:rPr>
              <a:t> </a:t>
            </a:r>
            <a:r>
              <a:rPr lang="en-CA" sz="1600" dirty="0" err="1">
                <a:latin typeface="Segoe UI Light" panose="020B0502040204020203" pitchFamily="34" charset="0"/>
                <a:ea typeface="Calibri" panose="020F0502020204030204" pitchFamily="34" charset="0"/>
                <a:cs typeface="Times New Roman" panose="02020603050405020304" pitchFamily="18" charset="0"/>
              </a:rPr>
              <a:t>dans</a:t>
            </a:r>
            <a:r>
              <a:rPr lang="en-CA" sz="1600" dirty="0">
                <a:latin typeface="Segoe UI Light" panose="020B0502040204020203" pitchFamily="34" charset="0"/>
                <a:ea typeface="Calibri" panose="020F0502020204030204" pitchFamily="34" charset="0"/>
                <a:cs typeface="Times New Roman" panose="02020603050405020304" pitchFamily="18" charset="0"/>
              </a:rPr>
              <a:t> les situations </a:t>
            </a:r>
            <a:r>
              <a:rPr lang="en-CA" sz="1600" dirty="0" err="1">
                <a:latin typeface="Segoe UI Light" panose="020B0502040204020203" pitchFamily="34" charset="0"/>
                <a:ea typeface="Calibri" panose="020F0502020204030204" pitchFamily="34" charset="0"/>
                <a:cs typeface="Times New Roman" panose="02020603050405020304" pitchFamily="18" charset="0"/>
              </a:rPr>
              <a:t>d'abus</a:t>
            </a:r>
            <a:r>
              <a:rPr lang="en-CA" sz="1600" dirty="0">
                <a:latin typeface="Segoe UI Light" panose="020B0502040204020203" pitchFamily="34" charset="0"/>
                <a:ea typeface="Calibri" panose="020F0502020204030204" pitchFamily="34" charset="0"/>
                <a:cs typeface="Times New Roman" panose="02020603050405020304" pitchFamily="18" charset="0"/>
              </a:rPr>
              <a:t> financiers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9"/>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9"/>
              </a:rPr>
              <a:t>://www.elderabuseontario.com/wp-content/uploads/2015/02/En-cas-de-rapport-et-o%C3%B9-acc%C3%A9der-%C3%A0-lassistance-dans-les-situations-dabus-financiers-Feb-24.</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9"/>
              </a:rPr>
              <a:t>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CA" sz="1600" dirty="0" smtClean="0">
                <a:latin typeface="Segoe UI Light" panose="020B0502040204020203" pitchFamily="34" charset="0"/>
                <a:ea typeface="Calibri" panose="020F0502020204030204" pitchFamily="34" charset="0"/>
                <a:cs typeface="Times New Roman" panose="02020603050405020304" pitchFamily="18" charset="0"/>
              </a:rPr>
              <a:t>Keep </a:t>
            </a:r>
            <a:r>
              <a:rPr lang="en-CA" sz="1600" dirty="0">
                <a:latin typeface="Segoe UI Light" panose="020B0502040204020203" pitchFamily="34" charset="0"/>
                <a:ea typeface="Calibri" panose="020F0502020204030204" pitchFamily="34" charset="0"/>
                <a:cs typeface="Times New Roman" panose="02020603050405020304" pitchFamily="18" charset="0"/>
              </a:rPr>
              <a:t>Your Money Safe – What you need to know </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10"/>
              </a:rPr>
              <a:t>http</a:t>
            </a:r>
            <a:r>
              <a:rPr lang="en-CA" sz="1600" u="sng" dirty="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10"/>
              </a:rPr>
              <a:t>://www.elderabuseontario.com/wp-content/uploads/2014/04/</a:t>
            </a:r>
            <a:r>
              <a:rPr lang="en-CA" sz="1600" u="sng" dirty="0" smtClean="0">
                <a:solidFill>
                  <a:srgbClr val="0563C1"/>
                </a:solidFill>
                <a:latin typeface="Segoe UI Light" panose="020B0502040204020203" pitchFamily="34" charset="0"/>
                <a:ea typeface="Calibri" panose="020F0502020204030204" pitchFamily="34" charset="0"/>
                <a:cs typeface="Times New Roman" panose="02020603050405020304" pitchFamily="18" charset="0"/>
                <a:hlinkClick r:id="rId10"/>
              </a:rPr>
              <a:t>EAO_Woman_Front.pdf</a:t>
            </a:r>
            <a:endParaRPr lang="en-CA" sz="1600" dirty="0">
              <a:latin typeface="Segoe UI Light" panose="020B0502040204020203"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9274D19-DE53-4665-909B-FA3DA6A6927E}" type="slidenum">
              <a:rPr lang="en-CA" smtClean="0"/>
              <a:t>35</a:t>
            </a:fld>
            <a:endParaRPr lang="en-CA"/>
          </a:p>
        </p:txBody>
      </p:sp>
    </p:spTree>
    <p:extLst>
      <p:ext uri="{BB962C8B-B14F-4D97-AF65-F5344CB8AC3E}">
        <p14:creationId xmlns:p14="http://schemas.microsoft.com/office/powerpoint/2010/main" val="207883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logo_formemo"/>
          <p:cNvPicPr>
            <a:picLocks noChangeAspect="1" noChangeArrowheads="1"/>
          </p:cNvPicPr>
          <p:nvPr/>
        </p:nvPicPr>
        <p:blipFill>
          <a:blip r:embed="rId3" cstate="print"/>
          <a:srcRect/>
          <a:stretch>
            <a:fillRect/>
          </a:stretch>
        </p:blipFill>
        <p:spPr bwMode="auto">
          <a:xfrm>
            <a:off x="200836" y="5938370"/>
            <a:ext cx="1986561" cy="481923"/>
          </a:xfrm>
          <a:prstGeom prst="rect">
            <a:avLst/>
          </a:prstGeom>
          <a:noFill/>
        </p:spPr>
      </p:pic>
      <p:sp>
        <p:nvSpPr>
          <p:cNvPr id="16" name="Rectangle 15"/>
          <p:cNvSpPr/>
          <p:nvPr/>
        </p:nvSpPr>
        <p:spPr>
          <a:xfrm>
            <a:off x="0" y="51082"/>
            <a:ext cx="12191999" cy="1418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Rectangle 3"/>
          <p:cNvSpPr/>
          <p:nvPr/>
        </p:nvSpPr>
        <p:spPr>
          <a:xfrm>
            <a:off x="1" y="0"/>
            <a:ext cx="12191999" cy="13407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3600" b="1" dirty="0">
              <a:solidFill>
                <a:prstClr val="white"/>
              </a:solidFill>
              <a:latin typeface="Segoe UI Light" panose="020B0502040204020203" pitchFamily="34" charset="0"/>
            </a:endParaRPr>
          </a:p>
        </p:txBody>
      </p:sp>
      <p:sp>
        <p:nvSpPr>
          <p:cNvPr id="15" name="Rectangle 14"/>
          <p:cNvSpPr/>
          <p:nvPr/>
        </p:nvSpPr>
        <p:spPr>
          <a:xfrm>
            <a:off x="-1" y="6548810"/>
            <a:ext cx="12191999" cy="3091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 name="TextBox 2"/>
          <p:cNvSpPr txBox="1"/>
          <p:nvPr/>
        </p:nvSpPr>
        <p:spPr>
          <a:xfrm>
            <a:off x="0" y="377996"/>
            <a:ext cx="4998720" cy="584775"/>
          </a:xfrm>
          <a:prstGeom prst="rect">
            <a:avLst/>
          </a:prstGeom>
          <a:noFill/>
        </p:spPr>
        <p:txBody>
          <a:bodyPr wrap="square" rtlCol="0">
            <a:spAutoFit/>
          </a:bodyPr>
          <a:lstStyle/>
          <a:p>
            <a:r>
              <a:rPr lang="en-CA" sz="3200" b="1"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Questions?</a:t>
            </a:r>
            <a:endParaRPr lang="en-CA" sz="3200" b="1"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692613" y="1568246"/>
            <a:ext cx="8793804" cy="3970318"/>
          </a:xfrm>
          <a:prstGeom prst="rect">
            <a:avLst/>
          </a:prstGeom>
          <a:noFill/>
        </p:spPr>
        <p:txBody>
          <a:bodyPr wrap="square" rtlCol="0">
            <a:spAutoFit/>
          </a:bodyPr>
          <a:lstStyle/>
          <a:p>
            <a:pPr algn="ctr"/>
            <a:endParaRPr lang="en-CA" sz="2800" b="1" dirty="0" smtClean="0">
              <a:latin typeface="Segoe UI Light" panose="020B0502040204020203" pitchFamily="34" charset="0"/>
            </a:endParaRPr>
          </a:p>
          <a:p>
            <a:pPr algn="ctr"/>
            <a:endParaRPr lang="en-CA" sz="2800" b="1" dirty="0">
              <a:latin typeface="Segoe UI Light" panose="020B0502040204020203" pitchFamily="34" charset="0"/>
            </a:endParaRPr>
          </a:p>
          <a:p>
            <a:pPr algn="ctr"/>
            <a:r>
              <a:rPr lang="en-CA" sz="2800" b="1" dirty="0" smtClean="0">
                <a:latin typeface="Segoe UI Light" panose="020B0502040204020203" pitchFamily="34" charset="0"/>
              </a:rPr>
              <a:t>Donna </a:t>
            </a:r>
            <a:r>
              <a:rPr lang="en-CA" sz="2800" b="1" dirty="0">
                <a:latin typeface="Segoe UI Light" panose="020B0502040204020203" pitchFamily="34" charset="0"/>
              </a:rPr>
              <a:t>Bailey</a:t>
            </a:r>
            <a:r>
              <a:rPr lang="en-CA" sz="2800" dirty="0">
                <a:latin typeface="Segoe UI Light" panose="020B0502040204020203" pitchFamily="34" charset="0"/>
              </a:rPr>
              <a:t>, Director, Research &amp; Client Solutions for CUSOURCE Credit Union Knowledge </a:t>
            </a:r>
            <a:r>
              <a:rPr lang="en-CA" sz="2800" dirty="0" smtClean="0">
                <a:latin typeface="Segoe UI Light" panose="020B0502040204020203" pitchFamily="34" charset="0"/>
              </a:rPr>
              <a:t>Network</a:t>
            </a:r>
          </a:p>
          <a:p>
            <a:pPr algn="ctr"/>
            <a:r>
              <a:rPr lang="en-CA" sz="2800" dirty="0" smtClean="0">
                <a:latin typeface="Segoe UI Light" panose="020B0502040204020203" pitchFamily="34" charset="0"/>
              </a:rPr>
              <a:t>BaileyD@cusource.ca </a:t>
            </a:r>
            <a:endParaRPr lang="en-CA" sz="2800" dirty="0">
              <a:latin typeface="Segoe UI Light" panose="020B0502040204020203" pitchFamily="34" charset="0"/>
            </a:endParaRPr>
          </a:p>
          <a:p>
            <a:pPr marL="285750" indent="-285750" algn="ctr">
              <a:buFont typeface="Arial" panose="020B0604020202020204" pitchFamily="34" charset="0"/>
              <a:buChar char="•"/>
            </a:pPr>
            <a:endParaRPr lang="en-CA" sz="2800" dirty="0">
              <a:latin typeface="Segoe UI Light" panose="020B0502040204020203" pitchFamily="34" charset="0"/>
            </a:endParaRPr>
          </a:p>
          <a:p>
            <a:pPr algn="ctr"/>
            <a:r>
              <a:rPr lang="en-CA" sz="2800" b="1" dirty="0">
                <a:latin typeface="Segoe UI Light" panose="020B0502040204020203" pitchFamily="34" charset="0"/>
              </a:rPr>
              <a:t>Kate Martin</a:t>
            </a:r>
            <a:r>
              <a:rPr lang="en-CA" sz="2800" dirty="0">
                <a:latin typeface="Segoe UI Light" panose="020B0502040204020203" pitchFamily="34" charset="0"/>
              </a:rPr>
              <a:t>, Policy Analyst, Credit Union Central of </a:t>
            </a:r>
            <a:r>
              <a:rPr lang="en-CA" sz="2800" dirty="0" smtClean="0">
                <a:latin typeface="Segoe UI Light" panose="020B0502040204020203" pitchFamily="34" charset="0"/>
              </a:rPr>
              <a:t>Canada</a:t>
            </a:r>
          </a:p>
          <a:p>
            <a:pPr algn="ctr"/>
            <a:r>
              <a:rPr lang="en-CA" sz="2800" dirty="0" smtClean="0">
                <a:latin typeface="Segoe UI Light" panose="020B0502040204020203" pitchFamily="34" charset="0"/>
              </a:rPr>
              <a:t>MartinK@cucentral.ca</a:t>
            </a:r>
            <a:endParaRPr lang="en-CA" sz="2800" dirty="0">
              <a:latin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F9274D19-DE53-4665-909B-FA3DA6A6927E}" type="slidenum">
              <a:rPr lang="en-CA" smtClean="0"/>
              <a:t>36</a:t>
            </a:fld>
            <a:endParaRPr lang="en-CA"/>
          </a:p>
        </p:txBody>
      </p:sp>
    </p:spTree>
    <p:extLst>
      <p:ext uri="{BB962C8B-B14F-4D97-AF65-F5344CB8AC3E}">
        <p14:creationId xmlns:p14="http://schemas.microsoft.com/office/powerpoint/2010/main" val="1589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620688"/>
            <a:ext cx="10972800" cy="782960"/>
          </a:xfrm>
        </p:spPr>
        <p:txBody>
          <a:bodyPr>
            <a:normAutofit/>
          </a:bodyPr>
          <a:lstStyle/>
          <a:p>
            <a:r>
              <a:rPr lang="en-CA" sz="3600" dirty="0" smtClean="0">
                <a:latin typeface="Arial"/>
                <a:cs typeface="Arial"/>
              </a:rPr>
              <a:t>Stay in touch with the CNPEA</a:t>
            </a:r>
            <a:endParaRPr lang="en-CA" sz="3600" dirty="0">
              <a:latin typeface="Arial"/>
              <a:cs typeface="Arial"/>
            </a:endParaRPr>
          </a:p>
        </p:txBody>
      </p:sp>
      <p:sp>
        <p:nvSpPr>
          <p:cNvPr id="3" name="Content Placeholder 2"/>
          <p:cNvSpPr>
            <a:spLocks noGrp="1"/>
          </p:cNvSpPr>
          <p:nvPr>
            <p:ph idx="1"/>
          </p:nvPr>
        </p:nvSpPr>
        <p:spPr>
          <a:xfrm>
            <a:off x="609600" y="1484785"/>
            <a:ext cx="10972800" cy="4641379"/>
          </a:xfrm>
        </p:spPr>
        <p:txBody>
          <a:bodyPr>
            <a:normAutofit/>
          </a:bodyPr>
          <a:lstStyle/>
          <a:p>
            <a:pPr marL="0" indent="0">
              <a:buNone/>
            </a:pPr>
            <a:r>
              <a:rPr lang="en-CA" dirty="0"/>
              <a:t/>
            </a:r>
            <a:br>
              <a:rPr lang="en-CA" dirty="0"/>
            </a:br>
            <a:r>
              <a:rPr lang="en-CA" sz="2200" dirty="0" smtClean="0">
                <a:latin typeface="Arial"/>
                <a:cs typeface="Arial"/>
              </a:rPr>
              <a:t>Find </a:t>
            </a:r>
            <a:r>
              <a:rPr lang="en-CA" sz="2200" dirty="0">
                <a:latin typeface="Arial"/>
                <a:cs typeface="Arial"/>
              </a:rPr>
              <a:t>other useful resources and publications, stay up-to-date on </a:t>
            </a:r>
            <a:r>
              <a:rPr lang="en-CA" sz="2200" dirty="0" smtClean="0">
                <a:latin typeface="Arial"/>
                <a:cs typeface="Arial"/>
              </a:rPr>
              <a:t>future webinars </a:t>
            </a:r>
            <a:r>
              <a:rPr lang="en-CA" sz="2200" dirty="0">
                <a:latin typeface="Arial"/>
                <a:cs typeface="Arial"/>
              </a:rPr>
              <a:t>or book one for your organization at </a:t>
            </a:r>
            <a:r>
              <a:rPr lang="en-CA" sz="2200" dirty="0">
                <a:latin typeface="Arial"/>
                <a:cs typeface="Arial"/>
                <a:hlinkClick r:id="rId2"/>
              </a:rPr>
              <a:t>www.cnpea.ca</a:t>
            </a:r>
            <a:r>
              <a:rPr lang="en-CA" sz="2200" dirty="0" smtClean="0">
                <a:latin typeface="Arial"/>
                <a:cs typeface="Arial"/>
              </a:rPr>
              <a:t/>
            </a:r>
            <a:br>
              <a:rPr lang="en-CA" sz="2200" dirty="0" smtClean="0">
                <a:latin typeface="Arial"/>
                <a:cs typeface="Arial"/>
              </a:rPr>
            </a:br>
            <a:r>
              <a:rPr lang="en-CA" sz="2200" dirty="0">
                <a:latin typeface="Arial"/>
                <a:cs typeface="Arial"/>
              </a:rPr>
              <a:t/>
            </a:r>
            <a:br>
              <a:rPr lang="en-CA" sz="2200" dirty="0">
                <a:latin typeface="Arial"/>
                <a:cs typeface="Arial"/>
              </a:rPr>
            </a:br>
            <a:r>
              <a:rPr lang="en-US" sz="2200" b="1" dirty="0" smtClean="0">
                <a:latin typeface="Arial"/>
                <a:cs typeface="Arial"/>
              </a:rPr>
              <a:t>Please </a:t>
            </a:r>
            <a:r>
              <a:rPr lang="en-US" sz="2200" b="1" dirty="0">
                <a:latin typeface="Arial"/>
                <a:cs typeface="Arial"/>
              </a:rPr>
              <a:t>take a minute to answer a few quick questions about your experience of this </a:t>
            </a:r>
            <a:r>
              <a:rPr lang="en-US" sz="2200" b="1" err="1" smtClean="0">
                <a:latin typeface="Arial"/>
                <a:cs typeface="Arial"/>
              </a:rPr>
              <a:t>webinar</a:t>
            </a:r>
            <a:r>
              <a:rPr lang="en-US" sz="2200" b="1" smtClean="0">
                <a:latin typeface="Arial"/>
                <a:cs typeface="Arial"/>
              </a:rPr>
              <a:t>: </a:t>
            </a:r>
            <a:r>
              <a:rPr lang="en-US" sz="2200" smtClean="0">
                <a:latin typeface="Arial"/>
                <a:cs typeface="Arial"/>
                <a:hlinkClick r:id="rId3"/>
              </a:rPr>
              <a:t>http</a:t>
            </a:r>
            <a:r>
              <a:rPr lang="en-US" sz="2200" dirty="0">
                <a:latin typeface="Arial"/>
                <a:cs typeface="Arial"/>
                <a:hlinkClick r:id="rId3"/>
              </a:rPr>
              <a:t>://fluidsurveys.com/surveys/cnpea/cnpea-webinar-feedback/ </a:t>
            </a:r>
            <a:endParaRPr lang="en-US" sz="2200" dirty="0">
              <a:latin typeface="Arial"/>
              <a:cs typeface="Arial"/>
            </a:endParaRPr>
          </a:p>
          <a:p>
            <a:pPr marL="0" indent="0">
              <a:buNone/>
            </a:pPr>
            <a:r>
              <a:rPr lang="en-US" sz="2200" dirty="0">
                <a:latin typeface="Arial"/>
                <a:cs typeface="Arial"/>
              </a:rPr>
              <a:t>Please fill out this online feedback form by Thursday November 12, 2015</a:t>
            </a:r>
            <a:r>
              <a:rPr lang="en-US" sz="2200" dirty="0" smtClean="0">
                <a:latin typeface="Arial"/>
                <a:cs typeface="Arial"/>
              </a:rPr>
              <a:t>.</a:t>
            </a:r>
            <a:br>
              <a:rPr lang="en-US" sz="2200" dirty="0" smtClean="0">
                <a:latin typeface="Arial"/>
                <a:cs typeface="Arial"/>
              </a:rPr>
            </a:br>
            <a:r>
              <a:rPr lang="en-US" sz="2200" dirty="0" smtClean="0">
                <a:latin typeface="Arial"/>
                <a:cs typeface="Arial"/>
              </a:rPr>
              <a:t/>
            </a:r>
            <a:br>
              <a:rPr lang="en-US" sz="2200" dirty="0" smtClean="0">
                <a:latin typeface="Arial"/>
                <a:cs typeface="Arial"/>
              </a:rPr>
            </a:br>
            <a:r>
              <a:rPr lang="en-US" sz="2200" dirty="0" smtClean="0">
                <a:latin typeface="Arial"/>
                <a:cs typeface="Arial"/>
              </a:rPr>
              <a:t>(</a:t>
            </a:r>
            <a:r>
              <a:rPr lang="en-US" sz="2200" dirty="0">
                <a:latin typeface="Arial"/>
                <a:cs typeface="Arial"/>
              </a:rPr>
              <a:t>If this link is not </a:t>
            </a:r>
            <a:r>
              <a:rPr lang="en-US" sz="2200" dirty="0" smtClean="0">
                <a:latin typeface="Arial"/>
                <a:cs typeface="Arial"/>
              </a:rPr>
              <a:t>working, copy </a:t>
            </a:r>
            <a:r>
              <a:rPr lang="en-US" sz="2200" dirty="0">
                <a:latin typeface="Arial"/>
                <a:cs typeface="Arial"/>
              </a:rPr>
              <a:t>and </a:t>
            </a:r>
            <a:r>
              <a:rPr lang="en-US" sz="2200" dirty="0" smtClean="0">
                <a:latin typeface="Arial"/>
                <a:cs typeface="Arial"/>
              </a:rPr>
              <a:t>paste it </a:t>
            </a:r>
            <a:r>
              <a:rPr lang="en-US" sz="2200" dirty="0">
                <a:latin typeface="Arial"/>
                <a:cs typeface="Arial"/>
              </a:rPr>
              <a:t>into an internet browser)</a:t>
            </a:r>
          </a:p>
          <a:p>
            <a:pPr marL="0" indent="0">
              <a:buNone/>
            </a:pPr>
            <a:r>
              <a:rPr lang="en-CA" dirty="0" smtClean="0">
                <a:latin typeface="Arial"/>
                <a:cs typeface="Arial"/>
              </a:rPr>
              <a:t/>
            </a:r>
            <a:br>
              <a:rPr lang="en-CA" dirty="0" smtClean="0">
                <a:latin typeface="Arial"/>
                <a:cs typeface="Arial"/>
              </a:rPr>
            </a:br>
            <a:r>
              <a:rPr lang="en-CA" dirty="0" smtClean="0">
                <a:latin typeface="Arial"/>
                <a:cs typeface="Arial"/>
              </a:rPr>
              <a:t>Twitter</a:t>
            </a:r>
            <a:r>
              <a:rPr lang="en-CA" dirty="0">
                <a:latin typeface="Arial"/>
                <a:cs typeface="Arial"/>
              </a:rPr>
              <a:t>: </a:t>
            </a:r>
            <a:r>
              <a:rPr lang="en-CA" dirty="0" smtClean="0">
                <a:latin typeface="Arial"/>
                <a:cs typeface="Arial"/>
              </a:rPr>
              <a:t>@</a:t>
            </a:r>
            <a:r>
              <a:rPr lang="en-CA" dirty="0" err="1">
                <a:latin typeface="Arial"/>
                <a:cs typeface="Arial"/>
              </a:rPr>
              <a:t>cnpea</a:t>
            </a:r>
            <a:r>
              <a:rPr lang="en-CA" dirty="0">
                <a:latin typeface="Arial"/>
                <a:cs typeface="Arial"/>
              </a:rPr>
              <a:t/>
            </a:r>
            <a:br>
              <a:rPr lang="en-CA" dirty="0">
                <a:latin typeface="Arial"/>
                <a:cs typeface="Arial"/>
              </a:rPr>
            </a:br>
            <a:endParaRPr lang="en-CA" dirty="0">
              <a:latin typeface="Arial"/>
              <a:cs typeface="Arial"/>
            </a:endParaRPr>
          </a:p>
          <a:p>
            <a:pPr marL="0" indent="0">
              <a:buNone/>
            </a:pPr>
            <a:endParaRPr lang="en-CA" dirty="0" smtClean="0"/>
          </a:p>
        </p:txBody>
      </p:sp>
      <p:sp>
        <p:nvSpPr>
          <p:cNvPr id="4" name="Slide Number Placeholder 3"/>
          <p:cNvSpPr>
            <a:spLocks noGrp="1"/>
          </p:cNvSpPr>
          <p:nvPr>
            <p:ph type="sldNum" sz="quarter" idx="12"/>
          </p:nvPr>
        </p:nvSpPr>
        <p:spPr/>
        <p:txBody>
          <a:bodyPr/>
          <a:lstStyle/>
          <a:p>
            <a:fld id="{06A67838-ACC8-4387-9468-AACB09E7E326}" type="slidenum">
              <a:rPr lang="en-CA" smtClean="0">
                <a:solidFill>
                  <a:prstClr val="black">
                    <a:tint val="75000"/>
                  </a:prstClr>
                </a:solidFill>
              </a:rPr>
              <a:pPr/>
              <a:t>37</a:t>
            </a:fld>
            <a:endParaRPr lang="en-CA">
              <a:solidFill>
                <a:prstClr val="black">
                  <a:tint val="75000"/>
                </a:prstClr>
              </a:solidFill>
            </a:endParaRPr>
          </a:p>
        </p:txBody>
      </p:sp>
      <p:pic>
        <p:nvPicPr>
          <p:cNvPr id="5" name="Picture 4" descr="CNPEARCPMTA-SmallSpace-CO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171" y="5229200"/>
            <a:ext cx="3299968" cy="850392"/>
          </a:xfrm>
          <a:prstGeom prst="rect">
            <a:avLst/>
          </a:prstGeom>
        </p:spPr>
      </p:pic>
    </p:spTree>
    <p:extLst>
      <p:ext uri="{BB962C8B-B14F-4D97-AF65-F5344CB8AC3E}">
        <p14:creationId xmlns:p14="http://schemas.microsoft.com/office/powerpoint/2010/main" val="206057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55" y="188640"/>
            <a:ext cx="10972800" cy="1080120"/>
          </a:xfrm>
        </p:spPr>
        <p:txBody>
          <a:bodyPr>
            <a:normAutofit/>
          </a:bodyPr>
          <a:lstStyle/>
          <a:p>
            <a:r>
              <a:rPr lang="en-CA" b="1" dirty="0" smtClean="0"/>
              <a:t>Presenters</a:t>
            </a:r>
            <a:r>
              <a:rPr lang="en-CA" dirty="0" smtClean="0"/>
              <a:t/>
            </a:r>
            <a:br>
              <a:rPr lang="en-CA" dirty="0" smtClean="0"/>
            </a:br>
            <a:endParaRPr lang="en-CA" sz="2000" dirty="0"/>
          </a:p>
        </p:txBody>
      </p:sp>
      <p:sp>
        <p:nvSpPr>
          <p:cNvPr id="9" name="Content Placeholder 8"/>
          <p:cNvSpPr>
            <a:spLocks noGrp="1"/>
          </p:cNvSpPr>
          <p:nvPr>
            <p:ph sz="half" idx="2"/>
          </p:nvPr>
        </p:nvSpPr>
        <p:spPr>
          <a:xfrm>
            <a:off x="4463818" y="739740"/>
            <a:ext cx="7296811" cy="5732980"/>
          </a:xfrm>
        </p:spPr>
        <p:txBody>
          <a:bodyPr>
            <a:normAutofit fontScale="85000" lnSpcReduction="20000"/>
          </a:bodyPr>
          <a:lstStyle/>
          <a:p>
            <a:pPr marL="0" indent="0">
              <a:buNone/>
            </a:pPr>
            <a:r>
              <a:rPr lang="en-CA" b="1" dirty="0" smtClean="0">
                <a:latin typeface="Arial"/>
                <a:cs typeface="Arial"/>
              </a:rPr>
              <a:t>Donna Bailey</a:t>
            </a:r>
            <a:br>
              <a:rPr lang="en-CA" b="1" dirty="0" smtClean="0">
                <a:latin typeface="Arial"/>
                <a:cs typeface="Arial"/>
              </a:rPr>
            </a:br>
            <a:endParaRPr lang="en-CA" b="1" dirty="0" smtClean="0">
              <a:latin typeface="Arial"/>
              <a:cs typeface="Arial"/>
            </a:endParaRPr>
          </a:p>
          <a:p>
            <a:pPr marL="0" indent="0">
              <a:buNone/>
            </a:pPr>
            <a:r>
              <a:rPr lang="en-CA" sz="2200" dirty="0" smtClean="0">
                <a:latin typeface="Arial"/>
                <a:cs typeface="Arial"/>
              </a:rPr>
              <a:t>Director</a:t>
            </a:r>
            <a:r>
              <a:rPr lang="en-CA" sz="2200" dirty="0">
                <a:latin typeface="Arial"/>
                <a:cs typeface="Arial"/>
              </a:rPr>
              <a:t>, Research &amp; Client Solutions </a:t>
            </a:r>
            <a:r>
              <a:rPr lang="en-CA" sz="2200" dirty="0" smtClean="0">
                <a:latin typeface="Arial"/>
                <a:cs typeface="Arial"/>
              </a:rPr>
              <a:t>for CUSOURCE </a:t>
            </a:r>
            <a:r>
              <a:rPr lang="en-CA" sz="2200" dirty="0">
                <a:latin typeface="Arial"/>
                <a:cs typeface="Arial"/>
              </a:rPr>
              <a:t>Credit Union Knowledge </a:t>
            </a:r>
            <a:r>
              <a:rPr lang="en-CA" sz="2200" dirty="0" smtClean="0">
                <a:latin typeface="Arial"/>
                <a:cs typeface="Arial"/>
              </a:rPr>
              <a:t>Network</a:t>
            </a:r>
            <a:br>
              <a:rPr lang="en-CA" sz="2200" dirty="0" smtClean="0">
                <a:latin typeface="Arial"/>
                <a:cs typeface="Arial"/>
              </a:rPr>
            </a:br>
            <a:r>
              <a:rPr lang="en-CA" sz="2200" dirty="0" smtClean="0">
                <a:latin typeface="Arial"/>
                <a:cs typeface="Arial"/>
              </a:rPr>
              <a:t/>
            </a:r>
            <a:br>
              <a:rPr lang="en-CA" sz="2200" dirty="0" smtClean="0">
                <a:latin typeface="Arial"/>
                <a:cs typeface="Arial"/>
              </a:rPr>
            </a:br>
            <a:r>
              <a:rPr lang="en-US" sz="2200" kern="1400" dirty="0" smtClean="0">
                <a:latin typeface="Arial"/>
                <a:cs typeface="Arial"/>
              </a:rPr>
              <a:t>Donna </a:t>
            </a:r>
            <a:r>
              <a:rPr lang="en-US" sz="2200" kern="1400" dirty="0">
                <a:latin typeface="Arial"/>
                <a:cs typeface="Arial"/>
              </a:rPr>
              <a:t>is a learning and development and client relations professional. She excels at developing and managing staff and client relationships in the financial co-operative system</a:t>
            </a:r>
            <a:r>
              <a:rPr lang="en-US" sz="2200" kern="1400" dirty="0" smtClean="0">
                <a:latin typeface="Arial"/>
                <a:cs typeface="Arial"/>
              </a:rPr>
              <a:t>.</a:t>
            </a:r>
            <a:br>
              <a:rPr lang="en-US" sz="2200" kern="1400" dirty="0" smtClean="0">
                <a:latin typeface="Arial"/>
                <a:cs typeface="Arial"/>
              </a:rPr>
            </a:br>
            <a:r>
              <a:rPr lang="en-US" sz="2200" kern="1400" dirty="0" smtClean="0">
                <a:latin typeface="Arial"/>
                <a:cs typeface="Arial"/>
              </a:rPr>
              <a:t> </a:t>
            </a:r>
            <a:br>
              <a:rPr lang="en-US" sz="2200" kern="1400" dirty="0" smtClean="0">
                <a:latin typeface="Arial"/>
                <a:cs typeface="Arial"/>
              </a:rPr>
            </a:br>
            <a:r>
              <a:rPr lang="en-US" sz="2200" kern="1400" dirty="0" smtClean="0">
                <a:latin typeface="Arial"/>
                <a:cs typeface="Arial"/>
              </a:rPr>
              <a:t>A </a:t>
            </a:r>
            <a:r>
              <a:rPr lang="en-US" sz="2200" kern="1400" dirty="0">
                <a:latin typeface="Arial"/>
                <a:cs typeface="Arial"/>
              </a:rPr>
              <a:t>strategic thinker, she has demonstrated leadership through her ability to build high performing teams in a variety of settings. Adept at creative problem solving, and with a proven ability to work with internal and external customers, Donna is passionate about achieving corporate strategic priorities. </a:t>
            </a:r>
            <a:r>
              <a:rPr lang="en-US" sz="2200" kern="1400" dirty="0" smtClean="0">
                <a:latin typeface="Arial"/>
                <a:cs typeface="Arial"/>
              </a:rPr>
              <a:t/>
            </a:r>
            <a:br>
              <a:rPr lang="en-US" sz="2200" kern="1400" dirty="0" smtClean="0">
                <a:latin typeface="Arial"/>
                <a:cs typeface="Arial"/>
              </a:rPr>
            </a:br>
            <a:endParaRPr lang="en-US" sz="2200" kern="1400" dirty="0" smtClean="0">
              <a:latin typeface="Arial"/>
              <a:cs typeface="Arial"/>
            </a:endParaRPr>
          </a:p>
          <a:p>
            <a:pPr marL="0" indent="0">
              <a:buNone/>
            </a:pPr>
            <a:r>
              <a:rPr lang="en-US" sz="2200" kern="1400" dirty="0" smtClean="0">
                <a:latin typeface="Arial"/>
                <a:cs typeface="Arial"/>
              </a:rPr>
              <a:t>Personal </a:t>
            </a:r>
            <a:r>
              <a:rPr lang="en-US" sz="2200" kern="1400" dirty="0">
                <a:latin typeface="Arial"/>
                <a:cs typeface="Arial"/>
              </a:rPr>
              <a:t>strengths include an exceptional ability to build trust quickly, a positive can-do attitude, high energy and a quest for lifelong learning. In June 2003, Donna completed her MBA from Athabasca University with her applied project in the area of Organization Vitality and in 2015 achieved the CTDP (Certified Training and Development Professional) certification. A believer in giving back to the community, Donna has volunteered with many community organizations, including the Ontario Co-operative Association, Ontario Natural Food Coop, Big Brothers and Big Sisters Board of Directors.</a:t>
            </a:r>
            <a:endParaRPr lang="en-CA" sz="2200" kern="1400" dirty="0" smtClean="0">
              <a:latin typeface="Arial"/>
              <a:cs typeface="Arial"/>
            </a:endParaRPr>
          </a:p>
          <a:p>
            <a:pPr marL="0" indent="0">
              <a:buNone/>
            </a:pPr>
            <a:endParaRPr lang="fr-CA" sz="2200" dirty="0" smtClean="0">
              <a:latin typeface="Arial"/>
              <a:cs typeface="Arial"/>
            </a:endParaRPr>
          </a:p>
        </p:txBody>
      </p:sp>
      <p:sp>
        <p:nvSpPr>
          <p:cNvPr id="5" name="Slide Number Placeholder 4"/>
          <p:cNvSpPr>
            <a:spLocks noGrp="1"/>
          </p:cNvSpPr>
          <p:nvPr>
            <p:ph type="sldNum" sz="quarter" idx="12"/>
          </p:nvPr>
        </p:nvSpPr>
        <p:spPr/>
        <p:txBody>
          <a:bodyPr/>
          <a:lstStyle/>
          <a:p>
            <a:fld id="{8AAD4740-4A20-496A-AB12-52E9E86AFBC7}" type="slidenum">
              <a:rPr lang="en-US" smtClean="0"/>
              <a:pPr/>
              <a:t>4</a:t>
            </a:fld>
            <a:endParaRPr lang="en-US"/>
          </a:p>
        </p:txBody>
      </p:sp>
      <p:pic>
        <p:nvPicPr>
          <p:cNvPr id="3" name="Picture 2" descr="DonnaBail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22" y="1243116"/>
            <a:ext cx="2771644" cy="4169310"/>
          </a:xfrm>
          <a:prstGeom prst="rect">
            <a:avLst/>
          </a:prstGeom>
        </p:spPr>
      </p:pic>
    </p:spTree>
    <p:extLst>
      <p:ext uri="{BB962C8B-B14F-4D97-AF65-F5344CB8AC3E}">
        <p14:creationId xmlns:p14="http://schemas.microsoft.com/office/powerpoint/2010/main" val="172696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55" y="188640"/>
            <a:ext cx="10972800" cy="1080120"/>
          </a:xfrm>
        </p:spPr>
        <p:txBody>
          <a:bodyPr>
            <a:normAutofit/>
          </a:bodyPr>
          <a:lstStyle/>
          <a:p>
            <a:r>
              <a:rPr lang="en-CA" b="1" dirty="0" smtClean="0"/>
              <a:t>Presenters</a:t>
            </a:r>
            <a:r>
              <a:rPr lang="en-CA" dirty="0" smtClean="0"/>
              <a:t/>
            </a:r>
            <a:br>
              <a:rPr lang="en-CA" dirty="0" smtClean="0"/>
            </a:br>
            <a:endParaRPr lang="en-CA" sz="2000" dirty="0"/>
          </a:p>
        </p:txBody>
      </p:sp>
      <p:sp>
        <p:nvSpPr>
          <p:cNvPr id="9" name="Content Placeholder 8"/>
          <p:cNvSpPr>
            <a:spLocks noGrp="1"/>
          </p:cNvSpPr>
          <p:nvPr>
            <p:ph sz="half" idx="2"/>
          </p:nvPr>
        </p:nvSpPr>
        <p:spPr>
          <a:xfrm>
            <a:off x="4463818" y="1484785"/>
            <a:ext cx="7296811" cy="4100247"/>
          </a:xfrm>
        </p:spPr>
        <p:txBody>
          <a:bodyPr>
            <a:normAutofit/>
          </a:bodyPr>
          <a:lstStyle/>
          <a:p>
            <a:pPr marL="0" indent="0">
              <a:buNone/>
            </a:pPr>
            <a:r>
              <a:rPr lang="en-CA" sz="2400" b="1" dirty="0" smtClean="0">
                <a:latin typeface="Arial"/>
                <a:cs typeface="Arial"/>
              </a:rPr>
              <a:t>Kate Martin</a:t>
            </a:r>
            <a:r>
              <a:rPr lang="en-CA" sz="4300" b="1" dirty="0" smtClean="0">
                <a:latin typeface="Arial"/>
                <a:cs typeface="Arial"/>
              </a:rPr>
              <a:t/>
            </a:r>
            <a:br>
              <a:rPr lang="en-CA" sz="4300" b="1" dirty="0" smtClean="0">
                <a:latin typeface="Arial"/>
                <a:cs typeface="Arial"/>
              </a:rPr>
            </a:br>
            <a:r>
              <a:rPr lang="en-CA" sz="2000" b="1" dirty="0" smtClean="0">
                <a:latin typeface="Arial"/>
                <a:cs typeface="Arial"/>
              </a:rPr>
              <a:t/>
            </a:r>
            <a:br>
              <a:rPr lang="en-CA" sz="2000" b="1" dirty="0" smtClean="0">
                <a:latin typeface="Arial"/>
                <a:cs typeface="Arial"/>
              </a:rPr>
            </a:br>
            <a:r>
              <a:rPr lang="en-US" sz="2000" dirty="0" smtClean="0">
                <a:latin typeface="Arial"/>
                <a:cs typeface="Arial"/>
              </a:rPr>
              <a:t>Kate</a:t>
            </a:r>
            <a:r>
              <a:rPr lang="en-US" sz="2000" dirty="0">
                <a:latin typeface="Arial"/>
                <a:cs typeface="Arial"/>
              </a:rPr>
              <a:t> Martin works as a policy analyst for the credit union system, where her work focuses on sustainable banking and government relations. Kate has participated in the Parliamentary Internship Program at the House of Commons and completed an MA in History from the University of Victoria, where she had the opportunity to study the potential for reconciliatory relationships between Indigenous peoples and settler peoples in British Columbia.</a:t>
            </a:r>
            <a:endParaRPr lang="en-CA" sz="2000" b="1" dirty="0" smtClean="0">
              <a:latin typeface="Arial"/>
              <a:cs typeface="Arial"/>
            </a:endParaRPr>
          </a:p>
        </p:txBody>
      </p:sp>
      <p:sp>
        <p:nvSpPr>
          <p:cNvPr id="5" name="Slide Number Placeholder 4"/>
          <p:cNvSpPr>
            <a:spLocks noGrp="1"/>
          </p:cNvSpPr>
          <p:nvPr>
            <p:ph type="sldNum" sz="quarter" idx="12"/>
          </p:nvPr>
        </p:nvSpPr>
        <p:spPr/>
        <p:txBody>
          <a:bodyPr/>
          <a:lstStyle/>
          <a:p>
            <a:fld id="{8AAD4740-4A20-496A-AB12-52E9E86AFBC7}" type="slidenum">
              <a:rPr lang="en-US" smtClean="0"/>
              <a:pPr/>
              <a:t>5</a:t>
            </a:fld>
            <a:endParaRPr lang="en-US"/>
          </a:p>
        </p:txBody>
      </p:sp>
      <p:pic>
        <p:nvPicPr>
          <p:cNvPr id="3" name="Picture 2" descr="KateMart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01" y="1567209"/>
            <a:ext cx="2991677" cy="2991677"/>
          </a:xfrm>
          <a:prstGeom prst="rect">
            <a:avLst/>
          </a:prstGeom>
        </p:spPr>
      </p:pic>
    </p:spTree>
    <p:extLst>
      <p:ext uri="{BB962C8B-B14F-4D97-AF65-F5344CB8AC3E}">
        <p14:creationId xmlns:p14="http://schemas.microsoft.com/office/powerpoint/2010/main" val="60798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1" y="1052737"/>
            <a:ext cx="75184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239349" y="260648"/>
            <a:ext cx="11644875" cy="1658710"/>
          </a:xfrm>
        </p:spPr>
        <p:txBody>
          <a:bodyPr>
            <a:normAutofit fontScale="90000"/>
          </a:bodyPr>
          <a:lstStyle/>
          <a:p>
            <a:pPr algn="l"/>
            <a:r>
              <a:rPr lang="en-CA" b="1" dirty="0" smtClean="0">
                <a:solidFill>
                  <a:srgbClr val="002060"/>
                </a:solidFill>
              </a:rPr>
              <a:t/>
            </a:r>
            <a:br>
              <a:rPr lang="en-CA" b="1" dirty="0" smtClean="0">
                <a:solidFill>
                  <a:srgbClr val="002060"/>
                </a:solidFill>
              </a:rPr>
            </a:br>
            <a:r>
              <a:rPr lang="en-CA" b="1" dirty="0" smtClean="0">
                <a:solidFill>
                  <a:srgbClr val="002060"/>
                </a:solidFill>
              </a:rPr>
              <a:t>What </a:t>
            </a:r>
            <a:r>
              <a:rPr lang="en-CA" b="1" dirty="0">
                <a:solidFill>
                  <a:srgbClr val="002060"/>
                </a:solidFill>
              </a:rPr>
              <a:t>province/territory </a:t>
            </a:r>
            <a:r>
              <a:rPr lang="en-CA" b="1" dirty="0" smtClean="0">
                <a:solidFill>
                  <a:srgbClr val="002060"/>
                </a:solidFill>
              </a:rPr>
              <a:t/>
            </a:r>
            <a:br>
              <a:rPr lang="en-CA" b="1" dirty="0" smtClean="0">
                <a:solidFill>
                  <a:srgbClr val="002060"/>
                </a:solidFill>
              </a:rPr>
            </a:br>
            <a:r>
              <a:rPr lang="en-CA" b="1" dirty="0" smtClean="0">
                <a:solidFill>
                  <a:srgbClr val="002060"/>
                </a:solidFill>
              </a:rPr>
              <a:t>are </a:t>
            </a:r>
            <a:r>
              <a:rPr lang="en-CA" b="1" dirty="0">
                <a:solidFill>
                  <a:srgbClr val="002060"/>
                </a:solidFill>
              </a:rPr>
              <a:t>you from?</a:t>
            </a:r>
            <a:br>
              <a:rPr lang="en-CA" b="1" dirty="0">
                <a:solidFill>
                  <a:srgbClr val="002060"/>
                </a:solidFill>
              </a:rPr>
            </a:br>
            <a:endParaRPr lang="en-CA" dirty="0" smtClean="0">
              <a:solidFill>
                <a:srgbClr val="002060"/>
              </a:solidFill>
            </a:endParaRPr>
          </a:p>
        </p:txBody>
      </p:sp>
      <p:sp>
        <p:nvSpPr>
          <p:cNvPr id="3" name="Content Placeholder 2"/>
          <p:cNvSpPr>
            <a:spLocks noGrp="1"/>
          </p:cNvSpPr>
          <p:nvPr>
            <p:ph idx="1"/>
          </p:nvPr>
        </p:nvSpPr>
        <p:spPr>
          <a:xfrm>
            <a:off x="8045781" y="1268760"/>
            <a:ext cx="3810859" cy="4940878"/>
          </a:xfrm>
          <a:solidFill>
            <a:schemeClr val="tx2">
              <a:lumMod val="20000"/>
              <a:lumOff val="80000"/>
            </a:schemeClr>
          </a:solidFill>
        </p:spPr>
        <p:txBody>
          <a:bodyPr>
            <a:normAutofit/>
          </a:bodyPr>
          <a:lstStyle/>
          <a:p>
            <a:pPr marL="0" indent="0">
              <a:buFontTx/>
              <a:buNone/>
              <a:defRPr/>
            </a:pPr>
            <a:r>
              <a:rPr lang="en-CA" sz="1600" b="1" i="1" dirty="0" smtClean="0">
                <a:solidFill>
                  <a:srgbClr val="002060"/>
                </a:solidFill>
              </a:rPr>
              <a:t>Answer via Adobe Connect :  </a:t>
            </a:r>
            <a:br>
              <a:rPr lang="en-CA" sz="1600" b="1" i="1" dirty="0" smtClean="0">
                <a:solidFill>
                  <a:srgbClr val="002060"/>
                </a:solidFill>
              </a:rPr>
            </a:br>
            <a:r>
              <a:rPr lang="en-CA" sz="1600" b="1" i="1" dirty="0" smtClean="0">
                <a:solidFill>
                  <a:srgbClr val="002060"/>
                </a:solidFill>
              </a:rPr>
              <a:t>Poll OR </a:t>
            </a:r>
            <a:r>
              <a:rPr lang="en-CA" sz="1600" b="1" i="1" dirty="0">
                <a:solidFill>
                  <a:srgbClr val="002060"/>
                </a:solidFill>
              </a:rPr>
              <a:t>RSVP to access instruction email </a:t>
            </a:r>
            <a:endParaRPr lang="en-CA" sz="1600" b="1" i="1" dirty="0" smtClean="0">
              <a:solidFill>
                <a:srgbClr val="002060"/>
              </a:solidFill>
            </a:endParaRPr>
          </a:p>
          <a:p>
            <a:pPr marL="0" indent="0">
              <a:buFontTx/>
              <a:buNone/>
              <a:defRPr/>
            </a:pPr>
            <a:endParaRPr lang="en-CA" sz="900" b="1" i="1" dirty="0">
              <a:solidFill>
                <a:srgbClr val="002060"/>
              </a:solidFill>
            </a:endParaRPr>
          </a:p>
          <a:p>
            <a:pPr lvl="1">
              <a:defRPr/>
            </a:pPr>
            <a:r>
              <a:rPr lang="en-CA" sz="1400" b="1" dirty="0" smtClean="0">
                <a:solidFill>
                  <a:srgbClr val="002060"/>
                </a:solidFill>
              </a:rPr>
              <a:t>BC</a:t>
            </a:r>
          </a:p>
          <a:p>
            <a:pPr lvl="1">
              <a:defRPr/>
            </a:pPr>
            <a:r>
              <a:rPr lang="en-CA" sz="1400" b="1" dirty="0" smtClean="0">
                <a:solidFill>
                  <a:srgbClr val="002060"/>
                </a:solidFill>
              </a:rPr>
              <a:t>AB</a:t>
            </a:r>
          </a:p>
          <a:p>
            <a:pPr lvl="1">
              <a:defRPr/>
            </a:pPr>
            <a:r>
              <a:rPr lang="en-CA" sz="1400" b="1" dirty="0" smtClean="0">
                <a:solidFill>
                  <a:srgbClr val="002060"/>
                </a:solidFill>
              </a:rPr>
              <a:t>SK</a:t>
            </a:r>
          </a:p>
          <a:p>
            <a:pPr lvl="1">
              <a:defRPr/>
            </a:pPr>
            <a:r>
              <a:rPr lang="en-CA" sz="1400" b="1" dirty="0" smtClean="0">
                <a:solidFill>
                  <a:srgbClr val="002060"/>
                </a:solidFill>
              </a:rPr>
              <a:t>MB</a:t>
            </a:r>
          </a:p>
          <a:p>
            <a:pPr lvl="1">
              <a:defRPr/>
            </a:pPr>
            <a:r>
              <a:rPr lang="en-CA" sz="1400" b="1" dirty="0" smtClean="0">
                <a:solidFill>
                  <a:srgbClr val="002060"/>
                </a:solidFill>
              </a:rPr>
              <a:t>ON</a:t>
            </a:r>
          </a:p>
          <a:p>
            <a:pPr lvl="1">
              <a:defRPr/>
            </a:pPr>
            <a:r>
              <a:rPr lang="en-CA" sz="1400" b="1" dirty="0" smtClean="0">
                <a:solidFill>
                  <a:srgbClr val="002060"/>
                </a:solidFill>
              </a:rPr>
              <a:t>QC</a:t>
            </a:r>
          </a:p>
          <a:p>
            <a:pPr lvl="1">
              <a:defRPr/>
            </a:pPr>
            <a:r>
              <a:rPr lang="en-CA" sz="1400" b="1" dirty="0" smtClean="0">
                <a:solidFill>
                  <a:srgbClr val="002060"/>
                </a:solidFill>
              </a:rPr>
              <a:t>NB</a:t>
            </a:r>
          </a:p>
          <a:p>
            <a:pPr lvl="1">
              <a:defRPr/>
            </a:pPr>
            <a:r>
              <a:rPr lang="en-CA" sz="1400" b="1" dirty="0" smtClean="0">
                <a:solidFill>
                  <a:srgbClr val="002060"/>
                </a:solidFill>
              </a:rPr>
              <a:t>NS</a:t>
            </a:r>
          </a:p>
          <a:p>
            <a:pPr lvl="1">
              <a:defRPr/>
            </a:pPr>
            <a:r>
              <a:rPr lang="en-CA" sz="1400" b="1" dirty="0" smtClean="0">
                <a:solidFill>
                  <a:srgbClr val="002060"/>
                </a:solidFill>
              </a:rPr>
              <a:t>PEI</a:t>
            </a:r>
          </a:p>
          <a:p>
            <a:pPr lvl="1">
              <a:defRPr/>
            </a:pPr>
            <a:r>
              <a:rPr lang="en-CA" sz="1400" b="1" dirty="0" smtClean="0">
                <a:solidFill>
                  <a:srgbClr val="002060"/>
                </a:solidFill>
              </a:rPr>
              <a:t>NL</a:t>
            </a:r>
          </a:p>
          <a:p>
            <a:pPr lvl="1">
              <a:defRPr/>
            </a:pPr>
            <a:r>
              <a:rPr lang="en-CA" sz="1400" b="1" dirty="0" smtClean="0">
                <a:solidFill>
                  <a:srgbClr val="002060"/>
                </a:solidFill>
              </a:rPr>
              <a:t>YK</a:t>
            </a:r>
          </a:p>
          <a:p>
            <a:pPr lvl="1">
              <a:defRPr/>
            </a:pPr>
            <a:r>
              <a:rPr lang="en-CA" sz="1400" b="1" dirty="0" smtClean="0">
                <a:solidFill>
                  <a:srgbClr val="002060"/>
                </a:solidFill>
              </a:rPr>
              <a:t>NWT</a:t>
            </a:r>
          </a:p>
          <a:p>
            <a:pPr lvl="1">
              <a:defRPr/>
            </a:pPr>
            <a:r>
              <a:rPr lang="en-CA" sz="1400" b="1" dirty="0" smtClean="0">
                <a:solidFill>
                  <a:srgbClr val="002060"/>
                </a:solidFill>
              </a:rPr>
              <a:t>NU</a:t>
            </a:r>
          </a:p>
          <a:p>
            <a:pPr lvl="1">
              <a:defRPr/>
            </a:pPr>
            <a:r>
              <a:rPr lang="en-CA" sz="1400" b="1" dirty="0" smtClean="0">
                <a:solidFill>
                  <a:srgbClr val="002060"/>
                </a:solidFill>
              </a:rPr>
              <a:t>Other </a:t>
            </a:r>
          </a:p>
          <a:p>
            <a:pPr>
              <a:defRPr/>
            </a:pPr>
            <a:endParaRPr lang="en-CA" sz="1000" dirty="0">
              <a:solidFill>
                <a:srgbClr val="002060"/>
              </a:solidFill>
            </a:endParaRPr>
          </a:p>
        </p:txBody>
      </p:sp>
      <p:pic>
        <p:nvPicPr>
          <p:cNvPr id="13317" name="Picture 13" descr="https://encrypted-tbn0.google.com/images?q=tbn:ANd9GcSPLKhcdhv9Lk_2ovIQbBITtp2OCq3i9m820FPSRX0NUwroJ8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5157193"/>
            <a:ext cx="3443112" cy="135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6A67838-ACC8-4387-9468-AACB09E7E326}" type="slidenum">
              <a:rPr lang="en-CA" smtClean="0">
                <a:solidFill>
                  <a:prstClr val="black">
                    <a:tint val="75000"/>
                  </a:prstClr>
                </a:solidFill>
              </a:rPr>
              <a:pPr/>
              <a:t>6</a:t>
            </a:fld>
            <a:endParaRPr lang="en-CA">
              <a:solidFill>
                <a:prstClr val="black">
                  <a:tint val="75000"/>
                </a:prstClr>
              </a:solidFill>
            </a:endParaRPr>
          </a:p>
        </p:txBody>
      </p:sp>
    </p:spTree>
    <p:extLst>
      <p:ext uri="{BB962C8B-B14F-4D97-AF65-F5344CB8AC3E}">
        <p14:creationId xmlns:p14="http://schemas.microsoft.com/office/powerpoint/2010/main" val="3433588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15413" y="274638"/>
            <a:ext cx="10766987" cy="1143000"/>
          </a:xfrm>
          <a:solidFill>
            <a:srgbClr val="C6D9F1"/>
          </a:solidFill>
        </p:spPr>
        <p:txBody>
          <a:bodyPr>
            <a:normAutofit/>
          </a:bodyPr>
          <a:lstStyle/>
          <a:p>
            <a:r>
              <a:rPr lang="en-CA" b="1" dirty="0" smtClean="0"/>
              <a:t>Who is joining in?</a:t>
            </a:r>
          </a:p>
        </p:txBody>
      </p:sp>
      <p:sp>
        <p:nvSpPr>
          <p:cNvPr id="14339" name="Content Placeholder 2"/>
          <p:cNvSpPr>
            <a:spLocks noGrp="1"/>
          </p:cNvSpPr>
          <p:nvPr>
            <p:ph idx="1"/>
          </p:nvPr>
        </p:nvSpPr>
        <p:spPr>
          <a:xfrm>
            <a:off x="812800" y="1676401"/>
            <a:ext cx="10972800" cy="4525963"/>
          </a:xfrm>
          <a:solidFill>
            <a:schemeClr val="tx2">
              <a:lumMod val="20000"/>
              <a:lumOff val="80000"/>
            </a:schemeClr>
          </a:solidFill>
        </p:spPr>
        <p:txBody>
          <a:bodyPr>
            <a:normAutofit/>
          </a:bodyPr>
          <a:lstStyle/>
          <a:p>
            <a:pPr marL="0" indent="0">
              <a:buFontTx/>
              <a:buNone/>
            </a:pPr>
            <a:r>
              <a:rPr lang="en-CA" sz="1800" b="1" i="1" dirty="0" smtClean="0"/>
              <a:t>Adobe Connect Poll </a:t>
            </a:r>
          </a:p>
          <a:p>
            <a:pPr marL="0" indent="0">
              <a:buFontTx/>
              <a:buNone/>
            </a:pPr>
            <a:r>
              <a:rPr lang="en-CA" sz="1800" b="1" i="1" dirty="0" smtClean="0"/>
              <a:t>OR RSVP to access instruction email </a:t>
            </a:r>
          </a:p>
          <a:p>
            <a:pPr marL="0" indent="0">
              <a:buFontTx/>
              <a:buNone/>
            </a:pPr>
            <a:endParaRPr lang="en-CA" sz="1800" b="1" i="1" dirty="0" smtClean="0"/>
          </a:p>
          <a:p>
            <a:pPr marL="0" indent="0">
              <a:buFontTx/>
              <a:buNone/>
            </a:pPr>
            <a:r>
              <a:rPr lang="en-CA" sz="4000" dirty="0" smtClean="0"/>
              <a:t>√ </a:t>
            </a:r>
            <a:r>
              <a:rPr lang="en-CA" sz="2800" b="1" dirty="0" smtClean="0"/>
              <a:t>What sector are you from?</a:t>
            </a:r>
          </a:p>
          <a:p>
            <a:pPr marL="400050" lvl="1" indent="0">
              <a:buFontTx/>
              <a:buNone/>
            </a:pPr>
            <a:r>
              <a:rPr lang="en-CA" sz="2400" dirty="0" smtClean="0"/>
              <a:t>√</a:t>
            </a:r>
            <a:r>
              <a:rPr lang="en-CA" sz="2400" i="1" dirty="0" smtClean="0"/>
              <a:t>   </a:t>
            </a:r>
            <a:r>
              <a:rPr lang="en-CA" sz="2400" b="1" i="1" dirty="0" smtClean="0"/>
              <a:t>Public Health  </a:t>
            </a:r>
          </a:p>
          <a:p>
            <a:pPr marL="400050" lvl="1" indent="0">
              <a:buFontTx/>
              <a:buNone/>
            </a:pPr>
            <a:r>
              <a:rPr lang="en-CA" sz="2400" i="1" dirty="0" smtClean="0"/>
              <a:t>√   </a:t>
            </a:r>
            <a:r>
              <a:rPr lang="en-CA" sz="2400" b="1" i="1" dirty="0" smtClean="0"/>
              <a:t>Education  </a:t>
            </a:r>
          </a:p>
          <a:p>
            <a:pPr marL="400050" lvl="1" indent="0">
              <a:buFontTx/>
              <a:buNone/>
            </a:pPr>
            <a:r>
              <a:rPr lang="en-CA" sz="2400" i="1" dirty="0" smtClean="0"/>
              <a:t>√   </a:t>
            </a:r>
            <a:r>
              <a:rPr lang="en-CA" sz="2400" b="1" i="1" dirty="0" smtClean="0"/>
              <a:t>Research</a:t>
            </a:r>
          </a:p>
          <a:p>
            <a:pPr marL="400050" lvl="1" indent="0">
              <a:buFontTx/>
              <a:buNone/>
            </a:pPr>
            <a:r>
              <a:rPr lang="en-CA" sz="2400" i="1" dirty="0" smtClean="0"/>
              <a:t>√   </a:t>
            </a:r>
            <a:r>
              <a:rPr lang="en-CA" sz="2400" b="1" i="1" dirty="0" err="1" smtClean="0"/>
              <a:t>Govt</a:t>
            </a:r>
            <a:r>
              <a:rPr lang="en-CA" sz="2400" b="1" i="1" dirty="0" smtClean="0"/>
              <a:t>/Ministry  </a:t>
            </a:r>
          </a:p>
          <a:p>
            <a:pPr marL="400050" lvl="1" indent="0">
              <a:buFontTx/>
              <a:buNone/>
            </a:pPr>
            <a:r>
              <a:rPr lang="en-CA" sz="2400" i="1" dirty="0" smtClean="0"/>
              <a:t>√   </a:t>
            </a:r>
            <a:r>
              <a:rPr lang="en-CA" sz="2400" b="1" i="1" dirty="0" smtClean="0"/>
              <a:t>Health practitioner</a:t>
            </a:r>
          </a:p>
          <a:p>
            <a:pPr marL="400050" lvl="1" indent="0">
              <a:buFontTx/>
              <a:buNone/>
            </a:pPr>
            <a:r>
              <a:rPr lang="en-CA" sz="2400" i="1" dirty="0" smtClean="0"/>
              <a:t>√   </a:t>
            </a:r>
            <a:r>
              <a:rPr lang="en-CA" sz="2400" b="1" i="1" dirty="0" smtClean="0"/>
              <a:t>NGO</a:t>
            </a:r>
          </a:p>
          <a:p>
            <a:pPr marL="400050" lvl="1" indent="0">
              <a:buFontTx/>
              <a:buNone/>
            </a:pPr>
            <a:r>
              <a:rPr lang="en-CA" sz="2400" i="1" dirty="0" smtClean="0"/>
              <a:t>√   </a:t>
            </a:r>
            <a:r>
              <a:rPr lang="en-CA" sz="2400" b="1" i="1" dirty="0" smtClean="0"/>
              <a:t>Other?</a:t>
            </a:r>
          </a:p>
        </p:txBody>
      </p:sp>
      <p:pic>
        <p:nvPicPr>
          <p:cNvPr id="14340" name="Picture 2" descr="C:\Users\dbonnenf\AppData\Local\Microsoft\Windows\Temporary Internet Files\Content.IE5\SQL1SZZW\MP9004392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584" y="1752600"/>
            <a:ext cx="4165600" cy="3124200"/>
          </a:xfrm>
          <a:prstGeom prst="rect">
            <a:avLst/>
          </a:prstGeom>
          <a:solidFill>
            <a:schemeClr val="tx2">
              <a:lumMod val="20000"/>
              <a:lumOff val="80000"/>
            </a:schemeClr>
          </a:solidFill>
          <a:ln>
            <a:noFill/>
          </a:ln>
          <a:extLst/>
        </p:spPr>
      </p:pic>
      <p:pic>
        <p:nvPicPr>
          <p:cNvPr id="14341" name="Picture 4" descr="C:\Users\dbonnenf\AppData\Local\Microsoft\Windows\Temporary Internet Files\Content.IE5\9UDEXBCR\MP900442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915" y="4862513"/>
            <a:ext cx="2292351" cy="1146175"/>
          </a:xfrm>
          <a:prstGeom prst="rect">
            <a:avLst/>
          </a:prstGeom>
          <a:solidFill>
            <a:schemeClr val="tx2">
              <a:lumMod val="20000"/>
              <a:lumOff val="80000"/>
            </a:schemeClr>
          </a:solidFill>
          <a:ln>
            <a:noFill/>
          </a:ln>
          <a:extLst/>
        </p:spPr>
      </p:pic>
      <p:pic>
        <p:nvPicPr>
          <p:cNvPr id="14343" name="Picture 7" descr="C:\Users\dbonnenf\AppData\Local\Microsoft\Windows\Temporary Internet Files\Content.IE5\SQL1SZZW\MP9004221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1984" y="5197583"/>
            <a:ext cx="2239433" cy="1106488"/>
          </a:xfrm>
          <a:prstGeom prst="rect">
            <a:avLst/>
          </a:prstGeom>
          <a:solidFill>
            <a:schemeClr val="tx2">
              <a:lumMod val="20000"/>
              <a:lumOff val="80000"/>
            </a:schemeClr>
          </a:solidFill>
          <a:ln>
            <a:noFill/>
          </a:ln>
          <a:extLst/>
        </p:spPr>
      </p:pic>
      <p:pic>
        <p:nvPicPr>
          <p:cNvPr id="14344" name="Picture 8" descr="C:\Users\dbonnenf\AppData\Local\Microsoft\Windows\Temporary Internet Files\Content.IE5\9UDEXBCR\MP91021639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1700" y="915989"/>
            <a:ext cx="2032000" cy="1328737"/>
          </a:xfrm>
          <a:prstGeom prst="rect">
            <a:avLst/>
          </a:prstGeom>
          <a:solidFill>
            <a:schemeClr val="tx2">
              <a:lumMod val="20000"/>
              <a:lumOff val="80000"/>
            </a:schemeClr>
          </a:solidFill>
          <a:ln>
            <a:noFill/>
          </a:ln>
          <a:extLst/>
        </p:spPr>
      </p:pic>
      <p:pic>
        <p:nvPicPr>
          <p:cNvPr id="14345" name="Picture 11" descr="C:\Users\dbonnenf\AppData\Local\Microsoft\Windows\Temporary Internet Files\Content.IE5\SQL1SZZW\MP90044646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6480" y="4470400"/>
            <a:ext cx="1589616" cy="965200"/>
          </a:xfrm>
          <a:prstGeom prst="rect">
            <a:avLst/>
          </a:prstGeom>
          <a:solidFill>
            <a:schemeClr val="tx2">
              <a:lumMod val="20000"/>
              <a:lumOff val="80000"/>
            </a:schemeClr>
          </a:solidFill>
          <a:ln>
            <a:noFill/>
          </a:ln>
          <a:extLst/>
        </p:spPr>
      </p:pic>
      <p:pic>
        <p:nvPicPr>
          <p:cNvPr id="14346" name="Picture 13" descr="C:\Users\dbonnenf\AppData\Local\Microsoft\Windows\Temporary Internet Files\Content.IE5\UMALCV93\MP90044243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5709444"/>
            <a:ext cx="1625600" cy="812800"/>
          </a:xfrm>
          <a:prstGeom prst="rect">
            <a:avLst/>
          </a:prstGeom>
          <a:solidFill>
            <a:schemeClr val="tx2">
              <a:lumMod val="20000"/>
              <a:lumOff val="80000"/>
            </a:schemeClr>
          </a:solidFill>
          <a:ln>
            <a:noFill/>
          </a:ln>
          <a:extLst/>
        </p:spPr>
      </p:pic>
      <p:pic>
        <p:nvPicPr>
          <p:cNvPr id="14347" name="Picture 20" descr="C:\Users\dbonnenf\AppData\Local\Microsoft\Windows\Temporary Internet Files\Content.IE5\5PQ2EQ16\MP90044847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584" y="4077072"/>
            <a:ext cx="2286000" cy="1143000"/>
          </a:xfrm>
          <a:prstGeom prst="rect">
            <a:avLst/>
          </a:prstGeom>
          <a:solidFill>
            <a:schemeClr val="tx2">
              <a:lumMod val="20000"/>
              <a:lumOff val="80000"/>
            </a:schemeClr>
          </a:solidFill>
          <a:ln>
            <a:noFill/>
          </a:ln>
          <a:extLst/>
        </p:spPr>
      </p:pic>
      <p:sp>
        <p:nvSpPr>
          <p:cNvPr id="2" name="Slide Number Placeholder 1"/>
          <p:cNvSpPr>
            <a:spLocks noGrp="1"/>
          </p:cNvSpPr>
          <p:nvPr>
            <p:ph type="sldNum" sz="quarter" idx="12"/>
          </p:nvPr>
        </p:nvSpPr>
        <p:spPr/>
        <p:txBody>
          <a:bodyPr/>
          <a:lstStyle/>
          <a:p>
            <a:fld id="{06A67838-ACC8-4387-9468-AACB09E7E326}" type="slidenum">
              <a:rPr lang="en-CA" smtClean="0">
                <a:solidFill>
                  <a:prstClr val="black">
                    <a:tint val="75000"/>
                  </a:prstClr>
                </a:solidFill>
              </a:rPr>
              <a:pPr/>
              <a:t>7</a:t>
            </a:fld>
            <a:endParaRPr lang="en-CA">
              <a:solidFill>
                <a:prstClr val="black">
                  <a:tint val="75000"/>
                </a:prstClr>
              </a:solidFill>
            </a:endParaRPr>
          </a:p>
        </p:txBody>
      </p:sp>
    </p:spTree>
    <p:extLst>
      <p:ext uri="{BB962C8B-B14F-4D97-AF65-F5344CB8AC3E}">
        <p14:creationId xmlns:p14="http://schemas.microsoft.com/office/powerpoint/2010/main" val="394711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tx2">
              <a:lumMod val="20000"/>
              <a:lumOff val="80000"/>
            </a:schemeClr>
          </a:solidFill>
        </p:spPr>
        <p:txBody>
          <a:bodyPr>
            <a:normAutofit/>
          </a:bodyPr>
          <a:lstStyle/>
          <a:p>
            <a:r>
              <a:rPr lang="en-CA" b="1" dirty="0" smtClean="0">
                <a:solidFill>
                  <a:srgbClr val="002060"/>
                </a:solidFill>
              </a:rPr>
              <a:t>Who is joining in?</a:t>
            </a:r>
          </a:p>
        </p:txBody>
      </p:sp>
      <p:sp>
        <p:nvSpPr>
          <p:cNvPr id="12291" name="Content Placeholder 2"/>
          <p:cNvSpPr>
            <a:spLocks noGrp="1"/>
          </p:cNvSpPr>
          <p:nvPr>
            <p:ph idx="1"/>
          </p:nvPr>
        </p:nvSpPr>
        <p:spPr>
          <a:solidFill>
            <a:schemeClr val="tx2">
              <a:lumMod val="20000"/>
              <a:lumOff val="80000"/>
            </a:schemeClr>
          </a:solidFill>
        </p:spPr>
        <p:txBody>
          <a:bodyPr>
            <a:normAutofit/>
          </a:bodyPr>
          <a:lstStyle/>
          <a:p>
            <a:pPr marL="0" indent="0">
              <a:buFontTx/>
              <a:buNone/>
              <a:defRPr/>
            </a:pPr>
            <a:r>
              <a:rPr lang="en-CA" sz="1600" b="1" i="1" dirty="0">
                <a:solidFill>
                  <a:srgbClr val="002060"/>
                </a:solidFill>
              </a:rPr>
              <a:t>Adobe Connect Poll </a:t>
            </a:r>
          </a:p>
          <a:p>
            <a:pPr marL="0" indent="0">
              <a:buFontTx/>
              <a:buNone/>
              <a:defRPr/>
            </a:pPr>
            <a:r>
              <a:rPr lang="en-CA" sz="1600" b="1" i="1" dirty="0">
                <a:solidFill>
                  <a:srgbClr val="002060"/>
                </a:solidFill>
              </a:rPr>
              <a:t>OR RSVP to access instruction email </a:t>
            </a:r>
            <a:endParaRPr lang="en-CA" sz="1600" b="1" i="1" dirty="0" smtClean="0">
              <a:solidFill>
                <a:srgbClr val="002060"/>
              </a:solidFill>
            </a:endParaRPr>
          </a:p>
          <a:p>
            <a:pPr marL="0" indent="0">
              <a:buFontTx/>
              <a:buNone/>
              <a:defRPr/>
            </a:pPr>
            <a:endParaRPr lang="en-CA" sz="1600" b="1" i="1" dirty="0">
              <a:solidFill>
                <a:srgbClr val="002060"/>
              </a:solidFill>
            </a:endParaRPr>
          </a:p>
          <a:p>
            <a:pPr>
              <a:defRPr/>
            </a:pPr>
            <a:r>
              <a:rPr lang="en-CA" b="1" dirty="0" smtClean="0">
                <a:solidFill>
                  <a:srgbClr val="002060"/>
                </a:solidFill>
              </a:rPr>
              <a:t>What is your role? </a:t>
            </a:r>
          </a:p>
          <a:p>
            <a:pPr lvl="1">
              <a:defRPr/>
            </a:pPr>
            <a:r>
              <a:rPr lang="en-CA" dirty="0" smtClean="0">
                <a:solidFill>
                  <a:srgbClr val="002060"/>
                </a:solidFill>
              </a:rPr>
              <a:t>Research</a:t>
            </a:r>
          </a:p>
          <a:p>
            <a:pPr lvl="1">
              <a:defRPr/>
            </a:pPr>
            <a:r>
              <a:rPr lang="en-CA" dirty="0" smtClean="0">
                <a:solidFill>
                  <a:srgbClr val="002060"/>
                </a:solidFill>
              </a:rPr>
              <a:t>Practitioner</a:t>
            </a:r>
          </a:p>
          <a:p>
            <a:pPr lvl="1">
              <a:defRPr/>
            </a:pPr>
            <a:r>
              <a:rPr lang="en-CA" dirty="0" smtClean="0">
                <a:solidFill>
                  <a:srgbClr val="002060"/>
                </a:solidFill>
              </a:rPr>
              <a:t>Manager</a:t>
            </a:r>
          </a:p>
          <a:p>
            <a:pPr lvl="1">
              <a:defRPr/>
            </a:pPr>
            <a:r>
              <a:rPr lang="en-CA" dirty="0" smtClean="0">
                <a:solidFill>
                  <a:srgbClr val="002060"/>
                </a:solidFill>
              </a:rPr>
              <a:t>Decision Maker</a:t>
            </a:r>
          </a:p>
          <a:p>
            <a:pPr lvl="1">
              <a:defRPr/>
            </a:pPr>
            <a:r>
              <a:rPr lang="en-CA" dirty="0" smtClean="0">
                <a:solidFill>
                  <a:srgbClr val="002060"/>
                </a:solidFill>
              </a:rPr>
              <a:t>Policy Maker</a:t>
            </a:r>
          </a:p>
          <a:p>
            <a:pPr lvl="1">
              <a:defRPr/>
            </a:pPr>
            <a:r>
              <a:rPr lang="en-CA" dirty="0" smtClean="0">
                <a:solidFill>
                  <a:srgbClr val="002060"/>
                </a:solidFill>
              </a:rPr>
              <a:t>Community Leader</a:t>
            </a:r>
          </a:p>
          <a:p>
            <a:pPr lvl="1">
              <a:defRPr/>
            </a:pPr>
            <a:r>
              <a:rPr lang="en-CA" dirty="0" smtClean="0">
                <a:solidFill>
                  <a:srgbClr val="002060"/>
                </a:solidFill>
              </a:rPr>
              <a:t>Other</a:t>
            </a:r>
          </a:p>
          <a:p>
            <a:pPr>
              <a:defRPr/>
            </a:pPr>
            <a:endParaRPr lang="en-CA" dirty="0" smtClean="0">
              <a:solidFill>
                <a:srgbClr val="002060"/>
              </a:solidFill>
            </a:endParaRPr>
          </a:p>
        </p:txBody>
      </p:sp>
      <p:pic>
        <p:nvPicPr>
          <p:cNvPr id="15364" name="Picture 4" descr="C:\Users\dbonnenf\AppData\Local\Microsoft\Windows\Temporary Internet Files\Content.IE5\9UDEXBCR\MP9004009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1" y="2895601"/>
            <a:ext cx="4440767" cy="2663825"/>
          </a:xfrm>
          <a:prstGeom prst="rect">
            <a:avLst/>
          </a:prstGeom>
          <a:solidFill>
            <a:schemeClr val="tx2">
              <a:lumMod val="20000"/>
              <a:lumOff val="80000"/>
            </a:schemeClr>
          </a:solidFill>
          <a:ln>
            <a:noFill/>
          </a:ln>
          <a:extLst/>
        </p:spPr>
      </p:pic>
      <p:sp>
        <p:nvSpPr>
          <p:cNvPr id="2" name="Slide Number Placeholder 1"/>
          <p:cNvSpPr>
            <a:spLocks noGrp="1"/>
          </p:cNvSpPr>
          <p:nvPr>
            <p:ph type="sldNum" sz="quarter" idx="12"/>
          </p:nvPr>
        </p:nvSpPr>
        <p:spPr/>
        <p:txBody>
          <a:bodyPr/>
          <a:lstStyle/>
          <a:p>
            <a:fld id="{06A67838-ACC8-4387-9468-AACB09E7E326}" type="slidenum">
              <a:rPr lang="en-CA" smtClean="0">
                <a:solidFill>
                  <a:prstClr val="black">
                    <a:tint val="75000"/>
                  </a:prstClr>
                </a:solidFill>
              </a:rPr>
              <a:pPr/>
              <a:t>8</a:t>
            </a:fld>
            <a:endParaRPr lang="en-CA">
              <a:solidFill>
                <a:prstClr val="black">
                  <a:tint val="75000"/>
                </a:prstClr>
              </a:solidFill>
            </a:endParaRPr>
          </a:p>
        </p:txBody>
      </p:sp>
    </p:spTree>
    <p:extLst>
      <p:ext uri="{BB962C8B-B14F-4D97-AF65-F5344CB8AC3E}">
        <p14:creationId xmlns:p14="http://schemas.microsoft.com/office/powerpoint/2010/main" val="95194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6536" y="365125"/>
            <a:ext cx="10949680" cy="1325563"/>
          </a:xfrm>
          <a:solidFill>
            <a:schemeClr val="tx2">
              <a:lumMod val="20000"/>
              <a:lumOff val="80000"/>
            </a:schemeClr>
          </a:solidFill>
        </p:spPr>
        <p:txBody>
          <a:bodyPr>
            <a:normAutofit/>
          </a:bodyPr>
          <a:lstStyle/>
          <a:p>
            <a:r>
              <a:rPr lang="en-CA" b="1" dirty="0" smtClean="0">
                <a:solidFill>
                  <a:srgbClr val="002060"/>
                </a:solidFill>
              </a:rPr>
              <a:t>Re: Your Involvement</a:t>
            </a:r>
          </a:p>
        </p:txBody>
      </p:sp>
      <p:sp>
        <p:nvSpPr>
          <p:cNvPr id="3" name="Content Placeholder 2"/>
          <p:cNvSpPr>
            <a:spLocks noGrp="1"/>
          </p:cNvSpPr>
          <p:nvPr>
            <p:ph idx="1"/>
          </p:nvPr>
        </p:nvSpPr>
        <p:spPr>
          <a:xfrm>
            <a:off x="609600" y="1524000"/>
            <a:ext cx="10972800" cy="4525963"/>
          </a:xfrm>
          <a:solidFill>
            <a:schemeClr val="tx2">
              <a:lumMod val="20000"/>
              <a:lumOff val="80000"/>
            </a:schemeClr>
          </a:solidFill>
        </p:spPr>
        <p:txBody>
          <a:bodyPr/>
          <a:lstStyle/>
          <a:p>
            <a:pPr marL="0" indent="0">
              <a:buFontTx/>
              <a:buNone/>
              <a:defRPr/>
            </a:pPr>
            <a:r>
              <a:rPr lang="en-CA" sz="1600" b="1" i="1" dirty="0">
                <a:solidFill>
                  <a:srgbClr val="002060"/>
                </a:solidFill>
              </a:rPr>
              <a:t>Adobe Connect Poll </a:t>
            </a:r>
          </a:p>
          <a:p>
            <a:pPr marL="0" indent="0">
              <a:buFontTx/>
              <a:buNone/>
              <a:defRPr/>
            </a:pPr>
            <a:r>
              <a:rPr lang="en-CA" sz="1600" b="1" i="1" dirty="0">
                <a:solidFill>
                  <a:srgbClr val="002060"/>
                </a:solidFill>
              </a:rPr>
              <a:t>OR RSVP to access instruction email </a:t>
            </a:r>
            <a:endParaRPr lang="en-CA" sz="1600" b="1" i="1" dirty="0" smtClean="0">
              <a:solidFill>
                <a:srgbClr val="002060"/>
              </a:solidFill>
            </a:endParaRPr>
          </a:p>
          <a:p>
            <a:pPr marL="0" indent="0">
              <a:buFontTx/>
              <a:buNone/>
              <a:defRPr/>
            </a:pPr>
            <a:endParaRPr lang="en-CA" sz="1600" b="1" i="1" dirty="0">
              <a:solidFill>
                <a:srgbClr val="002060"/>
              </a:solidFill>
            </a:endParaRPr>
          </a:p>
          <a:p>
            <a:pPr marL="0" indent="0">
              <a:buFontTx/>
              <a:buNone/>
              <a:defRPr/>
            </a:pPr>
            <a:r>
              <a:rPr lang="en-CA" b="1" dirty="0" smtClean="0">
                <a:solidFill>
                  <a:srgbClr val="002060"/>
                </a:solidFill>
              </a:rPr>
              <a:t>Are you currently working on this issue?</a:t>
            </a:r>
          </a:p>
          <a:p>
            <a:pPr lvl="1">
              <a:defRPr/>
            </a:pPr>
            <a:r>
              <a:rPr lang="en-CA" dirty="0" smtClean="0">
                <a:solidFill>
                  <a:srgbClr val="002060"/>
                </a:solidFill>
              </a:rPr>
              <a:t>Yes</a:t>
            </a:r>
          </a:p>
          <a:p>
            <a:pPr lvl="1">
              <a:defRPr/>
            </a:pPr>
            <a:r>
              <a:rPr lang="en-CA" dirty="0" smtClean="0">
                <a:solidFill>
                  <a:srgbClr val="002060"/>
                </a:solidFill>
              </a:rPr>
              <a:t>No</a:t>
            </a:r>
          </a:p>
          <a:p>
            <a:pPr marL="457200" lvl="1" indent="0">
              <a:buNone/>
              <a:defRPr/>
            </a:pPr>
            <a:endParaRPr lang="en-CA" dirty="0" smtClean="0">
              <a:solidFill>
                <a:srgbClr val="002060"/>
              </a:solidFill>
            </a:endParaRPr>
          </a:p>
          <a:p>
            <a:pPr lvl="1">
              <a:defRPr/>
            </a:pPr>
            <a:endParaRPr lang="en-CA" dirty="0">
              <a:solidFill>
                <a:srgbClr val="002060"/>
              </a:solidFill>
            </a:endParaRPr>
          </a:p>
          <a:p>
            <a:pPr marL="457200" lvl="1" indent="0">
              <a:buFontTx/>
              <a:buNone/>
              <a:defRPr/>
            </a:pPr>
            <a:endParaRPr lang="en-CA" dirty="0" smtClean="0">
              <a:solidFill>
                <a:srgbClr val="002060"/>
              </a:solidFill>
            </a:endParaRPr>
          </a:p>
          <a:p>
            <a:pPr lvl="1">
              <a:defRPr/>
            </a:pPr>
            <a:endParaRPr lang="en-CA" dirty="0">
              <a:solidFill>
                <a:srgbClr val="002060"/>
              </a:solidFill>
            </a:endParaRPr>
          </a:p>
          <a:p>
            <a:pPr marL="457200" lvl="1" indent="0">
              <a:buFontTx/>
              <a:buNone/>
              <a:defRPr/>
            </a:pPr>
            <a:endParaRPr lang="en-CA" sz="800" dirty="0">
              <a:solidFill>
                <a:srgbClr val="002060"/>
              </a:solidFill>
            </a:endParaRPr>
          </a:p>
        </p:txBody>
      </p:sp>
      <p:pic>
        <p:nvPicPr>
          <p:cNvPr id="16388" name="Picture 4" descr="C:\Users\dbonnenf\AppData\Local\Microsoft\Windows\Temporary Internet Files\Content.IE5\SQL1SZZW\MP9004422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0309" y="3124200"/>
            <a:ext cx="2383168" cy="2681064"/>
          </a:xfrm>
          <a:prstGeom prst="rect">
            <a:avLst/>
          </a:prstGeom>
          <a:solidFill>
            <a:schemeClr val="tx2">
              <a:lumMod val="40000"/>
              <a:lumOff val="60000"/>
            </a:schemeClr>
          </a:solidFill>
          <a:ln>
            <a:noFill/>
          </a:ln>
          <a:extLst/>
        </p:spPr>
      </p:pic>
      <p:sp>
        <p:nvSpPr>
          <p:cNvPr id="2" name="Slide Number Placeholder 1"/>
          <p:cNvSpPr>
            <a:spLocks noGrp="1"/>
          </p:cNvSpPr>
          <p:nvPr>
            <p:ph type="sldNum" sz="quarter" idx="12"/>
          </p:nvPr>
        </p:nvSpPr>
        <p:spPr/>
        <p:txBody>
          <a:bodyPr/>
          <a:lstStyle/>
          <a:p>
            <a:fld id="{06A67838-ACC8-4387-9468-AACB09E7E326}" type="slidenum">
              <a:rPr lang="en-CA" smtClean="0">
                <a:solidFill>
                  <a:prstClr val="black">
                    <a:tint val="75000"/>
                  </a:prstClr>
                </a:solidFill>
              </a:rPr>
              <a:pPr/>
              <a:t>9</a:t>
            </a:fld>
            <a:endParaRPr lang="en-CA">
              <a:solidFill>
                <a:prstClr val="black">
                  <a:tint val="75000"/>
                </a:prstClr>
              </a:solidFill>
            </a:endParaRPr>
          </a:p>
        </p:txBody>
      </p:sp>
    </p:spTree>
    <p:extLst>
      <p:ext uri="{BB962C8B-B14F-4D97-AF65-F5344CB8AC3E}">
        <p14:creationId xmlns:p14="http://schemas.microsoft.com/office/powerpoint/2010/main" val="3136515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3342</Words>
  <Application>Microsoft Macintosh PowerPoint</Application>
  <PresentationFormat>Custom</PresentationFormat>
  <Paragraphs>560</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How to post comments/questions  during the webinar</vt:lpstr>
      <vt:lpstr>Presenters </vt:lpstr>
      <vt:lpstr>Presenters </vt:lpstr>
      <vt:lpstr> What province/territory  are you from? </vt:lpstr>
      <vt:lpstr>Who is joining in?</vt:lpstr>
      <vt:lpstr>Who is joining in?</vt:lpstr>
      <vt:lpstr>Re: Your Involvement</vt:lpstr>
      <vt:lpstr>Your comments/questions please!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some of the solutions offered?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in touch with the CNPEA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Martin</dc:creator>
  <cp:lastModifiedBy>Benedicte Schoepflin</cp:lastModifiedBy>
  <cp:revision>87</cp:revision>
  <cp:lastPrinted>2015-10-27T19:31:36Z</cp:lastPrinted>
  <dcterms:created xsi:type="dcterms:W3CDTF">2015-04-28T15:04:17Z</dcterms:created>
  <dcterms:modified xsi:type="dcterms:W3CDTF">2015-11-02T17:58:15Z</dcterms:modified>
</cp:coreProperties>
</file>