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385" r:id="rId11"/>
    <p:sldId id="386" r:id="rId12"/>
    <p:sldId id="413" r:id="rId13"/>
    <p:sldId id="367" r:id="rId14"/>
    <p:sldId id="369" r:id="rId15"/>
    <p:sldId id="370" r:id="rId16"/>
    <p:sldId id="387" r:id="rId17"/>
    <p:sldId id="388" r:id="rId18"/>
    <p:sldId id="389" r:id="rId19"/>
    <p:sldId id="390" r:id="rId20"/>
    <p:sldId id="391" r:id="rId21"/>
    <p:sldId id="415" r:id="rId22"/>
    <p:sldId id="392" r:id="rId23"/>
    <p:sldId id="372" r:id="rId24"/>
    <p:sldId id="360" r:id="rId25"/>
    <p:sldId id="394" r:id="rId26"/>
    <p:sldId id="397" r:id="rId27"/>
    <p:sldId id="398" r:id="rId28"/>
    <p:sldId id="399" r:id="rId29"/>
    <p:sldId id="384" r:id="rId30"/>
    <p:sldId id="400" r:id="rId31"/>
    <p:sldId id="376" r:id="rId32"/>
    <p:sldId id="377" r:id="rId33"/>
    <p:sldId id="378" r:id="rId34"/>
    <p:sldId id="401" r:id="rId35"/>
    <p:sldId id="414" r:id="rId36"/>
    <p:sldId id="381" r:id="rId37"/>
    <p:sldId id="382" r:id="rId38"/>
    <p:sldId id="412" r:id="rId39"/>
  </p:sldIdLst>
  <p:sldSz cx="12192000" cy="6858000"/>
  <p:notesSz cx="7010400" cy="92360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C89"/>
    <a:srgbClr val="ECECEC"/>
    <a:srgbClr val="4B2A78"/>
    <a:srgbClr val="2B5AB7"/>
    <a:srgbClr val="A587BE"/>
    <a:srgbClr val="586873"/>
    <a:srgbClr val="5768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737" autoAdjust="0"/>
  </p:normalViewPr>
  <p:slideViewPr>
    <p:cSldViewPr snapToGrid="0">
      <p:cViewPr>
        <p:scale>
          <a:sx n="100" d="100"/>
          <a:sy n="100" d="100"/>
        </p:scale>
        <p:origin x="-12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7536F-CF7F-43B1-A6E5-5E2775AE4873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FC2896AE-D4DC-4088-A292-24430CD4AC75}">
      <dgm:prSet phldrT="[Texte]" custT="1"/>
      <dgm:spPr/>
      <dgm:t>
        <a:bodyPr/>
        <a:lstStyle/>
        <a:p>
          <a:r>
            <a:rPr lang="fr-CA" sz="1200" b="1" dirty="0" smtClean="0"/>
            <a:t>-1-prevention</a:t>
          </a:r>
          <a:endParaRPr lang="fr-CA" sz="1200" b="1" dirty="0"/>
        </a:p>
      </dgm:t>
    </dgm:pt>
    <dgm:pt modelId="{D2DD7A62-1972-4F60-890D-F9FAD98E5797}" type="parTrans" cxnId="{7B667F88-EEB2-4CAA-8D86-125D460AEC89}">
      <dgm:prSet/>
      <dgm:spPr/>
      <dgm:t>
        <a:bodyPr/>
        <a:lstStyle/>
        <a:p>
          <a:endParaRPr lang="fr-CA"/>
        </a:p>
      </dgm:t>
    </dgm:pt>
    <dgm:pt modelId="{70365BB6-E61F-4138-B108-1E1F93B879CF}" type="sibTrans" cxnId="{7B667F88-EEB2-4CAA-8D86-125D460AEC89}">
      <dgm:prSet/>
      <dgm:spPr/>
      <dgm:t>
        <a:bodyPr/>
        <a:lstStyle/>
        <a:p>
          <a:endParaRPr lang="fr-CA"/>
        </a:p>
      </dgm:t>
    </dgm:pt>
    <dgm:pt modelId="{5B28E27E-3B8F-4007-957F-19C809D04080}">
      <dgm:prSet phldrT="[Texte]" custT="1"/>
      <dgm:spPr>
        <a:solidFill>
          <a:srgbClr val="009999">
            <a:alpha val="49804"/>
          </a:srgbClr>
        </a:solidFill>
      </dgm:spPr>
      <dgm:t>
        <a:bodyPr/>
        <a:lstStyle/>
        <a:p>
          <a:r>
            <a:rPr lang="fr-CA" sz="1200" b="1" dirty="0" smtClean="0"/>
            <a:t>-2-  </a:t>
          </a:r>
          <a:r>
            <a:rPr lang="en-CA" sz="1200" b="1" noProof="0" dirty="0" smtClean="0"/>
            <a:t>detection</a:t>
          </a:r>
          <a:endParaRPr lang="en-CA" sz="800" b="1" noProof="0" dirty="0"/>
        </a:p>
      </dgm:t>
    </dgm:pt>
    <dgm:pt modelId="{D20AE7D1-2460-4676-8CDB-102BB9B40ADB}" type="parTrans" cxnId="{54A28F87-70E3-43E1-9BCE-E5F4E6405AD2}">
      <dgm:prSet/>
      <dgm:spPr/>
      <dgm:t>
        <a:bodyPr/>
        <a:lstStyle/>
        <a:p>
          <a:endParaRPr lang="fr-CA"/>
        </a:p>
      </dgm:t>
    </dgm:pt>
    <dgm:pt modelId="{D8559494-5688-4DDB-8C53-98CD15718458}" type="sibTrans" cxnId="{54A28F87-70E3-43E1-9BCE-E5F4E6405AD2}">
      <dgm:prSet/>
      <dgm:spPr/>
      <dgm:t>
        <a:bodyPr/>
        <a:lstStyle/>
        <a:p>
          <a:endParaRPr lang="fr-CA"/>
        </a:p>
      </dgm:t>
    </dgm:pt>
    <dgm:pt modelId="{1DBF6407-9794-42C7-8932-369B6FFDD9A1}">
      <dgm:prSet phldrT="[Texte]" custT="1"/>
      <dgm:spPr>
        <a:solidFill>
          <a:srgbClr val="669900">
            <a:alpha val="49804"/>
          </a:srgbClr>
        </a:solidFill>
      </dgm:spPr>
      <dgm:t>
        <a:bodyPr/>
        <a:lstStyle/>
        <a:p>
          <a:r>
            <a:rPr lang="fr-CA" sz="1200" b="1" dirty="0" smtClean="0"/>
            <a:t>-3-responding to calls-front line intervention </a:t>
          </a:r>
          <a:endParaRPr lang="fr-CA" sz="800" b="1" dirty="0"/>
        </a:p>
      </dgm:t>
    </dgm:pt>
    <dgm:pt modelId="{94FC5929-3EBA-46F8-9264-D553A912608D}" type="parTrans" cxnId="{5F0E205C-E884-48B4-B248-B0F8B32D50C2}">
      <dgm:prSet/>
      <dgm:spPr/>
      <dgm:t>
        <a:bodyPr/>
        <a:lstStyle/>
        <a:p>
          <a:endParaRPr lang="fr-CA"/>
        </a:p>
      </dgm:t>
    </dgm:pt>
    <dgm:pt modelId="{4002C5D0-AC8D-480A-8804-D9975F27A509}" type="sibTrans" cxnId="{5F0E205C-E884-48B4-B248-B0F8B32D50C2}">
      <dgm:prSet/>
      <dgm:spPr/>
      <dgm:t>
        <a:bodyPr/>
        <a:lstStyle/>
        <a:p>
          <a:endParaRPr lang="fr-CA"/>
        </a:p>
      </dgm:t>
    </dgm:pt>
    <dgm:pt modelId="{7EA9BE3D-4E93-44F4-BE38-08851BBAE75E}">
      <dgm:prSet phldrT="[Texte]" custT="1"/>
      <dgm:spPr>
        <a:solidFill>
          <a:srgbClr val="FFCC00">
            <a:alpha val="49804"/>
          </a:srgbClr>
        </a:solidFill>
      </dgm:spPr>
      <dgm:t>
        <a:bodyPr/>
        <a:lstStyle/>
        <a:p>
          <a:r>
            <a:rPr lang="fr-CA" sz="1200" b="1" dirty="0" smtClean="0"/>
            <a:t>-4-      </a:t>
          </a:r>
          <a:r>
            <a:rPr lang="en-CA" sz="1200" b="1" noProof="0" dirty="0" smtClean="0"/>
            <a:t>follow-ups</a:t>
          </a:r>
          <a:endParaRPr lang="en-CA" sz="800" b="1" noProof="0" dirty="0"/>
        </a:p>
      </dgm:t>
    </dgm:pt>
    <dgm:pt modelId="{8C873CD7-0C05-4C98-BCC5-FDB66853AA99}" type="parTrans" cxnId="{7910BDE1-BDD7-41AC-8AE2-406B574E4C17}">
      <dgm:prSet/>
      <dgm:spPr/>
      <dgm:t>
        <a:bodyPr/>
        <a:lstStyle/>
        <a:p>
          <a:endParaRPr lang="fr-CA"/>
        </a:p>
      </dgm:t>
    </dgm:pt>
    <dgm:pt modelId="{ACE39676-CDA3-4FEB-99FC-268189340498}" type="sibTrans" cxnId="{7910BDE1-BDD7-41AC-8AE2-406B574E4C17}">
      <dgm:prSet/>
      <dgm:spPr/>
      <dgm:t>
        <a:bodyPr/>
        <a:lstStyle/>
        <a:p>
          <a:endParaRPr lang="fr-CA"/>
        </a:p>
      </dgm:t>
    </dgm:pt>
    <dgm:pt modelId="{06FEFB33-4C7E-40A5-BD16-2FD596FE8921}">
      <dgm:prSet phldrT="[Texte]" custT="1"/>
      <dgm:spPr/>
      <dgm:t>
        <a:bodyPr/>
        <a:lstStyle/>
        <a:p>
          <a:r>
            <a:rPr lang="fr-CA" sz="1100" b="1" dirty="0" smtClean="0"/>
            <a:t>-5-Investigations and court process </a:t>
          </a:r>
          <a:endParaRPr lang="fr-CA" sz="1100" b="1" dirty="0"/>
        </a:p>
      </dgm:t>
    </dgm:pt>
    <dgm:pt modelId="{846FF7E8-EBB5-402B-8688-59599E7C57C9}" type="parTrans" cxnId="{D71A415C-9087-48C7-8F28-89745EA66A8B}">
      <dgm:prSet/>
      <dgm:spPr/>
      <dgm:t>
        <a:bodyPr/>
        <a:lstStyle/>
        <a:p>
          <a:endParaRPr lang="fr-CA"/>
        </a:p>
      </dgm:t>
    </dgm:pt>
    <dgm:pt modelId="{3AEFDB21-6207-4CD3-924D-831068CBF466}" type="sibTrans" cxnId="{D71A415C-9087-48C7-8F28-89745EA66A8B}">
      <dgm:prSet/>
      <dgm:spPr/>
      <dgm:t>
        <a:bodyPr/>
        <a:lstStyle/>
        <a:p>
          <a:endParaRPr lang="fr-CA"/>
        </a:p>
      </dgm:t>
    </dgm:pt>
    <dgm:pt modelId="{92D2CA1A-9DCB-4F8B-A2B2-B61C819F170E}" type="pres">
      <dgm:prSet presAssocID="{9AD7536F-CF7F-43B1-A6E5-5E2775AE48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AE20636-CCBE-4AD8-88DE-09C4DFE73D76}" type="pres">
      <dgm:prSet presAssocID="{FC2896AE-D4DC-4088-A292-24430CD4AC75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AC1F0B4-CF3F-4277-B977-1B7A17C5A147}" type="pres">
      <dgm:prSet presAssocID="{70365BB6-E61F-4138-B108-1E1F93B879CF}" presName="space" presStyleCnt="0"/>
      <dgm:spPr/>
    </dgm:pt>
    <dgm:pt modelId="{0B04AC33-A928-4095-A7E9-55C806695EC5}" type="pres">
      <dgm:prSet presAssocID="{5B28E27E-3B8F-4007-957F-19C809D0408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60E2045-C46B-4D9F-A566-BCCF1AF889F9}" type="pres">
      <dgm:prSet presAssocID="{D8559494-5688-4DDB-8C53-98CD15718458}" presName="space" presStyleCnt="0"/>
      <dgm:spPr/>
    </dgm:pt>
    <dgm:pt modelId="{7FFBBA1C-505A-467D-A33D-8DB97E486F5E}" type="pres">
      <dgm:prSet presAssocID="{1DBF6407-9794-42C7-8932-369B6FFDD9A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D769449-5BF7-4BC9-8D03-BD11965DAA81}" type="pres">
      <dgm:prSet presAssocID="{4002C5D0-AC8D-480A-8804-D9975F27A509}" presName="space" presStyleCnt="0"/>
      <dgm:spPr/>
    </dgm:pt>
    <dgm:pt modelId="{B8F7A484-97DF-4AE3-B913-BC3DB347B1C9}" type="pres">
      <dgm:prSet presAssocID="{7EA9BE3D-4E93-44F4-BE38-08851BBAE75E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7B781FB-0FBE-464E-A077-B22838186788}" type="pres">
      <dgm:prSet presAssocID="{ACE39676-CDA3-4FEB-99FC-268189340498}" presName="space" presStyleCnt="0"/>
      <dgm:spPr/>
    </dgm:pt>
    <dgm:pt modelId="{FEB346F3-1069-4618-9C37-503655FE00E6}" type="pres">
      <dgm:prSet presAssocID="{06FEFB33-4C7E-40A5-BD16-2FD596FE892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3595AD92-405A-4F93-B6FA-61967FD2A3EF}" type="presOf" srcId="{7EA9BE3D-4E93-44F4-BE38-08851BBAE75E}" destId="{B8F7A484-97DF-4AE3-B913-BC3DB347B1C9}" srcOrd="0" destOrd="0" presId="urn:microsoft.com/office/officeart/2005/8/layout/venn3"/>
    <dgm:cxn modelId="{5F0E205C-E884-48B4-B248-B0F8B32D50C2}" srcId="{9AD7536F-CF7F-43B1-A6E5-5E2775AE4873}" destId="{1DBF6407-9794-42C7-8932-369B6FFDD9A1}" srcOrd="2" destOrd="0" parTransId="{94FC5929-3EBA-46F8-9264-D553A912608D}" sibTransId="{4002C5D0-AC8D-480A-8804-D9975F27A509}"/>
    <dgm:cxn modelId="{E30DC856-0428-4612-A8A3-6E461A59BFBF}" type="presOf" srcId="{06FEFB33-4C7E-40A5-BD16-2FD596FE8921}" destId="{FEB346F3-1069-4618-9C37-503655FE00E6}" srcOrd="0" destOrd="0" presId="urn:microsoft.com/office/officeart/2005/8/layout/venn3"/>
    <dgm:cxn modelId="{5DBD97D1-9556-45CE-9C55-388F418352D1}" type="presOf" srcId="{FC2896AE-D4DC-4088-A292-24430CD4AC75}" destId="{5AE20636-CCBE-4AD8-88DE-09C4DFE73D76}" srcOrd="0" destOrd="0" presId="urn:microsoft.com/office/officeart/2005/8/layout/venn3"/>
    <dgm:cxn modelId="{7910BDE1-BDD7-41AC-8AE2-406B574E4C17}" srcId="{9AD7536F-CF7F-43B1-A6E5-5E2775AE4873}" destId="{7EA9BE3D-4E93-44F4-BE38-08851BBAE75E}" srcOrd="3" destOrd="0" parTransId="{8C873CD7-0C05-4C98-BCC5-FDB66853AA99}" sibTransId="{ACE39676-CDA3-4FEB-99FC-268189340498}"/>
    <dgm:cxn modelId="{7B667F88-EEB2-4CAA-8D86-125D460AEC89}" srcId="{9AD7536F-CF7F-43B1-A6E5-5E2775AE4873}" destId="{FC2896AE-D4DC-4088-A292-24430CD4AC75}" srcOrd="0" destOrd="0" parTransId="{D2DD7A62-1972-4F60-890D-F9FAD98E5797}" sibTransId="{70365BB6-E61F-4138-B108-1E1F93B879CF}"/>
    <dgm:cxn modelId="{54A28F87-70E3-43E1-9BCE-E5F4E6405AD2}" srcId="{9AD7536F-CF7F-43B1-A6E5-5E2775AE4873}" destId="{5B28E27E-3B8F-4007-957F-19C809D04080}" srcOrd="1" destOrd="0" parTransId="{D20AE7D1-2460-4676-8CDB-102BB9B40ADB}" sibTransId="{D8559494-5688-4DDB-8C53-98CD15718458}"/>
    <dgm:cxn modelId="{6FA1A207-7CC0-4CAA-9F6B-E117AC9BD698}" type="presOf" srcId="{5B28E27E-3B8F-4007-957F-19C809D04080}" destId="{0B04AC33-A928-4095-A7E9-55C806695EC5}" srcOrd="0" destOrd="0" presId="urn:microsoft.com/office/officeart/2005/8/layout/venn3"/>
    <dgm:cxn modelId="{D71A415C-9087-48C7-8F28-89745EA66A8B}" srcId="{9AD7536F-CF7F-43B1-A6E5-5E2775AE4873}" destId="{06FEFB33-4C7E-40A5-BD16-2FD596FE8921}" srcOrd="4" destOrd="0" parTransId="{846FF7E8-EBB5-402B-8688-59599E7C57C9}" sibTransId="{3AEFDB21-6207-4CD3-924D-831068CBF466}"/>
    <dgm:cxn modelId="{B18DAB87-208F-4A25-9CB6-7E81DD3D1A50}" type="presOf" srcId="{9AD7536F-CF7F-43B1-A6E5-5E2775AE4873}" destId="{92D2CA1A-9DCB-4F8B-A2B2-B61C819F170E}" srcOrd="0" destOrd="0" presId="urn:microsoft.com/office/officeart/2005/8/layout/venn3"/>
    <dgm:cxn modelId="{B47F8D86-3A8C-434F-85EB-57AB5A9D23AE}" type="presOf" srcId="{1DBF6407-9794-42C7-8932-369B6FFDD9A1}" destId="{7FFBBA1C-505A-467D-A33D-8DB97E486F5E}" srcOrd="0" destOrd="0" presId="urn:microsoft.com/office/officeart/2005/8/layout/venn3"/>
    <dgm:cxn modelId="{C6883BC3-03B7-48DE-9D48-0415B6F02D4B}" type="presParOf" srcId="{92D2CA1A-9DCB-4F8B-A2B2-B61C819F170E}" destId="{5AE20636-CCBE-4AD8-88DE-09C4DFE73D76}" srcOrd="0" destOrd="0" presId="urn:microsoft.com/office/officeart/2005/8/layout/venn3"/>
    <dgm:cxn modelId="{292E9960-505D-4866-941A-650A6D6A7634}" type="presParOf" srcId="{92D2CA1A-9DCB-4F8B-A2B2-B61C819F170E}" destId="{9AC1F0B4-CF3F-4277-B977-1B7A17C5A147}" srcOrd="1" destOrd="0" presId="urn:microsoft.com/office/officeart/2005/8/layout/venn3"/>
    <dgm:cxn modelId="{435F194A-2C3E-456E-99A2-69DD5013AB2D}" type="presParOf" srcId="{92D2CA1A-9DCB-4F8B-A2B2-B61C819F170E}" destId="{0B04AC33-A928-4095-A7E9-55C806695EC5}" srcOrd="2" destOrd="0" presId="urn:microsoft.com/office/officeart/2005/8/layout/venn3"/>
    <dgm:cxn modelId="{7796A4DD-32DF-4EB1-B602-4F5423E491E0}" type="presParOf" srcId="{92D2CA1A-9DCB-4F8B-A2B2-B61C819F170E}" destId="{360E2045-C46B-4D9F-A566-BCCF1AF889F9}" srcOrd="3" destOrd="0" presId="urn:microsoft.com/office/officeart/2005/8/layout/venn3"/>
    <dgm:cxn modelId="{7AFF4C4B-F070-44C1-99B0-E55A0ECFC103}" type="presParOf" srcId="{92D2CA1A-9DCB-4F8B-A2B2-B61C819F170E}" destId="{7FFBBA1C-505A-467D-A33D-8DB97E486F5E}" srcOrd="4" destOrd="0" presId="urn:microsoft.com/office/officeart/2005/8/layout/venn3"/>
    <dgm:cxn modelId="{1CE83A22-C6F6-476E-A54A-98ABDD0EB5B4}" type="presParOf" srcId="{92D2CA1A-9DCB-4F8B-A2B2-B61C819F170E}" destId="{7D769449-5BF7-4BC9-8D03-BD11965DAA81}" srcOrd="5" destOrd="0" presId="urn:microsoft.com/office/officeart/2005/8/layout/venn3"/>
    <dgm:cxn modelId="{9A9EB4BF-1C8E-48B0-AE10-92D2853DE167}" type="presParOf" srcId="{92D2CA1A-9DCB-4F8B-A2B2-B61C819F170E}" destId="{B8F7A484-97DF-4AE3-B913-BC3DB347B1C9}" srcOrd="6" destOrd="0" presId="urn:microsoft.com/office/officeart/2005/8/layout/venn3"/>
    <dgm:cxn modelId="{842FA8AA-F1DD-4079-B43F-7777935894F9}" type="presParOf" srcId="{92D2CA1A-9DCB-4F8B-A2B2-B61C819F170E}" destId="{F7B781FB-0FBE-464E-A077-B22838186788}" srcOrd="7" destOrd="0" presId="urn:microsoft.com/office/officeart/2005/8/layout/venn3"/>
    <dgm:cxn modelId="{7E64F512-0209-49EA-89E5-F81908A4A990}" type="presParOf" srcId="{92D2CA1A-9DCB-4F8B-A2B2-B61C819F170E}" destId="{FEB346F3-1069-4618-9C37-503655FE00E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7536F-CF7F-43B1-A6E5-5E2775AE4873}" type="doc">
      <dgm:prSet loTypeId="urn:microsoft.com/office/officeart/2008/layout/VerticalCurvedList" loCatId="list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FC2896AE-D4DC-4088-A292-24430CD4AC75}">
      <dgm:prSet phldrT="[Texte]" custT="1"/>
      <dgm:spPr>
        <a:xfrm flipH="1">
          <a:off x="2001943" y="194269"/>
          <a:ext cx="2401668" cy="643276"/>
        </a:xfrm>
        <a:solidFill>
          <a:srgbClr val="00999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 lIns="324000"/>
        <a:lstStyle/>
        <a:p>
          <a:pPr algn="l"/>
          <a:r>
            <a:rPr lang="fr-CA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1- </a:t>
          </a:r>
          <a:r>
            <a:rPr lang="en-CA" sz="13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</a:t>
          </a:r>
          <a:r>
            <a:rPr lang="fr-CA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CA" sz="13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transfer</a:t>
          </a:r>
          <a:endParaRPr lang="en-CA" sz="1300" b="1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2DD7A62-1972-4F60-890D-F9FAD98E5797}" type="parTrans" cxnId="{7B667F88-EEB2-4CAA-8D86-125D460AEC89}">
      <dgm:prSet/>
      <dgm:spPr/>
      <dgm:t>
        <a:bodyPr/>
        <a:lstStyle/>
        <a:p>
          <a:endParaRPr lang="fr-CA"/>
        </a:p>
      </dgm:t>
    </dgm:pt>
    <dgm:pt modelId="{70365BB6-E61F-4138-B108-1E1F93B879CF}" type="sibTrans" cxnId="{7B667F88-EEB2-4CAA-8D86-125D460AEC89}">
      <dgm:prSet/>
      <dgm:spPr>
        <a:xfrm>
          <a:off x="-3083936" y="-724611"/>
          <a:ext cx="5630686" cy="5630686"/>
        </a:xfr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CA"/>
        </a:p>
      </dgm:t>
    </dgm:pt>
    <dgm:pt modelId="{5B28E27E-3B8F-4007-957F-19C809D04080}">
      <dgm:prSet phldrT="[Texte]" custT="1"/>
      <dgm:spPr>
        <a:xfrm>
          <a:off x="2585613" y="1266643"/>
          <a:ext cx="1866822" cy="643276"/>
        </a:xfrm>
        <a:solidFill>
          <a:srgbClr val="66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2-Intersystem collaboration</a:t>
          </a:r>
          <a:endParaRPr lang="fr-CA" sz="13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20AE7D1-2460-4676-8CDB-102BB9B40ADB}" type="parTrans" cxnId="{54A28F87-70E3-43E1-9BCE-E5F4E6405AD2}">
      <dgm:prSet/>
      <dgm:spPr/>
      <dgm:t>
        <a:bodyPr/>
        <a:lstStyle/>
        <a:p>
          <a:endParaRPr lang="fr-CA"/>
        </a:p>
      </dgm:t>
    </dgm:pt>
    <dgm:pt modelId="{D8559494-5688-4DDB-8C53-98CD15718458}" type="sibTrans" cxnId="{54A28F87-70E3-43E1-9BCE-E5F4E6405AD2}">
      <dgm:prSet/>
      <dgm:spPr/>
      <dgm:t>
        <a:bodyPr/>
        <a:lstStyle/>
        <a:p>
          <a:endParaRPr lang="fr-CA"/>
        </a:p>
      </dgm:t>
    </dgm:pt>
    <dgm:pt modelId="{1DBF6407-9794-42C7-8932-369B6FFDD9A1}">
      <dgm:prSet phldrT="[Texte]" custT="1"/>
      <dgm:spPr>
        <a:xfrm>
          <a:off x="2592326" y="2342657"/>
          <a:ext cx="1882313" cy="643276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3-Coordination</a:t>
          </a:r>
          <a:endParaRPr lang="fr-CA" sz="13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4FC5929-3EBA-46F8-9264-D553A912608D}" type="parTrans" cxnId="{5F0E205C-E884-48B4-B248-B0F8B32D50C2}">
      <dgm:prSet/>
      <dgm:spPr/>
      <dgm:t>
        <a:bodyPr/>
        <a:lstStyle/>
        <a:p>
          <a:endParaRPr lang="fr-CA"/>
        </a:p>
      </dgm:t>
    </dgm:pt>
    <dgm:pt modelId="{4002C5D0-AC8D-480A-8804-D9975F27A509}" type="sibTrans" cxnId="{5F0E205C-E884-48B4-B248-B0F8B32D50C2}">
      <dgm:prSet/>
      <dgm:spPr/>
      <dgm:t>
        <a:bodyPr/>
        <a:lstStyle/>
        <a:p>
          <a:endParaRPr lang="fr-CA"/>
        </a:p>
      </dgm:t>
    </dgm:pt>
    <dgm:pt modelId="{7EA9BE3D-4E93-44F4-BE38-08851BBAE75E}">
      <dgm:prSet phldrT="[Texte]" custT="1"/>
      <dgm:spPr>
        <a:xfrm>
          <a:off x="2016213" y="3361440"/>
          <a:ext cx="2381385" cy="643276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CA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4-Strategic management</a:t>
          </a:r>
          <a:endParaRPr lang="fr-CA" sz="13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873CD7-0C05-4C98-BCC5-FDB66853AA99}" type="parTrans" cxnId="{7910BDE1-BDD7-41AC-8AE2-406B574E4C17}">
      <dgm:prSet/>
      <dgm:spPr/>
      <dgm:t>
        <a:bodyPr/>
        <a:lstStyle/>
        <a:p>
          <a:endParaRPr lang="fr-CA"/>
        </a:p>
      </dgm:t>
    </dgm:pt>
    <dgm:pt modelId="{ACE39676-CDA3-4FEB-99FC-268189340498}" type="sibTrans" cxnId="{7910BDE1-BDD7-41AC-8AE2-406B574E4C17}">
      <dgm:prSet/>
      <dgm:spPr/>
      <dgm:t>
        <a:bodyPr/>
        <a:lstStyle/>
        <a:p>
          <a:endParaRPr lang="fr-CA"/>
        </a:p>
      </dgm:t>
    </dgm:pt>
    <dgm:pt modelId="{3EB9BBE3-F286-4636-8B99-713894142E1D}" type="pres">
      <dgm:prSet presAssocID="{9AD7536F-CF7F-43B1-A6E5-5E2775AE48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CA"/>
        </a:p>
      </dgm:t>
    </dgm:pt>
    <dgm:pt modelId="{A2503E83-3ECC-453F-A7C9-4C3F2DC81AB9}" type="pres">
      <dgm:prSet presAssocID="{9AD7536F-CF7F-43B1-A6E5-5E2775AE4873}" presName="Name1" presStyleCnt="0"/>
      <dgm:spPr/>
    </dgm:pt>
    <dgm:pt modelId="{74887BEE-8EFC-44B0-AB81-F084882E306A}" type="pres">
      <dgm:prSet presAssocID="{9AD7536F-CF7F-43B1-A6E5-5E2775AE4873}" presName="cycle" presStyleCnt="0"/>
      <dgm:spPr/>
    </dgm:pt>
    <dgm:pt modelId="{3683AF21-0332-4BCF-9624-A2A2356D1E2D}" type="pres">
      <dgm:prSet presAssocID="{9AD7536F-CF7F-43B1-A6E5-5E2775AE4873}" presName="srcNode" presStyleLbl="node1" presStyleIdx="0" presStyleCnt="4"/>
      <dgm:spPr/>
    </dgm:pt>
    <dgm:pt modelId="{43A7D164-8958-4241-A8C7-2816B4C6FB28}" type="pres">
      <dgm:prSet presAssocID="{9AD7536F-CF7F-43B1-A6E5-5E2775AE487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84"/>
          </a:avLst>
        </a:prstGeom>
      </dgm:spPr>
      <dgm:t>
        <a:bodyPr/>
        <a:lstStyle/>
        <a:p>
          <a:endParaRPr lang="fr-CA"/>
        </a:p>
      </dgm:t>
    </dgm:pt>
    <dgm:pt modelId="{22D6B83F-2923-46C0-AE53-4AECF3159B25}" type="pres">
      <dgm:prSet presAssocID="{9AD7536F-CF7F-43B1-A6E5-5E2775AE4873}" presName="extraNode" presStyleLbl="node1" presStyleIdx="0" presStyleCnt="4"/>
      <dgm:spPr/>
    </dgm:pt>
    <dgm:pt modelId="{A86A9826-73D7-4226-9571-B0DEC4EA944F}" type="pres">
      <dgm:prSet presAssocID="{9AD7536F-CF7F-43B1-A6E5-5E2775AE4873}" presName="dstNode" presStyleLbl="node1" presStyleIdx="0" presStyleCnt="4"/>
      <dgm:spPr/>
    </dgm:pt>
    <dgm:pt modelId="{F6D081C0-0475-4780-80E2-BB2A2DA1E3E9}" type="pres">
      <dgm:prSet presAssocID="{FC2896AE-D4DC-4088-A292-24430CD4AC75}" presName="text_1" presStyleLbl="node1" presStyleIdx="0" presStyleCnt="4" custFlipHor="1" custScaleX="26760" custLinFactNeighborX="-37896" custLinFactNeighborY="-1977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CA"/>
        </a:p>
      </dgm:t>
    </dgm:pt>
    <dgm:pt modelId="{BE18A270-0B66-4D2D-93FE-C752B2C90BEC}" type="pres">
      <dgm:prSet presAssocID="{FC2896AE-D4DC-4088-A292-24430CD4AC75}" presName="accent_1" presStyleCnt="0"/>
      <dgm:spPr/>
    </dgm:pt>
    <dgm:pt modelId="{41684474-3E09-40DA-BB70-B693844F0AE7}" type="pres">
      <dgm:prSet presAssocID="{FC2896AE-D4DC-4088-A292-24430CD4AC75}" presName="accentRepeatNode" presStyleLbl="solidFgAcc1" presStyleIdx="0" presStyleCnt="4" custScaleX="71253" custScaleY="71027" custLinFactNeighborX="-8582" custLinFactNeighborY="-11800"/>
      <dgm:spPr>
        <a:xfrm>
          <a:off x="1760983" y="262663"/>
          <a:ext cx="572942" cy="57112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999"/>
          </a:solidFill>
          <a:prstDash val="solid"/>
        </a:ln>
        <a:effectLst/>
      </dgm:spPr>
      <dgm:t>
        <a:bodyPr/>
        <a:lstStyle/>
        <a:p>
          <a:endParaRPr lang="fr-CA"/>
        </a:p>
      </dgm:t>
    </dgm:pt>
    <dgm:pt modelId="{7505FB1C-E768-41CA-BB9B-28E498F07045}" type="pres">
      <dgm:prSet presAssocID="{5B28E27E-3B8F-4007-957F-19C809D04080}" presName="text_2" presStyleLbl="node1" presStyleIdx="1" presStyleCnt="4" custScaleX="21692" custLinFactNeighborX="-37988" custLinFactNeighborY="-30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CA"/>
        </a:p>
      </dgm:t>
    </dgm:pt>
    <dgm:pt modelId="{231D88D1-787C-4934-B684-FAC6A1318B32}" type="pres">
      <dgm:prSet presAssocID="{5B28E27E-3B8F-4007-957F-19C809D04080}" presName="accent_2" presStyleCnt="0"/>
      <dgm:spPr/>
    </dgm:pt>
    <dgm:pt modelId="{08DE9BAD-9712-4FF0-B186-0CF3A338F19C}" type="pres">
      <dgm:prSet presAssocID="{5B28E27E-3B8F-4007-957F-19C809D04080}" presName="accentRepeatNode" presStyleLbl="solidFgAcc1" presStyleIdx="1" presStyleCnt="4" custScaleX="72868" custScaleY="72905"/>
      <dgm:spPr>
        <a:xfrm>
          <a:off x="2192303" y="1315077"/>
          <a:ext cx="585928" cy="58622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69900"/>
          </a:solidFill>
          <a:prstDash val="solid"/>
        </a:ln>
        <a:effectLst/>
      </dgm:spPr>
      <dgm:t>
        <a:bodyPr/>
        <a:lstStyle/>
        <a:p>
          <a:endParaRPr lang="fr-CA"/>
        </a:p>
      </dgm:t>
    </dgm:pt>
    <dgm:pt modelId="{4F0A16E2-8223-4A5B-90A3-B0191C7925C4}" type="pres">
      <dgm:prSet presAssocID="{1DBF6407-9794-42C7-8932-369B6FFDD9A1}" presName="text_3" presStyleLbl="node1" presStyleIdx="2" presStyleCnt="4" custScaleX="21872" custLinFactNeighborX="-37820" custLinFactNeighborY="141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CA"/>
        </a:p>
      </dgm:t>
    </dgm:pt>
    <dgm:pt modelId="{D4F3E856-D834-47B3-892E-5BF34839EB02}" type="pres">
      <dgm:prSet presAssocID="{1DBF6407-9794-42C7-8932-369B6FFDD9A1}" presName="accent_3" presStyleCnt="0"/>
      <dgm:spPr/>
    </dgm:pt>
    <dgm:pt modelId="{DC277BB4-3019-4DAE-A8B6-E7CA7524C0BC}" type="pres">
      <dgm:prSet presAssocID="{1DBF6407-9794-42C7-8932-369B6FFDD9A1}" presName="accentRepeatNode" presStyleLbl="solidFgAcc1" presStyleIdx="2" presStyleCnt="4" custScaleX="70888" custScaleY="71119" custLinFactNeighborX="2505" custLinFactNeighborY="13719"/>
      <dgm:spPr>
        <a:xfrm>
          <a:off x="2220406" y="2397653"/>
          <a:ext cx="570007" cy="57186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CC00"/>
          </a:solidFill>
          <a:prstDash val="solid"/>
        </a:ln>
        <a:effectLst/>
      </dgm:spPr>
      <dgm:t>
        <a:bodyPr/>
        <a:lstStyle/>
        <a:p>
          <a:endParaRPr lang="fr-CA"/>
        </a:p>
      </dgm:t>
    </dgm:pt>
    <dgm:pt modelId="{573FF4EF-6E78-4B5A-8307-0FA18B61EE90}" type="pres">
      <dgm:prSet presAssocID="{7EA9BE3D-4E93-44F4-BE38-08851BBAE75E}" presName="text_4" presStyleLbl="node1" presStyleIdx="3" presStyleCnt="4" custScaleX="26534" custLinFactNeighborX="-37850" custLinFactNeighborY="224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CA"/>
        </a:p>
      </dgm:t>
    </dgm:pt>
    <dgm:pt modelId="{1B293708-4065-4CFB-B151-225D7D0E8FB9}" type="pres">
      <dgm:prSet presAssocID="{7EA9BE3D-4E93-44F4-BE38-08851BBAE75E}" presName="accent_4" presStyleCnt="0"/>
      <dgm:spPr/>
    </dgm:pt>
    <dgm:pt modelId="{9B5EB25E-EBBA-4433-B463-D804E9094B37}" type="pres">
      <dgm:prSet presAssocID="{7EA9BE3D-4E93-44F4-BE38-08851BBAE75E}" presName="accentRepeatNode" presStyleLbl="solidFgAcc1" presStyleIdx="3" presStyleCnt="4" custScaleX="73398" custScaleY="68078" custLinFactNeighborX="-12075" custLinFactNeighborY="20396"/>
      <dgm:spPr>
        <a:xfrm>
          <a:off x="1724272" y="3428651"/>
          <a:ext cx="590189" cy="54741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CA"/>
        </a:p>
      </dgm:t>
    </dgm:pt>
  </dgm:ptLst>
  <dgm:cxnLst>
    <dgm:cxn modelId="{5F0E205C-E884-48B4-B248-B0F8B32D50C2}" srcId="{9AD7536F-CF7F-43B1-A6E5-5E2775AE4873}" destId="{1DBF6407-9794-42C7-8932-369B6FFDD9A1}" srcOrd="2" destOrd="0" parTransId="{94FC5929-3EBA-46F8-9264-D553A912608D}" sibTransId="{4002C5D0-AC8D-480A-8804-D9975F27A509}"/>
    <dgm:cxn modelId="{5E68DDBD-B589-40F0-BFD3-B2F25270C427}" type="presOf" srcId="{1DBF6407-9794-42C7-8932-369B6FFDD9A1}" destId="{4F0A16E2-8223-4A5B-90A3-B0191C7925C4}" srcOrd="0" destOrd="0" presId="urn:microsoft.com/office/officeart/2008/layout/VerticalCurvedList"/>
    <dgm:cxn modelId="{7910BDE1-BDD7-41AC-8AE2-406B574E4C17}" srcId="{9AD7536F-CF7F-43B1-A6E5-5E2775AE4873}" destId="{7EA9BE3D-4E93-44F4-BE38-08851BBAE75E}" srcOrd="3" destOrd="0" parTransId="{8C873CD7-0C05-4C98-BCC5-FDB66853AA99}" sibTransId="{ACE39676-CDA3-4FEB-99FC-268189340498}"/>
    <dgm:cxn modelId="{D90B6FD5-19A0-442E-8BA7-F7CD091B47B8}" type="presOf" srcId="{70365BB6-E61F-4138-B108-1E1F93B879CF}" destId="{43A7D164-8958-4241-A8C7-2816B4C6FB28}" srcOrd="0" destOrd="0" presId="urn:microsoft.com/office/officeart/2008/layout/VerticalCurvedList"/>
    <dgm:cxn modelId="{EA5070CF-0D29-4A4B-A905-D522CB6E5951}" type="presOf" srcId="{9AD7536F-CF7F-43B1-A6E5-5E2775AE4873}" destId="{3EB9BBE3-F286-4636-8B99-713894142E1D}" srcOrd="0" destOrd="0" presId="urn:microsoft.com/office/officeart/2008/layout/VerticalCurvedList"/>
    <dgm:cxn modelId="{CC98C7C8-929D-4CC7-B089-25ACF508FD09}" type="presOf" srcId="{5B28E27E-3B8F-4007-957F-19C809D04080}" destId="{7505FB1C-E768-41CA-BB9B-28E498F07045}" srcOrd="0" destOrd="0" presId="urn:microsoft.com/office/officeart/2008/layout/VerticalCurvedList"/>
    <dgm:cxn modelId="{7B667F88-EEB2-4CAA-8D86-125D460AEC89}" srcId="{9AD7536F-CF7F-43B1-A6E5-5E2775AE4873}" destId="{FC2896AE-D4DC-4088-A292-24430CD4AC75}" srcOrd="0" destOrd="0" parTransId="{D2DD7A62-1972-4F60-890D-F9FAD98E5797}" sibTransId="{70365BB6-E61F-4138-B108-1E1F93B879CF}"/>
    <dgm:cxn modelId="{5394BB37-1D2E-4D6F-B885-8B8670EB1AB1}" type="presOf" srcId="{7EA9BE3D-4E93-44F4-BE38-08851BBAE75E}" destId="{573FF4EF-6E78-4B5A-8307-0FA18B61EE90}" srcOrd="0" destOrd="0" presId="urn:microsoft.com/office/officeart/2008/layout/VerticalCurvedList"/>
    <dgm:cxn modelId="{54A28F87-70E3-43E1-9BCE-E5F4E6405AD2}" srcId="{9AD7536F-CF7F-43B1-A6E5-5E2775AE4873}" destId="{5B28E27E-3B8F-4007-957F-19C809D04080}" srcOrd="1" destOrd="0" parTransId="{D20AE7D1-2460-4676-8CDB-102BB9B40ADB}" sibTransId="{D8559494-5688-4DDB-8C53-98CD15718458}"/>
    <dgm:cxn modelId="{509047CC-56F1-4208-BF7E-5753DC6B606F}" type="presOf" srcId="{FC2896AE-D4DC-4088-A292-24430CD4AC75}" destId="{F6D081C0-0475-4780-80E2-BB2A2DA1E3E9}" srcOrd="0" destOrd="0" presId="urn:microsoft.com/office/officeart/2008/layout/VerticalCurvedList"/>
    <dgm:cxn modelId="{855BFC18-91FA-411B-9B79-24701F434F23}" type="presParOf" srcId="{3EB9BBE3-F286-4636-8B99-713894142E1D}" destId="{A2503E83-3ECC-453F-A7C9-4C3F2DC81AB9}" srcOrd="0" destOrd="0" presId="urn:microsoft.com/office/officeart/2008/layout/VerticalCurvedList"/>
    <dgm:cxn modelId="{3C24FDD7-278B-4741-B4D5-28C8090FAC37}" type="presParOf" srcId="{A2503E83-3ECC-453F-A7C9-4C3F2DC81AB9}" destId="{74887BEE-8EFC-44B0-AB81-F084882E306A}" srcOrd="0" destOrd="0" presId="urn:microsoft.com/office/officeart/2008/layout/VerticalCurvedList"/>
    <dgm:cxn modelId="{3ABEE211-B83A-48F4-82CD-BF70AC631504}" type="presParOf" srcId="{74887BEE-8EFC-44B0-AB81-F084882E306A}" destId="{3683AF21-0332-4BCF-9624-A2A2356D1E2D}" srcOrd="0" destOrd="0" presId="urn:microsoft.com/office/officeart/2008/layout/VerticalCurvedList"/>
    <dgm:cxn modelId="{4BEA2280-10A2-4142-820B-515A205795DA}" type="presParOf" srcId="{74887BEE-8EFC-44B0-AB81-F084882E306A}" destId="{43A7D164-8958-4241-A8C7-2816B4C6FB28}" srcOrd="1" destOrd="0" presId="urn:microsoft.com/office/officeart/2008/layout/VerticalCurvedList"/>
    <dgm:cxn modelId="{90A74553-F8C0-4E86-AE66-E0BCA8134356}" type="presParOf" srcId="{74887BEE-8EFC-44B0-AB81-F084882E306A}" destId="{22D6B83F-2923-46C0-AE53-4AECF3159B25}" srcOrd="2" destOrd="0" presId="urn:microsoft.com/office/officeart/2008/layout/VerticalCurvedList"/>
    <dgm:cxn modelId="{26936A53-B9B5-49F3-BEE9-C12453822075}" type="presParOf" srcId="{74887BEE-8EFC-44B0-AB81-F084882E306A}" destId="{A86A9826-73D7-4226-9571-B0DEC4EA944F}" srcOrd="3" destOrd="0" presId="urn:microsoft.com/office/officeart/2008/layout/VerticalCurvedList"/>
    <dgm:cxn modelId="{A0852A1B-D985-45D9-AE5C-18772A14E932}" type="presParOf" srcId="{A2503E83-3ECC-453F-A7C9-4C3F2DC81AB9}" destId="{F6D081C0-0475-4780-80E2-BB2A2DA1E3E9}" srcOrd="1" destOrd="0" presId="urn:microsoft.com/office/officeart/2008/layout/VerticalCurvedList"/>
    <dgm:cxn modelId="{217807C7-5F97-4AF2-99EF-D2F1401B5564}" type="presParOf" srcId="{A2503E83-3ECC-453F-A7C9-4C3F2DC81AB9}" destId="{BE18A270-0B66-4D2D-93FE-C752B2C90BEC}" srcOrd="2" destOrd="0" presId="urn:microsoft.com/office/officeart/2008/layout/VerticalCurvedList"/>
    <dgm:cxn modelId="{E0F3988F-C8C5-4026-8DF8-2730B29E99F7}" type="presParOf" srcId="{BE18A270-0B66-4D2D-93FE-C752B2C90BEC}" destId="{41684474-3E09-40DA-BB70-B693844F0AE7}" srcOrd="0" destOrd="0" presId="urn:microsoft.com/office/officeart/2008/layout/VerticalCurvedList"/>
    <dgm:cxn modelId="{2FCC4362-B096-4A7D-8232-7C9B93B155F3}" type="presParOf" srcId="{A2503E83-3ECC-453F-A7C9-4C3F2DC81AB9}" destId="{7505FB1C-E768-41CA-BB9B-28E498F07045}" srcOrd="3" destOrd="0" presId="urn:microsoft.com/office/officeart/2008/layout/VerticalCurvedList"/>
    <dgm:cxn modelId="{3B9E4237-43A2-41DC-8824-85579870672C}" type="presParOf" srcId="{A2503E83-3ECC-453F-A7C9-4C3F2DC81AB9}" destId="{231D88D1-787C-4934-B684-FAC6A1318B32}" srcOrd="4" destOrd="0" presId="urn:microsoft.com/office/officeart/2008/layout/VerticalCurvedList"/>
    <dgm:cxn modelId="{3026AA77-454C-4FD0-91B7-E8E77174B795}" type="presParOf" srcId="{231D88D1-787C-4934-B684-FAC6A1318B32}" destId="{08DE9BAD-9712-4FF0-B186-0CF3A338F19C}" srcOrd="0" destOrd="0" presId="urn:microsoft.com/office/officeart/2008/layout/VerticalCurvedList"/>
    <dgm:cxn modelId="{F1FFCA6C-BF1D-439D-8434-C0C8E93AA02B}" type="presParOf" srcId="{A2503E83-3ECC-453F-A7C9-4C3F2DC81AB9}" destId="{4F0A16E2-8223-4A5B-90A3-B0191C7925C4}" srcOrd="5" destOrd="0" presId="urn:microsoft.com/office/officeart/2008/layout/VerticalCurvedList"/>
    <dgm:cxn modelId="{F69C00FA-B7F2-4D6D-9F86-78175919D711}" type="presParOf" srcId="{A2503E83-3ECC-453F-A7C9-4C3F2DC81AB9}" destId="{D4F3E856-D834-47B3-892E-5BF34839EB02}" srcOrd="6" destOrd="0" presId="urn:microsoft.com/office/officeart/2008/layout/VerticalCurvedList"/>
    <dgm:cxn modelId="{8FDED28B-ABCF-4E5F-88CB-C43B1CCAA496}" type="presParOf" srcId="{D4F3E856-D834-47B3-892E-5BF34839EB02}" destId="{DC277BB4-3019-4DAE-A8B6-E7CA7524C0BC}" srcOrd="0" destOrd="0" presId="urn:microsoft.com/office/officeart/2008/layout/VerticalCurvedList"/>
    <dgm:cxn modelId="{22CF3EFC-095A-477B-9DE3-51D8C3DCC2C8}" type="presParOf" srcId="{A2503E83-3ECC-453F-A7C9-4C3F2DC81AB9}" destId="{573FF4EF-6E78-4B5A-8307-0FA18B61EE90}" srcOrd="7" destOrd="0" presId="urn:microsoft.com/office/officeart/2008/layout/VerticalCurvedList"/>
    <dgm:cxn modelId="{5D592E54-D536-4584-A33C-05971E426AD2}" type="presParOf" srcId="{A2503E83-3ECC-453F-A7C9-4C3F2DC81AB9}" destId="{1B293708-4065-4CFB-B151-225D7D0E8FB9}" srcOrd="8" destOrd="0" presId="urn:microsoft.com/office/officeart/2008/layout/VerticalCurvedList"/>
    <dgm:cxn modelId="{585A0632-6EC4-45D1-AAC1-86B53B35C00A}" type="presParOf" srcId="{1B293708-4065-4CFB-B151-225D7D0E8FB9}" destId="{9B5EB25E-EBBA-4433-B463-D804E9094B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F7832E-0AB8-4C75-A3E2-17BE67F38D22}" type="doc">
      <dgm:prSet loTypeId="urn:microsoft.com/office/officeart/2005/8/layout/cycle6" loCatId="cycle" qsTypeId="urn:microsoft.com/office/officeart/2005/8/quickstyle/simple1#21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588DF23A-5156-4435-92A8-B3C3B3D17909}">
      <dgm:prSet phldrT="[Texte]" custT="1"/>
      <dgm:spPr/>
      <dgm:t>
        <a:bodyPr/>
        <a:lstStyle/>
        <a:p>
          <a:pPr algn="ctr"/>
          <a:r>
            <a:rPr lang="fr-CA" sz="1400" b="1" dirty="0" smtClean="0"/>
            <a:t>FRAMEWORK</a:t>
          </a:r>
        </a:p>
        <a:p>
          <a:pPr algn="ctr"/>
          <a:r>
            <a:rPr lang="fr-CA" sz="1400" b="1" dirty="0" smtClean="0"/>
            <a:t>Local intervention Directive</a:t>
          </a:r>
        </a:p>
        <a:p>
          <a:pPr algn="ctr"/>
          <a:r>
            <a:rPr lang="fr-CA" sz="1200" dirty="0" smtClean="0"/>
            <a:t>-</a:t>
          </a:r>
          <a:r>
            <a:rPr lang="en-CA" sz="1200" dirty="0" smtClean="0"/>
            <a:t>Detection pocket tool </a:t>
          </a:r>
        </a:p>
        <a:p>
          <a:pPr algn="ctr"/>
          <a:r>
            <a:rPr lang="fr-FR" sz="1200" dirty="0" smtClean="0"/>
            <a:t>-</a:t>
          </a:r>
          <a:r>
            <a:rPr lang="en-CA" sz="1200" dirty="0" smtClean="0"/>
            <a:t>Referral to services form</a:t>
          </a:r>
          <a:endParaRPr lang="fr-FR" sz="1200" dirty="0" smtClean="0"/>
        </a:p>
        <a:p>
          <a:pPr algn="ctr"/>
          <a:r>
            <a:rPr lang="fr-FR" sz="1200" dirty="0" smtClean="0"/>
            <a:t>-</a:t>
          </a:r>
          <a:r>
            <a:rPr lang="en-CA" sz="1200" dirty="0" smtClean="0"/>
            <a:t>Summary of definitions </a:t>
          </a:r>
          <a:endParaRPr lang="fr-CA" sz="1200" dirty="0" smtClean="0"/>
        </a:p>
        <a:p>
          <a:pPr algn="ctr"/>
          <a:r>
            <a:rPr lang="fr-CA" sz="1200" dirty="0" smtClean="0"/>
            <a:t>-</a:t>
          </a:r>
          <a:r>
            <a:rPr lang="en-CA" sz="1200" dirty="0" smtClean="0"/>
            <a:t>Intervention flowchart </a:t>
          </a:r>
          <a:endParaRPr lang="fr-CA" sz="1200" dirty="0"/>
        </a:p>
      </dgm:t>
    </dgm:pt>
    <dgm:pt modelId="{473B247F-4EC2-4652-9B68-836C9AB05C14}" type="parTrans" cxnId="{7DE96283-86A7-4E99-AA5F-F67917B7F30A}">
      <dgm:prSet/>
      <dgm:spPr/>
      <dgm:t>
        <a:bodyPr/>
        <a:lstStyle/>
        <a:p>
          <a:endParaRPr lang="fr-CA"/>
        </a:p>
      </dgm:t>
    </dgm:pt>
    <dgm:pt modelId="{B2900F52-F674-43AF-8A3B-5478E287A51B}" type="sibTrans" cxnId="{7DE96283-86A7-4E99-AA5F-F67917B7F30A}">
      <dgm:prSet/>
      <dgm:spPr/>
      <dgm:t>
        <a:bodyPr/>
        <a:lstStyle/>
        <a:p>
          <a:endParaRPr lang="fr-CA"/>
        </a:p>
      </dgm:t>
    </dgm:pt>
    <dgm:pt modelId="{DE1F2C29-3212-48A4-9B70-517AC7ECF849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CA" sz="1400" b="1" dirty="0" smtClean="0"/>
            <a:t>PARTNERSHIP</a:t>
          </a:r>
        </a:p>
        <a:p>
          <a:r>
            <a:rPr lang="fr-CA" sz="1400" dirty="0" smtClean="0"/>
            <a:t>-  </a:t>
          </a:r>
          <a:r>
            <a:rPr lang="fr-CA" sz="1200" dirty="0" smtClean="0"/>
            <a:t>CAVAC (</a:t>
          </a:r>
          <a:r>
            <a:rPr lang="en-US" sz="1200" noProof="0" dirty="0" smtClean="0"/>
            <a:t>Crime victims assistance </a:t>
          </a:r>
          <a:r>
            <a:rPr lang="en-US" sz="1200" noProof="0" dirty="0" err="1" smtClean="0"/>
            <a:t>centre</a:t>
          </a:r>
          <a:r>
            <a:rPr lang="en-US" sz="1200" noProof="0" dirty="0" smtClean="0"/>
            <a:t>) </a:t>
          </a:r>
        </a:p>
        <a:p>
          <a:r>
            <a:rPr lang="fr-CA" sz="1200" dirty="0" smtClean="0"/>
            <a:t>- </a:t>
          </a:r>
          <a:r>
            <a:rPr lang="en-US" sz="1200" noProof="0" dirty="0" smtClean="0"/>
            <a:t>Health and social services</a:t>
          </a:r>
        </a:p>
        <a:p>
          <a:r>
            <a:rPr lang="en-US" sz="1200" noProof="0" dirty="0" smtClean="0"/>
            <a:t>- Key local partners </a:t>
          </a:r>
          <a:endParaRPr lang="en-US" sz="1200" noProof="0" dirty="0"/>
        </a:p>
      </dgm:t>
    </dgm:pt>
    <dgm:pt modelId="{135B8DC4-2D22-46F1-887F-4ABEA3930EC7}" type="parTrans" cxnId="{02F78B8A-FF0F-4FFD-B616-950ED2DF44AE}">
      <dgm:prSet/>
      <dgm:spPr/>
      <dgm:t>
        <a:bodyPr/>
        <a:lstStyle/>
        <a:p>
          <a:endParaRPr lang="fr-CA"/>
        </a:p>
      </dgm:t>
    </dgm:pt>
    <dgm:pt modelId="{D5D54F09-4939-4661-9C41-6F688E6B1C65}" type="sibTrans" cxnId="{02F78B8A-FF0F-4FFD-B616-950ED2DF44AE}">
      <dgm:prSet/>
      <dgm:spPr/>
      <dgm:t>
        <a:bodyPr/>
        <a:lstStyle/>
        <a:p>
          <a:endParaRPr lang="fr-CA"/>
        </a:p>
      </dgm:t>
    </dgm:pt>
    <dgm:pt modelId="{14D7EDB2-345E-4C2C-82D4-47947D51578A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CA" sz="1400" b="1" dirty="0" smtClean="0"/>
            <a:t>COMMUNICATION</a:t>
          </a:r>
        </a:p>
        <a:p>
          <a:r>
            <a:rPr lang="en-CA" sz="1200" noProof="0" dirty="0" smtClean="0"/>
            <a:t>Activities</a:t>
          </a:r>
          <a:r>
            <a:rPr lang="fr-CA" sz="1200" dirty="0" smtClean="0"/>
            <a:t> and Communication Plan</a:t>
          </a:r>
        </a:p>
        <a:p>
          <a:r>
            <a:rPr lang="en-CA" sz="1200" noProof="0" dirty="0" smtClean="0"/>
            <a:t>internal/external/management</a:t>
          </a:r>
          <a:r>
            <a:rPr lang="fr-CA" sz="1200" dirty="0" smtClean="0"/>
            <a:t> </a:t>
          </a:r>
          <a:endParaRPr lang="fr-CA" sz="1200" dirty="0"/>
        </a:p>
      </dgm:t>
    </dgm:pt>
    <dgm:pt modelId="{EA11FEE2-2E16-4B7A-8C97-125D8902D79E}" type="parTrans" cxnId="{D052E484-1754-4113-AF52-18D4B89076BF}">
      <dgm:prSet/>
      <dgm:spPr/>
      <dgm:t>
        <a:bodyPr/>
        <a:lstStyle/>
        <a:p>
          <a:endParaRPr lang="fr-CA"/>
        </a:p>
      </dgm:t>
    </dgm:pt>
    <dgm:pt modelId="{71E855A2-7CA3-4800-A19C-F092D38066DB}" type="sibTrans" cxnId="{D052E484-1754-4113-AF52-18D4B89076BF}">
      <dgm:prSet/>
      <dgm:spPr/>
      <dgm:t>
        <a:bodyPr/>
        <a:lstStyle/>
        <a:p>
          <a:endParaRPr lang="fr-CA"/>
        </a:p>
      </dgm:t>
    </dgm:pt>
    <dgm:pt modelId="{A1F473D6-1C7E-40F9-B93B-5C118A16BCD6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CA" sz="1400" b="1" dirty="0" smtClean="0"/>
            <a:t>EVALUATION</a:t>
          </a:r>
        </a:p>
        <a:p>
          <a:r>
            <a:rPr lang="en-US" sz="1200" noProof="0" dirty="0" smtClean="0"/>
            <a:t>Evaluation strategy</a:t>
          </a:r>
        </a:p>
        <a:p>
          <a:r>
            <a:rPr lang="en-US" sz="1200" noProof="0" dirty="0" smtClean="0"/>
            <a:t>-Implementation</a:t>
          </a:r>
        </a:p>
        <a:p>
          <a:r>
            <a:rPr lang="en-US" sz="1200" noProof="0" dirty="0" smtClean="0"/>
            <a:t>-Effects</a:t>
          </a:r>
          <a:endParaRPr lang="en-US" sz="1200" noProof="0" dirty="0"/>
        </a:p>
      </dgm:t>
    </dgm:pt>
    <dgm:pt modelId="{9EF8B781-C699-4ABD-8BFC-58AE76FC0D24}" type="parTrans" cxnId="{A21CF9E0-747F-42EC-828F-D51167B6A058}">
      <dgm:prSet/>
      <dgm:spPr/>
      <dgm:t>
        <a:bodyPr/>
        <a:lstStyle/>
        <a:p>
          <a:endParaRPr lang="fr-CA"/>
        </a:p>
      </dgm:t>
    </dgm:pt>
    <dgm:pt modelId="{7D592649-1BF2-4234-92DB-5D82F2FA590E}" type="sibTrans" cxnId="{A21CF9E0-747F-42EC-828F-D51167B6A058}">
      <dgm:prSet/>
      <dgm:spPr/>
      <dgm:t>
        <a:bodyPr/>
        <a:lstStyle/>
        <a:p>
          <a:endParaRPr lang="fr-CA"/>
        </a:p>
      </dgm:t>
    </dgm:pt>
    <dgm:pt modelId="{4A39D03A-0993-4F21-A3ED-882D22D43032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CA" sz="1400" b="1" dirty="0" smtClean="0"/>
            <a:t>TRAINING/TOOLS</a:t>
          </a:r>
        </a:p>
        <a:p>
          <a:r>
            <a:rPr lang="fr-CA" sz="1400" dirty="0" smtClean="0"/>
            <a:t>- </a:t>
          </a:r>
          <a:r>
            <a:rPr lang="fr-CA" sz="1200" dirty="0" smtClean="0"/>
            <a:t>Training intranet module </a:t>
          </a:r>
        </a:p>
        <a:p>
          <a:r>
            <a:rPr lang="fr-CA" sz="1200" dirty="0" smtClean="0"/>
            <a:t>-</a:t>
          </a:r>
          <a:r>
            <a:rPr lang="en-CA" sz="1200" dirty="0" smtClean="0"/>
            <a:t>Detection pocket tool </a:t>
          </a:r>
          <a:endParaRPr lang="fr-CA" sz="1200" dirty="0" smtClean="0"/>
        </a:p>
        <a:p>
          <a:r>
            <a:rPr lang="fr-CA" sz="1200" dirty="0" smtClean="0"/>
            <a:t>- Aide à la tâche</a:t>
          </a:r>
        </a:p>
        <a:p>
          <a:r>
            <a:rPr lang="fr-CA" sz="1200" dirty="0" smtClean="0"/>
            <a:t>- Guide:</a:t>
          </a:r>
          <a:r>
            <a:rPr lang="en-US" sz="1200" noProof="0" dirty="0" smtClean="0"/>
            <a:t> mistreatment and criminal code</a:t>
          </a:r>
          <a:endParaRPr lang="en-US" sz="1200" noProof="0" dirty="0"/>
        </a:p>
      </dgm:t>
    </dgm:pt>
    <dgm:pt modelId="{8BCB4092-AA40-4633-BB90-C3BA594767BB}" type="parTrans" cxnId="{301892EB-A8F3-417C-B837-A5CE7EE0F46B}">
      <dgm:prSet/>
      <dgm:spPr/>
      <dgm:t>
        <a:bodyPr/>
        <a:lstStyle/>
        <a:p>
          <a:endParaRPr lang="fr-CA"/>
        </a:p>
      </dgm:t>
    </dgm:pt>
    <dgm:pt modelId="{2F2B8FBA-4495-4D39-9601-D1D2396C62D3}" type="sibTrans" cxnId="{301892EB-A8F3-417C-B837-A5CE7EE0F46B}">
      <dgm:prSet/>
      <dgm:spPr/>
      <dgm:t>
        <a:bodyPr/>
        <a:lstStyle/>
        <a:p>
          <a:endParaRPr lang="fr-CA"/>
        </a:p>
      </dgm:t>
    </dgm:pt>
    <dgm:pt modelId="{93C6F2DF-C1AF-466D-8E59-551FC0E5E25B}" type="pres">
      <dgm:prSet presAssocID="{50F7832E-0AB8-4C75-A3E2-17BE67F38D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7CE826A-4CB9-4EFE-85CD-DCF3C3DEBA30}" type="pres">
      <dgm:prSet presAssocID="{588DF23A-5156-4435-92A8-B3C3B3D17909}" presName="node" presStyleLbl="node1" presStyleIdx="0" presStyleCnt="5" custScaleX="131388" custScaleY="17589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4006E21-A846-4711-AE39-01E3D2AD3B4D}" type="pres">
      <dgm:prSet presAssocID="{588DF23A-5156-4435-92A8-B3C3B3D17909}" presName="spNode" presStyleCnt="0"/>
      <dgm:spPr/>
      <dgm:t>
        <a:bodyPr/>
        <a:lstStyle/>
        <a:p>
          <a:endParaRPr lang="fr-CA"/>
        </a:p>
      </dgm:t>
    </dgm:pt>
    <dgm:pt modelId="{B5D34B75-E720-4242-8C52-335DCE693503}" type="pres">
      <dgm:prSet presAssocID="{B2900F52-F674-43AF-8A3B-5478E287A51B}" presName="sibTrans" presStyleLbl="sibTrans1D1" presStyleIdx="0" presStyleCnt="5"/>
      <dgm:spPr/>
      <dgm:t>
        <a:bodyPr/>
        <a:lstStyle/>
        <a:p>
          <a:endParaRPr lang="fr-CA"/>
        </a:p>
      </dgm:t>
    </dgm:pt>
    <dgm:pt modelId="{DD05CCC6-9764-4CB0-A6A4-38B6A3CED029}" type="pres">
      <dgm:prSet presAssocID="{4A39D03A-0993-4F21-A3ED-882D22D43032}" presName="node" presStyleLbl="node1" presStyleIdx="1" presStyleCnt="5" custScaleX="157597" custScaleY="163191" custRadScaleRad="101165" custRadScaleInc="3253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AD17C2F-EBE5-4088-B3B8-4244A3D8FA8A}" type="pres">
      <dgm:prSet presAssocID="{4A39D03A-0993-4F21-A3ED-882D22D43032}" presName="spNode" presStyleCnt="0"/>
      <dgm:spPr/>
      <dgm:t>
        <a:bodyPr/>
        <a:lstStyle/>
        <a:p>
          <a:endParaRPr lang="fr-CA"/>
        </a:p>
      </dgm:t>
    </dgm:pt>
    <dgm:pt modelId="{1CE89471-5D68-4449-ADB7-670ECB98A6DC}" type="pres">
      <dgm:prSet presAssocID="{2F2B8FBA-4495-4D39-9601-D1D2396C62D3}" presName="sibTrans" presStyleLbl="sibTrans1D1" presStyleIdx="1" presStyleCnt="5"/>
      <dgm:spPr/>
      <dgm:t>
        <a:bodyPr/>
        <a:lstStyle/>
        <a:p>
          <a:endParaRPr lang="fr-CA"/>
        </a:p>
      </dgm:t>
    </dgm:pt>
    <dgm:pt modelId="{A8E2620F-31B8-40B7-84EF-CE2F31FADFB9}" type="pres">
      <dgm:prSet presAssocID="{DE1F2C29-3212-48A4-9B70-517AC7ECF849}" presName="node" presStyleLbl="node1" presStyleIdx="2" presStyleCnt="5" custScaleX="146431" custScaleY="163191" custRadScaleRad="105492" custRadScaleInc="-1635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D2DBDF8-0DB2-4241-8813-219D4D0EBC07}" type="pres">
      <dgm:prSet presAssocID="{DE1F2C29-3212-48A4-9B70-517AC7ECF849}" presName="spNode" presStyleCnt="0"/>
      <dgm:spPr/>
      <dgm:t>
        <a:bodyPr/>
        <a:lstStyle/>
        <a:p>
          <a:endParaRPr lang="fr-CA"/>
        </a:p>
      </dgm:t>
    </dgm:pt>
    <dgm:pt modelId="{A7D7CB6C-7D88-409C-96CD-65317702FA02}" type="pres">
      <dgm:prSet presAssocID="{D5D54F09-4939-4661-9C41-6F688E6B1C65}" presName="sibTrans" presStyleLbl="sibTrans1D1" presStyleIdx="2" presStyleCnt="5"/>
      <dgm:spPr/>
      <dgm:t>
        <a:bodyPr/>
        <a:lstStyle/>
        <a:p>
          <a:endParaRPr lang="fr-CA"/>
        </a:p>
      </dgm:t>
    </dgm:pt>
    <dgm:pt modelId="{66EBF543-9C94-443E-9E63-C83137BE360A}" type="pres">
      <dgm:prSet presAssocID="{14D7EDB2-345E-4C2C-82D4-47947D51578A}" presName="node" presStyleLbl="node1" presStyleIdx="3" presStyleCnt="5" custScaleX="154697" custScaleY="163191" custRadScaleRad="103146" custRadScaleInc="975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A1EA36D-1A26-40D9-B4DB-DF4ADBBB86AE}" type="pres">
      <dgm:prSet presAssocID="{14D7EDB2-345E-4C2C-82D4-47947D51578A}" presName="spNode" presStyleCnt="0"/>
      <dgm:spPr/>
      <dgm:t>
        <a:bodyPr/>
        <a:lstStyle/>
        <a:p>
          <a:endParaRPr lang="fr-CA"/>
        </a:p>
      </dgm:t>
    </dgm:pt>
    <dgm:pt modelId="{EA959BF1-AF58-42B7-AFCC-918E7A9EAFC6}" type="pres">
      <dgm:prSet presAssocID="{71E855A2-7CA3-4800-A19C-F092D38066DB}" presName="sibTrans" presStyleLbl="sibTrans1D1" presStyleIdx="3" presStyleCnt="5"/>
      <dgm:spPr/>
      <dgm:t>
        <a:bodyPr/>
        <a:lstStyle/>
        <a:p>
          <a:endParaRPr lang="fr-CA"/>
        </a:p>
      </dgm:t>
    </dgm:pt>
    <dgm:pt modelId="{5F74FF42-16DD-4747-809B-3E4192E0897B}" type="pres">
      <dgm:prSet presAssocID="{A1F473D6-1C7E-40F9-B93B-5C118A16BCD6}" presName="node" presStyleLbl="node1" presStyleIdx="4" presStyleCnt="5" custScaleX="131264" custScaleY="167652" custRadScaleRad="99420" custRadScaleInc="-3576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A36456D-3D0C-4A75-9350-B4DD7A5F6197}" type="pres">
      <dgm:prSet presAssocID="{A1F473D6-1C7E-40F9-B93B-5C118A16BCD6}" presName="spNode" presStyleCnt="0"/>
      <dgm:spPr/>
      <dgm:t>
        <a:bodyPr/>
        <a:lstStyle/>
        <a:p>
          <a:endParaRPr lang="fr-CA"/>
        </a:p>
      </dgm:t>
    </dgm:pt>
    <dgm:pt modelId="{32AAF470-8C0D-4A01-A8AE-F20A31271D2A}" type="pres">
      <dgm:prSet presAssocID="{7D592649-1BF2-4234-92DB-5D82F2FA590E}" presName="sibTrans" presStyleLbl="sibTrans1D1" presStyleIdx="4" presStyleCnt="5"/>
      <dgm:spPr/>
      <dgm:t>
        <a:bodyPr/>
        <a:lstStyle/>
        <a:p>
          <a:endParaRPr lang="fr-CA"/>
        </a:p>
      </dgm:t>
    </dgm:pt>
  </dgm:ptLst>
  <dgm:cxnLst>
    <dgm:cxn modelId="{A21CF9E0-747F-42EC-828F-D51167B6A058}" srcId="{50F7832E-0AB8-4C75-A3E2-17BE67F38D22}" destId="{A1F473D6-1C7E-40F9-B93B-5C118A16BCD6}" srcOrd="4" destOrd="0" parTransId="{9EF8B781-C699-4ABD-8BFC-58AE76FC0D24}" sibTransId="{7D592649-1BF2-4234-92DB-5D82F2FA590E}"/>
    <dgm:cxn modelId="{F0F2F51C-0275-43A1-B79F-D2455917D505}" type="presOf" srcId="{588DF23A-5156-4435-92A8-B3C3B3D17909}" destId="{97CE826A-4CB9-4EFE-85CD-DCF3C3DEBA30}" srcOrd="0" destOrd="0" presId="urn:microsoft.com/office/officeart/2005/8/layout/cycle6"/>
    <dgm:cxn modelId="{0FC024A1-868C-4209-89AF-83B6FE577A46}" type="presOf" srcId="{2F2B8FBA-4495-4D39-9601-D1D2396C62D3}" destId="{1CE89471-5D68-4449-ADB7-670ECB98A6DC}" srcOrd="0" destOrd="0" presId="urn:microsoft.com/office/officeart/2005/8/layout/cycle6"/>
    <dgm:cxn modelId="{D3ED9162-4DC7-44AA-9D02-28BC0029747F}" type="presOf" srcId="{14D7EDB2-345E-4C2C-82D4-47947D51578A}" destId="{66EBF543-9C94-443E-9E63-C83137BE360A}" srcOrd="0" destOrd="0" presId="urn:microsoft.com/office/officeart/2005/8/layout/cycle6"/>
    <dgm:cxn modelId="{02F78B8A-FF0F-4FFD-B616-950ED2DF44AE}" srcId="{50F7832E-0AB8-4C75-A3E2-17BE67F38D22}" destId="{DE1F2C29-3212-48A4-9B70-517AC7ECF849}" srcOrd="2" destOrd="0" parTransId="{135B8DC4-2D22-46F1-887F-4ABEA3930EC7}" sibTransId="{D5D54F09-4939-4661-9C41-6F688E6B1C65}"/>
    <dgm:cxn modelId="{D052E484-1754-4113-AF52-18D4B89076BF}" srcId="{50F7832E-0AB8-4C75-A3E2-17BE67F38D22}" destId="{14D7EDB2-345E-4C2C-82D4-47947D51578A}" srcOrd="3" destOrd="0" parTransId="{EA11FEE2-2E16-4B7A-8C97-125D8902D79E}" sibTransId="{71E855A2-7CA3-4800-A19C-F092D38066DB}"/>
    <dgm:cxn modelId="{C22AD165-1FCC-4B6C-A4E7-E64F259B46DF}" type="presOf" srcId="{A1F473D6-1C7E-40F9-B93B-5C118A16BCD6}" destId="{5F74FF42-16DD-4747-809B-3E4192E0897B}" srcOrd="0" destOrd="0" presId="urn:microsoft.com/office/officeart/2005/8/layout/cycle6"/>
    <dgm:cxn modelId="{D9E7A0FA-0FDC-4DA6-A129-E9797FA7EE2B}" type="presOf" srcId="{B2900F52-F674-43AF-8A3B-5478E287A51B}" destId="{B5D34B75-E720-4242-8C52-335DCE693503}" srcOrd="0" destOrd="0" presId="urn:microsoft.com/office/officeart/2005/8/layout/cycle6"/>
    <dgm:cxn modelId="{0CFEC461-E198-472B-AF06-3FCCA2B0ECEB}" type="presOf" srcId="{4A39D03A-0993-4F21-A3ED-882D22D43032}" destId="{DD05CCC6-9764-4CB0-A6A4-38B6A3CED029}" srcOrd="0" destOrd="0" presId="urn:microsoft.com/office/officeart/2005/8/layout/cycle6"/>
    <dgm:cxn modelId="{B485FC6C-BF2A-42EA-8205-BDE29966DE55}" type="presOf" srcId="{71E855A2-7CA3-4800-A19C-F092D38066DB}" destId="{EA959BF1-AF58-42B7-AFCC-918E7A9EAFC6}" srcOrd="0" destOrd="0" presId="urn:microsoft.com/office/officeart/2005/8/layout/cycle6"/>
    <dgm:cxn modelId="{D1AC6B6F-122A-4126-9F07-3982D29735B3}" type="presOf" srcId="{D5D54F09-4939-4661-9C41-6F688E6B1C65}" destId="{A7D7CB6C-7D88-409C-96CD-65317702FA02}" srcOrd="0" destOrd="0" presId="urn:microsoft.com/office/officeart/2005/8/layout/cycle6"/>
    <dgm:cxn modelId="{26140E74-E658-4C11-8E7F-9ABEEC59FCCC}" type="presOf" srcId="{7D592649-1BF2-4234-92DB-5D82F2FA590E}" destId="{32AAF470-8C0D-4A01-A8AE-F20A31271D2A}" srcOrd="0" destOrd="0" presId="urn:microsoft.com/office/officeart/2005/8/layout/cycle6"/>
    <dgm:cxn modelId="{A72B0C6A-68A5-4882-87B7-A96E8228ACCD}" type="presOf" srcId="{DE1F2C29-3212-48A4-9B70-517AC7ECF849}" destId="{A8E2620F-31B8-40B7-84EF-CE2F31FADFB9}" srcOrd="0" destOrd="0" presId="urn:microsoft.com/office/officeart/2005/8/layout/cycle6"/>
    <dgm:cxn modelId="{7DE96283-86A7-4E99-AA5F-F67917B7F30A}" srcId="{50F7832E-0AB8-4C75-A3E2-17BE67F38D22}" destId="{588DF23A-5156-4435-92A8-B3C3B3D17909}" srcOrd="0" destOrd="0" parTransId="{473B247F-4EC2-4652-9B68-836C9AB05C14}" sibTransId="{B2900F52-F674-43AF-8A3B-5478E287A51B}"/>
    <dgm:cxn modelId="{3143768F-CBC4-4CE8-AC69-3251A74451BE}" type="presOf" srcId="{50F7832E-0AB8-4C75-A3E2-17BE67F38D22}" destId="{93C6F2DF-C1AF-466D-8E59-551FC0E5E25B}" srcOrd="0" destOrd="0" presId="urn:microsoft.com/office/officeart/2005/8/layout/cycle6"/>
    <dgm:cxn modelId="{301892EB-A8F3-417C-B837-A5CE7EE0F46B}" srcId="{50F7832E-0AB8-4C75-A3E2-17BE67F38D22}" destId="{4A39D03A-0993-4F21-A3ED-882D22D43032}" srcOrd="1" destOrd="0" parTransId="{8BCB4092-AA40-4633-BB90-C3BA594767BB}" sibTransId="{2F2B8FBA-4495-4D39-9601-D1D2396C62D3}"/>
    <dgm:cxn modelId="{E30CB611-330B-4B6C-BF6F-1757FB57A06A}" type="presParOf" srcId="{93C6F2DF-C1AF-466D-8E59-551FC0E5E25B}" destId="{97CE826A-4CB9-4EFE-85CD-DCF3C3DEBA30}" srcOrd="0" destOrd="0" presId="urn:microsoft.com/office/officeart/2005/8/layout/cycle6"/>
    <dgm:cxn modelId="{53697E7F-DECE-43CA-AEC8-8701964BD29C}" type="presParOf" srcId="{93C6F2DF-C1AF-466D-8E59-551FC0E5E25B}" destId="{44006E21-A846-4711-AE39-01E3D2AD3B4D}" srcOrd="1" destOrd="0" presId="urn:microsoft.com/office/officeart/2005/8/layout/cycle6"/>
    <dgm:cxn modelId="{0F498201-D37B-48AF-984C-C8A805A5E6C4}" type="presParOf" srcId="{93C6F2DF-C1AF-466D-8E59-551FC0E5E25B}" destId="{B5D34B75-E720-4242-8C52-335DCE693503}" srcOrd="2" destOrd="0" presId="urn:microsoft.com/office/officeart/2005/8/layout/cycle6"/>
    <dgm:cxn modelId="{FBA175AF-E510-4FE2-988F-1E5BF6F4DF0D}" type="presParOf" srcId="{93C6F2DF-C1AF-466D-8E59-551FC0E5E25B}" destId="{DD05CCC6-9764-4CB0-A6A4-38B6A3CED029}" srcOrd="3" destOrd="0" presId="urn:microsoft.com/office/officeart/2005/8/layout/cycle6"/>
    <dgm:cxn modelId="{6A6ADD52-A39A-4EF6-B785-1D3AFF39BCCA}" type="presParOf" srcId="{93C6F2DF-C1AF-466D-8E59-551FC0E5E25B}" destId="{9AD17C2F-EBE5-4088-B3B8-4244A3D8FA8A}" srcOrd="4" destOrd="0" presId="urn:microsoft.com/office/officeart/2005/8/layout/cycle6"/>
    <dgm:cxn modelId="{094D1800-75CB-414A-AA25-2E358C4AE587}" type="presParOf" srcId="{93C6F2DF-C1AF-466D-8E59-551FC0E5E25B}" destId="{1CE89471-5D68-4449-ADB7-670ECB98A6DC}" srcOrd="5" destOrd="0" presId="urn:microsoft.com/office/officeart/2005/8/layout/cycle6"/>
    <dgm:cxn modelId="{903F7A53-5059-4875-9B52-D3AA8CAC6699}" type="presParOf" srcId="{93C6F2DF-C1AF-466D-8E59-551FC0E5E25B}" destId="{A8E2620F-31B8-40B7-84EF-CE2F31FADFB9}" srcOrd="6" destOrd="0" presId="urn:microsoft.com/office/officeart/2005/8/layout/cycle6"/>
    <dgm:cxn modelId="{37F3A6EC-58C0-4132-B9FF-1692C0E95855}" type="presParOf" srcId="{93C6F2DF-C1AF-466D-8E59-551FC0E5E25B}" destId="{CD2DBDF8-0DB2-4241-8813-219D4D0EBC07}" srcOrd="7" destOrd="0" presId="urn:microsoft.com/office/officeart/2005/8/layout/cycle6"/>
    <dgm:cxn modelId="{6DB0F05D-5D02-40A4-BAFB-BF3273AC4364}" type="presParOf" srcId="{93C6F2DF-C1AF-466D-8E59-551FC0E5E25B}" destId="{A7D7CB6C-7D88-409C-96CD-65317702FA02}" srcOrd="8" destOrd="0" presId="urn:microsoft.com/office/officeart/2005/8/layout/cycle6"/>
    <dgm:cxn modelId="{88AC278B-0FAE-411D-9754-D1BA944D370D}" type="presParOf" srcId="{93C6F2DF-C1AF-466D-8E59-551FC0E5E25B}" destId="{66EBF543-9C94-443E-9E63-C83137BE360A}" srcOrd="9" destOrd="0" presId="urn:microsoft.com/office/officeart/2005/8/layout/cycle6"/>
    <dgm:cxn modelId="{B1B4F886-DE2C-4C56-91BE-FAC01EDAC8C2}" type="presParOf" srcId="{93C6F2DF-C1AF-466D-8E59-551FC0E5E25B}" destId="{0A1EA36D-1A26-40D9-B4DB-DF4ADBBB86AE}" srcOrd="10" destOrd="0" presId="urn:microsoft.com/office/officeart/2005/8/layout/cycle6"/>
    <dgm:cxn modelId="{28A657B2-721E-4F0D-9421-67D4D7D05844}" type="presParOf" srcId="{93C6F2DF-C1AF-466D-8E59-551FC0E5E25B}" destId="{EA959BF1-AF58-42B7-AFCC-918E7A9EAFC6}" srcOrd="11" destOrd="0" presId="urn:microsoft.com/office/officeart/2005/8/layout/cycle6"/>
    <dgm:cxn modelId="{DE075CA4-885D-4506-8B83-B41860FED437}" type="presParOf" srcId="{93C6F2DF-C1AF-466D-8E59-551FC0E5E25B}" destId="{5F74FF42-16DD-4747-809B-3E4192E0897B}" srcOrd="12" destOrd="0" presId="urn:microsoft.com/office/officeart/2005/8/layout/cycle6"/>
    <dgm:cxn modelId="{6564625F-667C-4C91-8DB8-89089727F3F7}" type="presParOf" srcId="{93C6F2DF-C1AF-466D-8E59-551FC0E5E25B}" destId="{AA36456D-3D0C-4A75-9350-B4DD7A5F6197}" srcOrd="13" destOrd="0" presId="urn:microsoft.com/office/officeart/2005/8/layout/cycle6"/>
    <dgm:cxn modelId="{A73AAD36-C311-4903-9CA5-29BDB99FA248}" type="presParOf" srcId="{93C6F2DF-C1AF-466D-8E59-551FC0E5E25B}" destId="{32AAF470-8C0D-4A01-A8AE-F20A31271D2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20636-CCBE-4AD8-88DE-09C4DFE73D76}">
      <dsp:nvSpPr>
        <dsp:cNvPr id="0" name=""/>
        <dsp:cNvSpPr/>
      </dsp:nvSpPr>
      <dsp:spPr>
        <a:xfrm>
          <a:off x="827530" y="636"/>
          <a:ext cx="1366878" cy="13668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224" tIns="15240" rIns="7522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-1-prevention</a:t>
          </a:r>
          <a:endParaRPr lang="fr-CA" sz="1200" b="1" kern="1200" dirty="0"/>
        </a:p>
      </dsp:txBody>
      <dsp:txXfrm>
        <a:off x="1027705" y="200811"/>
        <a:ext cx="966528" cy="966528"/>
      </dsp:txXfrm>
    </dsp:sp>
    <dsp:sp modelId="{0B04AC33-A928-4095-A7E9-55C806695EC5}">
      <dsp:nvSpPr>
        <dsp:cNvPr id="0" name=""/>
        <dsp:cNvSpPr/>
      </dsp:nvSpPr>
      <dsp:spPr>
        <a:xfrm>
          <a:off x="1921032" y="636"/>
          <a:ext cx="1366878" cy="1366878"/>
        </a:xfrm>
        <a:prstGeom prst="ellipse">
          <a:avLst/>
        </a:prstGeom>
        <a:solidFill>
          <a:srgbClr val="009999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224" tIns="15240" rIns="7522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-2-  </a:t>
          </a:r>
          <a:r>
            <a:rPr lang="en-CA" sz="1200" b="1" kern="1200" noProof="0" dirty="0" smtClean="0"/>
            <a:t>detection</a:t>
          </a:r>
          <a:endParaRPr lang="en-CA" sz="800" b="1" kern="1200" noProof="0" dirty="0"/>
        </a:p>
      </dsp:txBody>
      <dsp:txXfrm>
        <a:off x="2121207" y="200811"/>
        <a:ext cx="966528" cy="966528"/>
      </dsp:txXfrm>
    </dsp:sp>
    <dsp:sp modelId="{7FFBBA1C-505A-467D-A33D-8DB97E486F5E}">
      <dsp:nvSpPr>
        <dsp:cNvPr id="0" name=""/>
        <dsp:cNvSpPr/>
      </dsp:nvSpPr>
      <dsp:spPr>
        <a:xfrm>
          <a:off x="3014534" y="636"/>
          <a:ext cx="1366878" cy="1366878"/>
        </a:xfrm>
        <a:prstGeom prst="ellipse">
          <a:avLst/>
        </a:prstGeom>
        <a:solidFill>
          <a:srgbClr val="669900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224" tIns="15240" rIns="7522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-3-responding to calls-front line intervention </a:t>
          </a:r>
          <a:endParaRPr lang="fr-CA" sz="800" b="1" kern="1200" dirty="0"/>
        </a:p>
      </dsp:txBody>
      <dsp:txXfrm>
        <a:off x="3214709" y="200811"/>
        <a:ext cx="966528" cy="966528"/>
      </dsp:txXfrm>
    </dsp:sp>
    <dsp:sp modelId="{B8F7A484-97DF-4AE3-B913-BC3DB347B1C9}">
      <dsp:nvSpPr>
        <dsp:cNvPr id="0" name=""/>
        <dsp:cNvSpPr/>
      </dsp:nvSpPr>
      <dsp:spPr>
        <a:xfrm>
          <a:off x="4108037" y="636"/>
          <a:ext cx="1366878" cy="1366878"/>
        </a:xfrm>
        <a:prstGeom prst="ellipse">
          <a:avLst/>
        </a:prstGeom>
        <a:solidFill>
          <a:srgbClr val="FFCC00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224" tIns="15240" rIns="7522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kern="1200" dirty="0" smtClean="0"/>
            <a:t>-4-      </a:t>
          </a:r>
          <a:r>
            <a:rPr lang="en-CA" sz="1200" b="1" kern="1200" noProof="0" dirty="0" smtClean="0"/>
            <a:t>follow-ups</a:t>
          </a:r>
          <a:endParaRPr lang="en-CA" sz="800" b="1" kern="1200" noProof="0" dirty="0"/>
        </a:p>
      </dsp:txBody>
      <dsp:txXfrm>
        <a:off x="4308212" y="200811"/>
        <a:ext cx="966528" cy="966528"/>
      </dsp:txXfrm>
    </dsp:sp>
    <dsp:sp modelId="{FEB346F3-1069-4618-9C37-503655FE00E6}">
      <dsp:nvSpPr>
        <dsp:cNvPr id="0" name=""/>
        <dsp:cNvSpPr/>
      </dsp:nvSpPr>
      <dsp:spPr>
        <a:xfrm>
          <a:off x="5201539" y="636"/>
          <a:ext cx="1366878" cy="1366878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224" tIns="13970" rIns="75224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kern="1200" dirty="0" smtClean="0"/>
            <a:t>-5-Investigations and court process </a:t>
          </a:r>
          <a:endParaRPr lang="fr-CA" sz="1100" b="1" kern="1200" dirty="0"/>
        </a:p>
      </dsp:txBody>
      <dsp:txXfrm>
        <a:off x="5401714" y="200811"/>
        <a:ext cx="966528" cy="966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7D164-8958-4241-A8C7-2816B4C6FB28}">
      <dsp:nvSpPr>
        <dsp:cNvPr id="0" name=""/>
        <dsp:cNvSpPr/>
      </dsp:nvSpPr>
      <dsp:spPr>
        <a:xfrm>
          <a:off x="-3083936" y="-724611"/>
          <a:ext cx="5630686" cy="5630686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081C0-0475-4780-80E2-BB2A2DA1E3E9}">
      <dsp:nvSpPr>
        <dsp:cNvPr id="0" name=""/>
        <dsp:cNvSpPr/>
      </dsp:nvSpPr>
      <dsp:spPr>
        <a:xfrm flipH="1">
          <a:off x="2001943" y="194269"/>
          <a:ext cx="2401668" cy="643276"/>
        </a:xfrm>
        <a:prstGeom prst="rect">
          <a:avLst/>
        </a:prstGeom>
        <a:solidFill>
          <a:srgbClr val="00999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00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1- </a:t>
          </a:r>
          <a:r>
            <a:rPr lang="en-CA" sz="13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</a:t>
          </a:r>
          <a:r>
            <a:rPr lang="fr-CA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CA" sz="13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transfer</a:t>
          </a:r>
          <a:endParaRPr lang="en-CA" sz="1300" b="1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01943" y="194269"/>
        <a:ext cx="2401668" cy="643276"/>
      </dsp:txXfrm>
    </dsp:sp>
    <dsp:sp modelId="{41684474-3E09-40DA-BB70-B693844F0AE7}">
      <dsp:nvSpPr>
        <dsp:cNvPr id="0" name=""/>
        <dsp:cNvSpPr/>
      </dsp:nvSpPr>
      <dsp:spPr>
        <a:xfrm>
          <a:off x="1760983" y="262663"/>
          <a:ext cx="572942" cy="57112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5FB1C-E768-41CA-BB9B-28E498F07045}">
      <dsp:nvSpPr>
        <dsp:cNvPr id="0" name=""/>
        <dsp:cNvSpPr/>
      </dsp:nvSpPr>
      <dsp:spPr>
        <a:xfrm>
          <a:off x="2585613" y="1266643"/>
          <a:ext cx="1866822" cy="643276"/>
        </a:xfrm>
        <a:prstGeom prst="rect">
          <a:avLst/>
        </a:prstGeom>
        <a:solidFill>
          <a:srgbClr val="66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6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2-Intersystem collaboration</a:t>
          </a:r>
          <a:endParaRPr lang="fr-CA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85613" y="1266643"/>
        <a:ext cx="1866822" cy="643276"/>
      </dsp:txXfrm>
    </dsp:sp>
    <dsp:sp modelId="{08DE9BAD-9712-4FF0-B186-0CF3A338F19C}">
      <dsp:nvSpPr>
        <dsp:cNvPr id="0" name=""/>
        <dsp:cNvSpPr/>
      </dsp:nvSpPr>
      <dsp:spPr>
        <a:xfrm>
          <a:off x="2192303" y="1315077"/>
          <a:ext cx="585928" cy="58622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66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A16E2-8223-4A5B-90A3-B0191C7925C4}">
      <dsp:nvSpPr>
        <dsp:cNvPr id="0" name=""/>
        <dsp:cNvSpPr/>
      </dsp:nvSpPr>
      <dsp:spPr>
        <a:xfrm>
          <a:off x="2592326" y="2342657"/>
          <a:ext cx="1882313" cy="643276"/>
        </a:xfrm>
        <a:prstGeom prst="rect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6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3-Coordination</a:t>
          </a:r>
          <a:endParaRPr lang="fr-CA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2326" y="2342657"/>
        <a:ext cx="1882313" cy="643276"/>
      </dsp:txXfrm>
    </dsp:sp>
    <dsp:sp modelId="{DC277BB4-3019-4DAE-A8B6-E7CA7524C0BC}">
      <dsp:nvSpPr>
        <dsp:cNvPr id="0" name=""/>
        <dsp:cNvSpPr/>
      </dsp:nvSpPr>
      <dsp:spPr>
        <a:xfrm>
          <a:off x="2220406" y="2397653"/>
          <a:ext cx="570007" cy="57186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FF4EF-6E78-4B5A-8307-0FA18B61EE90}">
      <dsp:nvSpPr>
        <dsp:cNvPr id="0" name=""/>
        <dsp:cNvSpPr/>
      </dsp:nvSpPr>
      <dsp:spPr>
        <a:xfrm>
          <a:off x="2016213" y="3361440"/>
          <a:ext cx="2381385" cy="643276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6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4-Strategic management</a:t>
          </a:r>
          <a:endParaRPr lang="fr-CA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16213" y="3361440"/>
        <a:ext cx="2381385" cy="643276"/>
      </dsp:txXfrm>
    </dsp:sp>
    <dsp:sp modelId="{9B5EB25E-EBBA-4433-B463-D804E9094B37}">
      <dsp:nvSpPr>
        <dsp:cNvPr id="0" name=""/>
        <dsp:cNvSpPr/>
      </dsp:nvSpPr>
      <dsp:spPr>
        <a:xfrm>
          <a:off x="1724272" y="3428651"/>
          <a:ext cx="590189" cy="54741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826A-4CB9-4EFE-85CD-DCF3C3DEBA30}">
      <dsp:nvSpPr>
        <dsp:cNvPr id="0" name=""/>
        <dsp:cNvSpPr/>
      </dsp:nvSpPr>
      <dsp:spPr>
        <a:xfrm>
          <a:off x="4614895" y="-307429"/>
          <a:ext cx="1975170" cy="17187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FRAMEWORK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Local intervention Directive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-</a:t>
          </a:r>
          <a:r>
            <a:rPr lang="en-CA" sz="1200" kern="1200" dirty="0" smtClean="0"/>
            <a:t>Detection pocket tool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</a:t>
          </a:r>
          <a:r>
            <a:rPr lang="en-CA" sz="1200" kern="1200" dirty="0" smtClean="0"/>
            <a:t>Referral to services form</a:t>
          </a:r>
          <a:endParaRPr lang="fr-FR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</a:t>
          </a:r>
          <a:r>
            <a:rPr lang="en-CA" sz="1200" kern="1200" dirty="0" smtClean="0"/>
            <a:t>Summary of definitions </a:t>
          </a:r>
          <a:endParaRPr lang="fr-CA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-</a:t>
          </a:r>
          <a:r>
            <a:rPr lang="en-CA" sz="1200" kern="1200" dirty="0" smtClean="0"/>
            <a:t>Intervention flowchart </a:t>
          </a:r>
          <a:endParaRPr lang="fr-CA" sz="1200" kern="1200" dirty="0"/>
        </a:p>
      </dsp:txBody>
      <dsp:txXfrm>
        <a:off x="4698798" y="-223526"/>
        <a:ext cx="1807364" cy="1550946"/>
      </dsp:txXfrm>
    </dsp:sp>
    <dsp:sp modelId="{B5D34B75-E720-4242-8C52-335DCE693503}">
      <dsp:nvSpPr>
        <dsp:cNvPr id="0" name=""/>
        <dsp:cNvSpPr/>
      </dsp:nvSpPr>
      <dsp:spPr>
        <a:xfrm>
          <a:off x="3699341" y="579366"/>
          <a:ext cx="3902860" cy="3902860"/>
        </a:xfrm>
        <a:custGeom>
          <a:avLst/>
          <a:gdLst/>
          <a:ahLst/>
          <a:cxnLst/>
          <a:rect l="0" t="0" r="0" b="0"/>
          <a:pathLst>
            <a:path>
              <a:moveTo>
                <a:pt x="2897899" y="244890"/>
              </a:moveTo>
              <a:arcTo wR="1951430" hR="1951430" stAng="17940799" swAng="142552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5CCC6-9764-4CB0-A6A4-38B6A3CED029}">
      <dsp:nvSpPr>
        <dsp:cNvPr id="0" name=""/>
        <dsp:cNvSpPr/>
      </dsp:nvSpPr>
      <dsp:spPr>
        <a:xfrm>
          <a:off x="6360906" y="1356738"/>
          <a:ext cx="2369173" cy="159462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TRAINING/TOOLS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- </a:t>
          </a:r>
          <a:r>
            <a:rPr lang="fr-CA" sz="1200" kern="1200" dirty="0" smtClean="0"/>
            <a:t>Training intranet module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-</a:t>
          </a:r>
          <a:r>
            <a:rPr lang="en-CA" sz="1200" kern="1200" dirty="0" smtClean="0"/>
            <a:t>Detection pocket tool </a:t>
          </a:r>
          <a:endParaRPr lang="fr-CA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- Aide à la tâche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- Guide:</a:t>
          </a:r>
          <a:r>
            <a:rPr lang="en-US" sz="1200" kern="1200" noProof="0" dirty="0" smtClean="0"/>
            <a:t> mistreatment and criminal code</a:t>
          </a:r>
          <a:endParaRPr lang="en-US" sz="1200" kern="1200" noProof="0" dirty="0"/>
        </a:p>
      </dsp:txBody>
      <dsp:txXfrm>
        <a:off x="6438749" y="1434581"/>
        <a:ext cx="2213487" cy="1438938"/>
      </dsp:txXfrm>
    </dsp:sp>
    <dsp:sp modelId="{1CE89471-5D68-4449-ADB7-670ECB98A6DC}">
      <dsp:nvSpPr>
        <dsp:cNvPr id="0" name=""/>
        <dsp:cNvSpPr/>
      </dsp:nvSpPr>
      <dsp:spPr>
        <a:xfrm>
          <a:off x="3623242" y="1061083"/>
          <a:ext cx="3902860" cy="3902860"/>
        </a:xfrm>
        <a:custGeom>
          <a:avLst/>
          <a:gdLst/>
          <a:ahLst/>
          <a:cxnLst/>
          <a:rect l="0" t="0" r="0" b="0"/>
          <a:pathLst>
            <a:path>
              <a:moveTo>
                <a:pt x="3902003" y="1893617"/>
              </a:moveTo>
              <a:arcTo wR="1951430" hR="1951430" stAng="21498139" swAng="577193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2620F-31B8-40B7-84EF-CE2F31FADFB9}">
      <dsp:nvSpPr>
        <dsp:cNvPr id="0" name=""/>
        <dsp:cNvSpPr/>
      </dsp:nvSpPr>
      <dsp:spPr>
        <a:xfrm>
          <a:off x="5822995" y="3284782"/>
          <a:ext cx="2201314" cy="1594624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PARTNERSHIP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-  </a:t>
          </a:r>
          <a:r>
            <a:rPr lang="fr-CA" sz="1200" kern="1200" dirty="0" smtClean="0"/>
            <a:t>CAVAC (</a:t>
          </a:r>
          <a:r>
            <a:rPr lang="en-US" sz="1200" kern="1200" noProof="0" dirty="0" smtClean="0"/>
            <a:t>Crime victims assistance </a:t>
          </a:r>
          <a:r>
            <a:rPr lang="en-US" sz="1200" kern="1200" noProof="0" dirty="0" err="1" smtClean="0"/>
            <a:t>centre</a:t>
          </a:r>
          <a:r>
            <a:rPr lang="en-US" sz="1200" kern="1200" noProof="0" dirty="0" smtClean="0"/>
            <a:t>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- </a:t>
          </a:r>
          <a:r>
            <a:rPr lang="en-US" sz="1200" kern="1200" noProof="0" dirty="0" smtClean="0"/>
            <a:t>Health and social services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- Key local partners </a:t>
          </a:r>
          <a:endParaRPr lang="en-US" sz="1200" kern="1200" noProof="0" dirty="0"/>
        </a:p>
      </dsp:txBody>
      <dsp:txXfrm>
        <a:off x="5900838" y="3362625"/>
        <a:ext cx="2045628" cy="1438938"/>
      </dsp:txXfrm>
    </dsp:sp>
    <dsp:sp modelId="{A7D7CB6C-7D88-409C-96CD-65317702FA02}">
      <dsp:nvSpPr>
        <dsp:cNvPr id="0" name=""/>
        <dsp:cNvSpPr/>
      </dsp:nvSpPr>
      <dsp:spPr>
        <a:xfrm>
          <a:off x="3943988" y="648619"/>
          <a:ext cx="3902860" cy="3902860"/>
        </a:xfrm>
        <a:custGeom>
          <a:avLst/>
          <a:gdLst/>
          <a:ahLst/>
          <a:cxnLst/>
          <a:rect l="0" t="0" r="0" b="0"/>
          <a:pathLst>
            <a:path>
              <a:moveTo>
                <a:pt x="1875924" y="3901399"/>
              </a:moveTo>
              <a:arcTo wR="1951430" hR="1951430" stAng="5533048" swAng="533031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BF543-9C94-443E-9E63-C83137BE360A}">
      <dsp:nvSpPr>
        <dsp:cNvPr id="0" name=""/>
        <dsp:cNvSpPr/>
      </dsp:nvSpPr>
      <dsp:spPr>
        <a:xfrm>
          <a:off x="3191078" y="3284803"/>
          <a:ext cx="2325577" cy="1594624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COMMUNICATION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noProof="0" dirty="0" smtClean="0"/>
            <a:t>Activities</a:t>
          </a:r>
          <a:r>
            <a:rPr lang="fr-CA" sz="1200" kern="1200" dirty="0" smtClean="0"/>
            <a:t> and Communication Plan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noProof="0" dirty="0" smtClean="0"/>
            <a:t>internal/external/management</a:t>
          </a:r>
          <a:r>
            <a:rPr lang="fr-CA" sz="1200" kern="1200" dirty="0" smtClean="0"/>
            <a:t> </a:t>
          </a:r>
          <a:endParaRPr lang="fr-CA" sz="1200" kern="1200" dirty="0"/>
        </a:p>
      </dsp:txBody>
      <dsp:txXfrm>
        <a:off x="3268921" y="3362646"/>
        <a:ext cx="2169891" cy="1438938"/>
      </dsp:txXfrm>
    </dsp:sp>
    <dsp:sp modelId="{EA959BF1-AF58-42B7-AFCC-918E7A9EAFC6}">
      <dsp:nvSpPr>
        <dsp:cNvPr id="0" name=""/>
        <dsp:cNvSpPr/>
      </dsp:nvSpPr>
      <dsp:spPr>
        <a:xfrm>
          <a:off x="3728353" y="1060438"/>
          <a:ext cx="3902860" cy="3902860"/>
        </a:xfrm>
        <a:custGeom>
          <a:avLst/>
          <a:gdLst/>
          <a:ahLst/>
          <a:cxnLst/>
          <a:rect l="0" t="0" r="0" b="0"/>
          <a:pathLst>
            <a:path>
              <a:moveTo>
                <a:pt x="18790" y="2221588"/>
              </a:moveTo>
              <a:arcTo wR="1951430" hR="1951430" stAng="10322541" swAng="484447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4FF42-16DD-4747-809B-3E4192E0897B}">
      <dsp:nvSpPr>
        <dsp:cNvPr id="0" name=""/>
        <dsp:cNvSpPr/>
      </dsp:nvSpPr>
      <dsp:spPr>
        <a:xfrm>
          <a:off x="2701852" y="1366882"/>
          <a:ext cx="1973306" cy="163821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b="1" kern="1200" dirty="0" smtClean="0"/>
            <a:t>EVALUATION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Evaluation strategy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-Implementation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-Effects</a:t>
          </a:r>
          <a:endParaRPr lang="en-US" sz="1200" kern="1200" noProof="0" dirty="0"/>
        </a:p>
      </dsp:txBody>
      <dsp:txXfrm>
        <a:off x="2781823" y="1446853"/>
        <a:ext cx="1813364" cy="1478273"/>
      </dsp:txXfrm>
    </dsp:sp>
    <dsp:sp modelId="{32AAF470-8C0D-4A01-A8AE-F20A31271D2A}">
      <dsp:nvSpPr>
        <dsp:cNvPr id="0" name=""/>
        <dsp:cNvSpPr/>
      </dsp:nvSpPr>
      <dsp:spPr>
        <a:xfrm>
          <a:off x="3675229" y="537524"/>
          <a:ext cx="3902860" cy="3902860"/>
        </a:xfrm>
        <a:custGeom>
          <a:avLst/>
          <a:gdLst/>
          <a:ahLst/>
          <a:cxnLst/>
          <a:rect l="0" t="0" r="0" b="0"/>
          <a:pathLst>
            <a:path>
              <a:moveTo>
                <a:pt x="359476" y="822818"/>
              </a:moveTo>
              <a:arcTo wR="1951430" hR="1951430" stAng="12920078" swAng="1392028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9E8ACF-C2F9-4AAD-81DF-81BC826C42B2}" type="datetimeFigureOut">
              <a:rPr lang="fr-CA"/>
              <a:pPr/>
              <a:t>16-01-19</a:t>
            </a:fld>
            <a:endParaRPr lang="fr-CA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39FD93-FE1C-42AF-B1B5-EA91D22F0F9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04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72C82DF-80D1-4DA8-9A42-26FBF179E463}" type="datetimeFigureOut">
              <a:rPr lang="fr-CA" smtClean="0"/>
              <a:t>16-01-19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2BF2C50-A24B-4EDE-A045-66DF32220CF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29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663" indent="-172663">
              <a:buFont typeface="Arial" panose="020B0604020202020204" pitchFamily="34" charset="0"/>
              <a:buChar char="•"/>
            </a:pPr>
            <a:r>
              <a:rPr lang="en-CA" b="0" dirty="0" smtClean="0"/>
              <a:t>Housekeeping announcements.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EA6C-1DF7-4D73-A147-7D3C28269D0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85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4303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193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271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6857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fr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73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6E71-6C40-4BE7-8BB9-D29A16B1A269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313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fr-CA" b="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7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53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5310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354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6857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379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fr-CA" sz="1200" dirty="0">
              <a:latin typeface="Helvetica Neue" panose="020B0604020202020204" charset="0"/>
              <a:cs typeface="Helvetica Neue" panose="020B060402020202020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A8C89-6EA2-437B-8583-CFBC6823208A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7038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379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379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pPr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379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F2C50-A24B-4EDE-A045-66DF32220CF9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4087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0698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6857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F2C50-A24B-4EDE-A045-66DF32220CF9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957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678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685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F2C50-A24B-4EDE-A045-66DF32220CF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310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F2C50-A24B-4EDE-A045-66DF32220CF9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17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F2C50-A24B-4EDE-A045-66DF32220CF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17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069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52A1-C864-4A5C-94BE-325B6770C0C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916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5191125"/>
            <a:ext cx="7532688" cy="8763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3" name="Rectangle 7"/>
          <p:cNvSpPr/>
          <p:nvPr userDrawn="1"/>
        </p:nvSpPr>
        <p:spPr>
          <a:xfrm>
            <a:off x="11782425" y="5175250"/>
            <a:ext cx="409575" cy="8890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4" name="Rectangle 8"/>
          <p:cNvSpPr/>
          <p:nvPr userDrawn="1"/>
        </p:nvSpPr>
        <p:spPr>
          <a:xfrm>
            <a:off x="7640638" y="-3175"/>
            <a:ext cx="4054475" cy="6861175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5334000"/>
            <a:ext cx="1079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11"/>
          <p:cNvSpPr txBox="1"/>
          <p:nvPr userDrawn="1"/>
        </p:nvSpPr>
        <p:spPr>
          <a:xfrm>
            <a:off x="476250" y="1106488"/>
            <a:ext cx="7348538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000" b="1" dirty="0">
                <a:latin typeface="Helvetica Neue" panose="02000503000000020004" pitchFamily="2" charset="0"/>
                <a:cs typeface="+mn-cs"/>
              </a:rPr>
              <a:t>INTERVENTION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000" b="1" dirty="0">
                <a:latin typeface="Helvetica Neue" panose="02000503000000020004" pitchFamily="2" charset="0"/>
                <a:cs typeface="+mn-cs"/>
              </a:rPr>
              <a:t>POLICIÈRE AUPRÈS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000" b="1" dirty="0">
                <a:latin typeface="Helvetica Neue" panose="02000503000000020004" pitchFamily="2" charset="0"/>
                <a:cs typeface="+mn-cs"/>
              </a:rPr>
              <a:t>DES AÎNÉS MALTRAITÉS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86873"/>
                </a:solidFill>
                <a:latin typeface="Helvetica Neue" panose="02000503000000020004" pitchFamily="2" charset="0"/>
                <a:cs typeface="+mn-cs"/>
              </a:rPr>
              <a:t>(IPAM)</a:t>
            </a:r>
            <a:endParaRPr lang="fr-CA" sz="2800" b="1" dirty="0">
              <a:solidFill>
                <a:srgbClr val="586873"/>
              </a:solidFill>
              <a:latin typeface="Helvetica Neue" panose="02000503000000020004" pitchFamily="2" charset="0"/>
              <a:cs typeface="+mn-cs"/>
            </a:endParaRPr>
          </a:p>
        </p:txBody>
      </p:sp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 cstate="print"/>
          <a:srcRect l="17654" t="2553" r="26877" b="1161"/>
          <a:stretch>
            <a:fillRect/>
          </a:stretch>
        </p:blipFill>
        <p:spPr bwMode="auto">
          <a:xfrm>
            <a:off x="7627938" y="0"/>
            <a:ext cx="405288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3" descr="Montreal_couleur (2)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838" y="6243638"/>
            <a:ext cx="18383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657725"/>
            <a:ext cx="5102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4" descr="02.png"/>
          <p:cNvPicPr>
            <a:picLocks noChangeAspect="1"/>
          </p:cNvPicPr>
          <p:nvPr userDrawn="1"/>
        </p:nvPicPr>
        <p:blipFill>
          <a:blip r:embed="rId6" cstate="print"/>
          <a:srcRect l="61575" t="88730" r="25896" b="-317"/>
          <a:stretch>
            <a:fillRect/>
          </a:stretch>
        </p:blipFill>
        <p:spPr bwMode="auto">
          <a:xfrm>
            <a:off x="7642225" y="5221288"/>
            <a:ext cx="1287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16-01-15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11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 userDrawn="1"/>
        </p:nvSpPr>
        <p:spPr>
          <a:xfrm>
            <a:off x="7640638" y="-3175"/>
            <a:ext cx="4054475" cy="6861175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3" name="Imag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5359400"/>
            <a:ext cx="1206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5697538"/>
            <a:ext cx="16224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/>
          <p:nvPr userDrawn="1"/>
        </p:nvSpPr>
        <p:spPr>
          <a:xfrm>
            <a:off x="0" y="0"/>
            <a:ext cx="7532688" cy="252413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6" name="Rectangle 18"/>
          <p:cNvSpPr/>
          <p:nvPr userDrawn="1"/>
        </p:nvSpPr>
        <p:spPr>
          <a:xfrm>
            <a:off x="11798300" y="0"/>
            <a:ext cx="409575" cy="244475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7" name="Rectangle 11"/>
          <p:cNvSpPr/>
          <p:nvPr userDrawn="1"/>
        </p:nvSpPr>
        <p:spPr>
          <a:xfrm>
            <a:off x="0" y="5191125"/>
            <a:ext cx="7532688" cy="8763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8" name="Rectangle 12"/>
          <p:cNvSpPr/>
          <p:nvPr userDrawn="1"/>
        </p:nvSpPr>
        <p:spPr>
          <a:xfrm>
            <a:off x="11782425" y="5175250"/>
            <a:ext cx="409575" cy="8890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9" name="Imag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5334000"/>
            <a:ext cx="1079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20" descr="Montreal_couleur (2)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838" y="6243638"/>
            <a:ext cx="18383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22" descr="JOS_7704.JPG"/>
          <p:cNvPicPr>
            <a:picLocks noChangeAspect="1"/>
          </p:cNvPicPr>
          <p:nvPr userDrawn="1"/>
        </p:nvPicPr>
        <p:blipFill>
          <a:blip r:embed="rId5" cstate="print"/>
          <a:srcRect l="36597" t="21529" r="22270"/>
          <a:stretch>
            <a:fillRect/>
          </a:stretch>
        </p:blipFill>
        <p:spPr bwMode="auto">
          <a:xfrm>
            <a:off x="7635875" y="0"/>
            <a:ext cx="4064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50" y="4657725"/>
            <a:ext cx="5102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6" descr="02.png"/>
          <p:cNvPicPr>
            <a:picLocks noChangeAspect="1"/>
          </p:cNvPicPr>
          <p:nvPr userDrawn="1"/>
        </p:nvPicPr>
        <p:blipFill>
          <a:blip r:embed="rId7" cstate="print"/>
          <a:srcRect l="61575" t="88730" r="25896" b="-317"/>
          <a:stretch>
            <a:fillRect/>
          </a:stretch>
        </p:blipFill>
        <p:spPr bwMode="auto">
          <a:xfrm>
            <a:off x="7642225" y="5221288"/>
            <a:ext cx="1287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6619875"/>
            <a:ext cx="7532688" cy="2540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3" name="Rectangle 7"/>
          <p:cNvSpPr/>
          <p:nvPr userDrawn="1"/>
        </p:nvSpPr>
        <p:spPr>
          <a:xfrm>
            <a:off x="11798300" y="6629400"/>
            <a:ext cx="409575" cy="244475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4" name="Rectangle 8"/>
          <p:cNvSpPr/>
          <p:nvPr userDrawn="1"/>
        </p:nvSpPr>
        <p:spPr>
          <a:xfrm>
            <a:off x="7640638" y="6619875"/>
            <a:ext cx="4054475" cy="254000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5" name="Rectangle 12"/>
          <p:cNvSpPr/>
          <p:nvPr userDrawn="1"/>
        </p:nvSpPr>
        <p:spPr>
          <a:xfrm>
            <a:off x="-15875" y="0"/>
            <a:ext cx="7532688" cy="1236663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6" name="Rectangle 13"/>
          <p:cNvSpPr/>
          <p:nvPr userDrawn="1"/>
        </p:nvSpPr>
        <p:spPr>
          <a:xfrm>
            <a:off x="11814175" y="0"/>
            <a:ext cx="409575" cy="1246188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7" name="Image 14"/>
          <p:cNvPicPr>
            <a:picLocks noChangeAspect="1"/>
          </p:cNvPicPr>
          <p:nvPr userDrawn="1"/>
        </p:nvPicPr>
        <p:blipFill>
          <a:blip r:embed="rId2" cstate="print"/>
          <a:srcRect l="17654" t="2553" r="26877" b="1161"/>
          <a:stretch>
            <a:fillRect/>
          </a:stretch>
        </p:blipFill>
        <p:spPr bwMode="auto">
          <a:xfrm>
            <a:off x="7626350" y="1327150"/>
            <a:ext cx="40576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/>
          <p:nvPr userDrawn="1"/>
        </p:nvSpPr>
        <p:spPr>
          <a:xfrm>
            <a:off x="7640638" y="0"/>
            <a:ext cx="4054475" cy="1236663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9" name="ZoneTexte 19"/>
          <p:cNvSpPr txBox="1"/>
          <p:nvPr userDrawn="1"/>
        </p:nvSpPr>
        <p:spPr>
          <a:xfrm>
            <a:off x="317500" y="6218238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76873"/>
                </a:solidFill>
                <a:latin typeface="Helvetica Neue" panose="02000503000000020004" pitchFamily="2" charset="0"/>
                <a:cs typeface="+mn-cs"/>
              </a:rPr>
              <a:t>IPAM</a:t>
            </a:r>
            <a:endParaRPr lang="fr-CA" sz="2800" b="1" dirty="0">
              <a:solidFill>
                <a:srgbClr val="576873"/>
              </a:solidFill>
              <a:latin typeface="Helvetica Neue" panose="02000503000000020004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 userDrawn="1"/>
        </p:nvPicPr>
        <p:blipFill>
          <a:blip r:embed="rId2" cstate="print"/>
          <a:srcRect l="25977" r="15875" b="2803"/>
          <a:stretch>
            <a:fillRect/>
          </a:stretch>
        </p:blipFill>
        <p:spPr bwMode="auto">
          <a:xfrm>
            <a:off x="7629525" y="1314450"/>
            <a:ext cx="408305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/>
          <p:nvPr userDrawn="1"/>
        </p:nvSpPr>
        <p:spPr>
          <a:xfrm>
            <a:off x="0" y="6619875"/>
            <a:ext cx="7532688" cy="2540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4" name="Rectangle 11"/>
          <p:cNvSpPr/>
          <p:nvPr userDrawn="1"/>
        </p:nvSpPr>
        <p:spPr>
          <a:xfrm>
            <a:off x="11798300" y="6629400"/>
            <a:ext cx="409575" cy="244475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5" name="Rectangle 14"/>
          <p:cNvSpPr/>
          <p:nvPr userDrawn="1"/>
        </p:nvSpPr>
        <p:spPr>
          <a:xfrm>
            <a:off x="7640638" y="6619875"/>
            <a:ext cx="4054475" cy="254000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6" name="Rectangle 16"/>
          <p:cNvSpPr/>
          <p:nvPr userDrawn="1"/>
        </p:nvSpPr>
        <p:spPr>
          <a:xfrm>
            <a:off x="-15875" y="0"/>
            <a:ext cx="7532688" cy="1236663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7" name="Rectangle 17"/>
          <p:cNvSpPr/>
          <p:nvPr userDrawn="1"/>
        </p:nvSpPr>
        <p:spPr>
          <a:xfrm>
            <a:off x="11814175" y="0"/>
            <a:ext cx="409575" cy="1246188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8" name="Rectangle 18"/>
          <p:cNvSpPr/>
          <p:nvPr userDrawn="1"/>
        </p:nvSpPr>
        <p:spPr>
          <a:xfrm>
            <a:off x="7640638" y="0"/>
            <a:ext cx="4054475" cy="1236663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9" name="ZoneTexte 20"/>
          <p:cNvSpPr txBox="1"/>
          <p:nvPr userDrawn="1"/>
        </p:nvSpPr>
        <p:spPr>
          <a:xfrm>
            <a:off x="317500" y="6218238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76873"/>
                </a:solidFill>
                <a:latin typeface="Helvetica Neue" panose="02000503000000020004" pitchFamily="2" charset="0"/>
                <a:cs typeface="+mn-cs"/>
              </a:rPr>
              <a:t>IPAM</a:t>
            </a:r>
            <a:endParaRPr lang="fr-CA" sz="2800" b="1" dirty="0">
              <a:solidFill>
                <a:srgbClr val="576873"/>
              </a:solidFill>
              <a:latin typeface="Helvetica Neue" panose="02000503000000020004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 userDrawn="1"/>
        </p:nvSpPr>
        <p:spPr>
          <a:xfrm>
            <a:off x="7640638" y="1355725"/>
            <a:ext cx="4054475" cy="5157788"/>
          </a:xfrm>
          <a:prstGeom prst="rect">
            <a:avLst/>
          </a:prstGeom>
          <a:solidFill>
            <a:srgbClr val="A58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3" name="Rectangle 10"/>
          <p:cNvSpPr/>
          <p:nvPr userDrawn="1"/>
        </p:nvSpPr>
        <p:spPr>
          <a:xfrm>
            <a:off x="0" y="6619875"/>
            <a:ext cx="7532688" cy="2540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4" name="Rectangle 14"/>
          <p:cNvSpPr/>
          <p:nvPr userDrawn="1"/>
        </p:nvSpPr>
        <p:spPr>
          <a:xfrm>
            <a:off x="11798300" y="6629400"/>
            <a:ext cx="409575" cy="244475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5" name="Rectangle 16"/>
          <p:cNvSpPr/>
          <p:nvPr userDrawn="1"/>
        </p:nvSpPr>
        <p:spPr>
          <a:xfrm>
            <a:off x="7640638" y="6619875"/>
            <a:ext cx="4054475" cy="254000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6" name="Rectangle 17"/>
          <p:cNvSpPr/>
          <p:nvPr userDrawn="1"/>
        </p:nvSpPr>
        <p:spPr>
          <a:xfrm>
            <a:off x="-15875" y="0"/>
            <a:ext cx="7532688" cy="1236663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7" name="Rectangle 18"/>
          <p:cNvSpPr/>
          <p:nvPr userDrawn="1"/>
        </p:nvSpPr>
        <p:spPr>
          <a:xfrm>
            <a:off x="11814175" y="0"/>
            <a:ext cx="409575" cy="1246188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8" name="Rectangle 19"/>
          <p:cNvSpPr/>
          <p:nvPr userDrawn="1"/>
        </p:nvSpPr>
        <p:spPr>
          <a:xfrm>
            <a:off x="7640638" y="0"/>
            <a:ext cx="4054475" cy="1236663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9" name="ZoneTexte 22"/>
          <p:cNvSpPr txBox="1"/>
          <p:nvPr userDrawn="1"/>
        </p:nvSpPr>
        <p:spPr>
          <a:xfrm>
            <a:off x="317500" y="6218238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76873"/>
                </a:solidFill>
                <a:latin typeface="Helvetica Neue" panose="02000503000000020004" pitchFamily="2" charset="0"/>
                <a:cs typeface="+mn-cs"/>
              </a:rPr>
              <a:t>IPAM</a:t>
            </a:r>
            <a:endParaRPr lang="fr-CA" sz="2800" b="1" dirty="0">
              <a:solidFill>
                <a:srgbClr val="576873"/>
              </a:solidFill>
              <a:latin typeface="Helvetica Neue" panose="02000503000000020004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>
          <a:xfrm>
            <a:off x="0" y="6619875"/>
            <a:ext cx="7532688" cy="254000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3" name="Rectangle 11"/>
          <p:cNvSpPr/>
          <p:nvPr userDrawn="1"/>
        </p:nvSpPr>
        <p:spPr>
          <a:xfrm>
            <a:off x="11798300" y="6629400"/>
            <a:ext cx="409575" cy="244475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4" name="Rectangle 14"/>
          <p:cNvSpPr/>
          <p:nvPr userDrawn="1"/>
        </p:nvSpPr>
        <p:spPr>
          <a:xfrm>
            <a:off x="7640638" y="6619875"/>
            <a:ext cx="4054475" cy="254000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5" name="Rectangle 16"/>
          <p:cNvSpPr/>
          <p:nvPr userDrawn="1"/>
        </p:nvSpPr>
        <p:spPr>
          <a:xfrm>
            <a:off x="-15875" y="0"/>
            <a:ext cx="7532688" cy="1236663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6" name="Rectangle 17"/>
          <p:cNvSpPr/>
          <p:nvPr userDrawn="1"/>
        </p:nvSpPr>
        <p:spPr>
          <a:xfrm>
            <a:off x="11814175" y="0"/>
            <a:ext cx="409575" cy="1246188"/>
          </a:xfrm>
          <a:prstGeom prst="rect">
            <a:avLst/>
          </a:prstGeom>
          <a:solidFill>
            <a:srgbClr val="004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7" name="Rectangle 18"/>
          <p:cNvSpPr/>
          <p:nvPr userDrawn="1"/>
        </p:nvSpPr>
        <p:spPr>
          <a:xfrm>
            <a:off x="7640638" y="0"/>
            <a:ext cx="4054475" cy="1236663"/>
          </a:xfrm>
          <a:prstGeom prst="rect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8" name="ZoneTexte 20"/>
          <p:cNvSpPr txBox="1"/>
          <p:nvPr userDrawn="1"/>
        </p:nvSpPr>
        <p:spPr>
          <a:xfrm>
            <a:off x="317500" y="6218238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76873"/>
                </a:solidFill>
                <a:latin typeface="Helvetica Neue" panose="02000503000000020004" pitchFamily="2" charset="0"/>
                <a:cs typeface="+mn-cs"/>
              </a:rPr>
              <a:t>IPAM</a:t>
            </a:r>
            <a:endParaRPr lang="fr-CA" sz="2800" b="1" dirty="0">
              <a:solidFill>
                <a:srgbClr val="576873"/>
              </a:solidFill>
              <a:latin typeface="Helvetica Neue" panose="02000503000000020004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/>
          <p:cNvSpPr txBox="1"/>
          <p:nvPr userDrawn="1"/>
        </p:nvSpPr>
        <p:spPr>
          <a:xfrm>
            <a:off x="317500" y="6218238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dirty="0">
                <a:solidFill>
                  <a:srgbClr val="576873"/>
                </a:solidFill>
                <a:latin typeface="Helvetica Neue" panose="02000503000000020004" pitchFamily="2" charset="0"/>
                <a:cs typeface="+mn-cs"/>
              </a:rPr>
              <a:t>IPAM</a:t>
            </a:r>
            <a:endParaRPr lang="fr-CA" sz="2800" b="1" dirty="0">
              <a:solidFill>
                <a:srgbClr val="576873"/>
              </a:solidFill>
              <a:latin typeface="Helvetica Neue" panose="02000503000000020004" pitchFamily="2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16-01-15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16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16-01-15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27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A" smtClean="0"/>
          </a:p>
        </p:txBody>
      </p:sp>
      <p:sp>
        <p:nvSpPr>
          <p:cNvPr id="266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B41AB-CB2E-4AAC-A881-2B739B305EC2}" type="datetimeFigureOut">
              <a:rPr lang="fr-CA"/>
              <a:pPr>
                <a:defRPr/>
              </a:pPr>
              <a:t>16-01-19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A5662-C762-4B08-A73D-6E7AEFEBE6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net-works.ca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9.jpeg"/><Relationship Id="rId7" Type="http://schemas.openxmlformats.org/officeDocument/2006/relationships/image" Target="../media/image30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6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slideLayout" Target="../slideLayouts/slideLayout6.xml"/><Relationship Id="rId16" Type="http://schemas.openxmlformats.org/officeDocument/2006/relationships/notesSlide" Target="../notesSlides/notesSlide7.xml"/><Relationship Id="rId17" Type="http://schemas.openxmlformats.org/officeDocument/2006/relationships/image" Target="../media/image31.png"/><Relationship Id="rId18" Type="http://schemas.openxmlformats.org/officeDocument/2006/relationships/image" Target="../media/image32.jpeg"/><Relationship Id="rId19" Type="http://schemas.openxmlformats.org/officeDocument/2006/relationships/image" Target="../media/image33.jpe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net-works.ca/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hyperlink" Target="mailto:animateur@chnet-works.ca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36.jpe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tags" Target="../tags/tag38.xml"/><Relationship Id="rId12" Type="http://schemas.openxmlformats.org/officeDocument/2006/relationships/tags" Target="../tags/tag39.xml"/><Relationship Id="rId13" Type="http://schemas.openxmlformats.org/officeDocument/2006/relationships/tags" Target="../tags/tag40.xml"/><Relationship Id="rId14" Type="http://schemas.openxmlformats.org/officeDocument/2006/relationships/tags" Target="../tags/tag41.xml"/><Relationship Id="rId15" Type="http://schemas.openxmlformats.org/officeDocument/2006/relationships/tags" Target="../tags/tag42.xml"/><Relationship Id="rId16" Type="http://schemas.openxmlformats.org/officeDocument/2006/relationships/tags" Target="../tags/tag43.xml"/><Relationship Id="rId17" Type="http://schemas.openxmlformats.org/officeDocument/2006/relationships/slideLayout" Target="../slideLayouts/slideLayout6.xml"/><Relationship Id="rId18" Type="http://schemas.openxmlformats.org/officeDocument/2006/relationships/notesSlide" Target="../notesSlides/notesSlide18.xml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tags" Target="../tags/tag36.xml"/><Relationship Id="rId10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19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0.xml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hyperlink" Target="mailto:animateur@chnet-works.c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23.xml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4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Luisa.Fernanda.Diaz@USherbrooke.ca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hyperlink" Target="mailto:Marie.beaulieu@usherbrooke.ca" TargetMode="External"/><Relationship Id="rId12" Type="http://schemas.openxmlformats.org/officeDocument/2006/relationships/hyperlink" Target="mailto:Michelle.cote@spvm.qc.ca" TargetMode="External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tags" Target="../tags/tag63.xml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28.xml"/><Relationship Id="rId9" Type="http://schemas.openxmlformats.org/officeDocument/2006/relationships/image" Target="../media/image41.jpeg"/><Relationship Id="rId10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luidsurveys.com/surveys/cnpea/cnpea-webinar-feedback/" TargetMode="External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cnpea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new logo colou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531" y="5983825"/>
            <a:ext cx="4032448" cy="6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7023" y="1405505"/>
            <a:ext cx="10369152" cy="4578320"/>
          </a:xfrm>
          <a:solidFill>
            <a:srgbClr val="DCE6F2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900" b="1" dirty="0" smtClean="0">
                <a:latin typeface="Arial"/>
                <a:cs typeface="Arial"/>
              </a:rPr>
              <a:t/>
            </a:r>
            <a:br>
              <a:rPr lang="en-US" sz="1900" b="1" dirty="0" smtClean="0">
                <a:latin typeface="Arial"/>
                <a:cs typeface="Arial"/>
              </a:rPr>
            </a:br>
            <a:r>
              <a:rPr lang="en-US" sz="1900" b="1" dirty="0" smtClean="0">
                <a:latin typeface="Arial"/>
                <a:cs typeface="Arial"/>
              </a:rPr>
              <a:t>Welcome to webinar #462</a:t>
            </a:r>
            <a:br>
              <a:rPr lang="en-US" sz="1900" b="1" dirty="0" smtClean="0">
                <a:latin typeface="Arial"/>
                <a:cs typeface="Arial"/>
              </a:rPr>
            </a:br>
            <a:endParaRPr lang="en-US" sz="1900" b="1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>
                <a:latin typeface="Arial"/>
                <a:cs typeface="Arial"/>
              </a:rPr>
              <a:t/>
            </a:r>
            <a:br>
              <a:rPr lang="en-US" sz="1900" b="1" dirty="0" smtClean="0">
                <a:latin typeface="Arial"/>
                <a:cs typeface="Arial"/>
              </a:rPr>
            </a:b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January 20, 2016</a:t>
            </a:r>
            <a:b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1:00 – 2:30 PM Eastern Time</a:t>
            </a:r>
            <a:b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/>
            </a:r>
            <a:b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(Teleconference open for participants at 12:50)</a:t>
            </a: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/>
            </a:r>
            <a:b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endParaRPr lang="en-US" sz="3600" dirty="0" smtClean="0"/>
          </a:p>
          <a:p>
            <a:pPr>
              <a:defRPr/>
            </a:pPr>
            <a:r>
              <a:rPr lang="en-US" sz="3600" b="1" dirty="0" smtClean="0"/>
              <a:t>Police Practice to Counter Elder Abuse</a:t>
            </a:r>
            <a:br>
              <a:rPr lang="en-US" sz="3600" b="1" dirty="0" smtClean="0"/>
            </a:br>
            <a:endParaRPr lang="en-US" sz="2800" b="1" dirty="0" smtClean="0"/>
          </a:p>
          <a:p>
            <a:pPr>
              <a:defRPr/>
            </a:pPr>
            <a:r>
              <a:rPr lang="en-CA" b="1" dirty="0" smtClean="0">
                <a:latin typeface="Arial"/>
                <a:cs typeface="Arial"/>
              </a:rPr>
              <a:t>Presenters:</a:t>
            </a:r>
            <a:br>
              <a:rPr lang="en-CA" b="1" dirty="0" smtClean="0">
                <a:latin typeface="Arial"/>
                <a:cs typeface="Arial"/>
              </a:rPr>
            </a:br>
            <a:r>
              <a:rPr lang="en-CA" dirty="0" smtClean="0">
                <a:latin typeface="Arial"/>
                <a:cs typeface="Arial"/>
              </a:rPr>
              <a:t>Marie Beaulieu </a:t>
            </a:r>
            <a:r>
              <a:rPr lang="en-CA" dirty="0">
                <a:latin typeface="Arial"/>
                <a:cs typeface="Arial"/>
              </a:rPr>
              <a:t/>
            </a:r>
            <a:br>
              <a:rPr lang="en-CA" dirty="0">
                <a:latin typeface="Arial"/>
                <a:cs typeface="Arial"/>
              </a:rPr>
            </a:br>
            <a:r>
              <a:rPr lang="en-CA" dirty="0" smtClean="0">
                <a:latin typeface="Arial"/>
                <a:cs typeface="Arial"/>
              </a:rPr>
              <a:t>Michelle </a:t>
            </a:r>
            <a:r>
              <a:rPr lang="en-CA" dirty="0" err="1" smtClean="0">
                <a:latin typeface="Arial"/>
                <a:cs typeface="Arial"/>
              </a:rPr>
              <a:t>Côté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12296" name="AutoShape 8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8" name="AutoShape 10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0" name="AutoShape 12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2" name="AutoShape 14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4" name="AutoShape 16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6" name="AutoShape 18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5872420" y="6106265"/>
            <a:ext cx="5664629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105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www.chnet-works.ca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Canadian </a:t>
            </a:r>
            <a:r>
              <a:rPr lang="fr-FR" sz="1050" b="1" dirty="0" err="1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fr-FR" sz="1050" b="1" dirty="0" err="1" smtClean="0">
                <a:solidFill>
                  <a:schemeClr val="tx2">
                    <a:lumMod val="75000"/>
                  </a:schemeClr>
                </a:solidFill>
              </a:rPr>
              <a:t>ealth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050" b="1" dirty="0" err="1" smtClean="0">
                <a:solidFill>
                  <a:schemeClr val="tx2">
                    <a:lumMod val="75000"/>
                  </a:schemeClr>
                </a:solidFill>
              </a:rPr>
              <a:t>Human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050" b="1" dirty="0" err="1" smtClean="0">
                <a:solidFill>
                  <a:schemeClr val="tx2">
                    <a:lumMod val="75000"/>
                  </a:schemeClr>
                </a:solidFill>
              </a:rPr>
              <a:t>Resources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 Network</a:t>
            </a:r>
            <a:endParaRPr lang="en-CA" sz="10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1050" b="1" dirty="0" smtClean="0">
                <a:solidFill>
                  <a:schemeClr val="tx2">
                    <a:lumMod val="75000"/>
                  </a:schemeClr>
                </a:solidFill>
              </a:rPr>
              <a:t>University of Ottawa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1F75-A157-4187-A517-969604D11826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2" name="AutoShape 4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4" descr="data:image/jpeg;base64,/9j/4AAQSkZJRgABAQAAAQABAAD/2wCEAAkGBxQTEhUUExQWFRUVFxgXGBgXGBgYGhwYHBgcFhcYGBoYHCggGxslHhgZITEiJSkrLi4uFx8zODMsNygtLiwBCgoKDg0OGxAQGy0kHyQ0LCw0LCwsLCwsLCwsLCwsLywsLCwsLCw0MC8sLCwtLCwsLCwsLywsLCwsLCwsLCwsLP/AABEIALsBDQMBIgACEQEDEQH/xAAbAAACAwEBAQAAAAAAAAAAAAADBAACBQEGB//EAEYQAAECBAQDBQQIAggFBQAAAAECEQADITEEEkFRImFxBROBkaEyQrHwFCNSYnLB0eEz8QYVQ2NkgpKiJFNUk7I0g6Ok0v/EABoBAAIDAQEAAAAAAAAAAAAAAAADAQIEBQb/xAAwEQACAgECBQIEBQUBAAAAAAAAAQIRAxIhBBMxQVFh8CJxgaEFkbHB0SMyQuHxUv/aAAwDAQACEQMRAD8A+tkxHjhiQAdeOFXOKTFsIQxs1KksTW7BZTaobKxi8YOQrJlUB2Vi0qcJVmbZzFF45Iufy+JjzS5KgM3eLypo4oU+IAJru94bRiFEFld4P8qkgdYrJqKtlk9T2aS/Nm2nFg2r4x04n5eMuUrVQDj7Lpbyv80ggV+IHmQfRrQqPFYe4qfMvZhjMUHdR1LOTTRg8KJ7WSGJUdnKVAOPavoXDeN2heeFlVFpSOjnkUkmhvcH0gstNA5U1iSXJ5w5cRF7GZxl1DzMcWzOAHHRjZmN/nnAj2hMZmDP7Rpzu5enwhSZ3iVpzEFKiA2ViCbHV311rfSHVZmzkJYVbMWttlMXi9cquqI6bnZWMWKljyq0dmdoKH2R1c1JpCU2e3W7DQX6/IiYdJLEg5lb3APIW+LCphyVbG/lY4x1MfkY1avdGlW0er1u0NGaQ5o36O/hbyhQ4WlCQdTxfAERb6KGZ1O18yr6sCTEtIwOW+3QIjFksAUkipYFrVasDmdphJIUQnYqBAsPeJY1OkJ4bC5TxTHI9kAgeJATU6VeGkyzY5wOqYrFNrerCT32OntDMQE8Zo+RsvMu7BtnfrBp05WU2cWYeT1qYz5edZKiVJCSoBNgwJAJF1EiteGooTWJmVmdwW3S5A65rvsBEOSStl445zdRVjCsfMzZUICgR7RUQx/0mDGcUgFSgD4teoHhCE7EAKuo0eiFKFX1AI3gpTSrHmR+8JjxEL3Ns/w7LXw7/X3+iDYvtDKSSFMADRJA1J4iybNTkYvLxainiBTZyoXf7LKLVhATiCEZASzhQIoNyCXNdoZzUYgEHlF+dBPqJXBZ2m0vuMJn1YKJ5VeCypxBNVF9CT6RnSZQSbAkWcJDdGA5eUEmYoCqyBzNB8YJZsXSwjwXEreq+q/k1kT31gjmPO98J1EnMADUFxpcgX2F4kjGzEkAAgbKY9GY09DFJqt10L45/wCMup6J4jwrh8YFAOMpO5HT5eGYoN70deI8ciQAdeLIMUiyIAKmJEMSABfFi0BaDT5mkBjTD+0wZac3QBctbkpXewUkEC1mY+usZ65BmKdYTw2CCRduJxUG9PWkaU+blG50EYk+WhRJWmpuSOlHbm0I4ltx0xe7G8PhlOWpLZGklQSyQ56kq81KeE8WlvZzOS5Acs+rFTN+ccE9gA4Itqq3Tp6QTD4lJJNPNO3NiP3jmwx5IbpMbkh/6LyHygnORYpKWJ3LJS4Hy8MAglwCksL+Nqv5wqrGpCmJY0U1+QZidtvzg6F0pxFn2frtDVm049MI/F5oU8acrb2LJwoWpJJoly3Mhga1ds3+o+AyicUsrJSwSCehvUb0F4ZkHiI0Ar1+XgwVUitGNi1edtI6GDeClVNiW9MvNChw6gHCQok1BOXTU5S5joVMJ9gIHVJ2a3j5Q5AsTOKUuElXIED/AMiB/OGSWpVf5A8kpO2VmSH1rrVYFtAlQhGd2jLCSErzEsFFJK2epYAkjWKox8xRJdMoMqkwgsxbNwlhRzWEAsleYz8yXoZYCySakMlJLM9aNWtoXklJxWh/O/HoGJRtuS/76mlJXLYhi5IZ0rHWqg37jeF0Au+SYzk/xSRetCtm5NCUyctairMspSqoSnJRizZq6u4V+7K5a7pCmqeOctLNyAUNLxl/svT3OpwsVkj8e9dv5GpMo3JmHXKojflfxMEkG2Znq/nTzHwhXDzVj2UrJoHUp0h7lyyqdI6mZOPuhjr3lWOwyejxSUq2bN2rHGn08e/QcUsgtoaimuo/PwMcOZnoD0579Io6TcGlwd7ikdVlD1bXemn5RCp9Bupdb26llJzEWpUNd9PzgOZZUU8LPfNxN0CWe+ukcoaAgN0ccw9oc7PwqpgUUrCma7VvqkcttYJVFblObFbsGCl3ezgX3rTW0WUBSh8XA8HAgWIWQQmqSosQaNz+ApeC4TDIckJCTqAEh+pZz53jTijCUdupzuKzZYZLb+G+z/fyBxGMQDlAJNHsQKOzKVdjoIekMUuzXvlf/bSFMGolcwCiRqBqFEGpuaEf5RDYw6dj5n9Y1rocqW7sGtAKgANyWbWlfI/Ih2XOI5iFsNhggMH8T8BYeAgsQ0mCbi7Q6lT2jsJIW0NoW4hE4UbceVS27losiKxZEUGlTAp8xqamCqMKZy5aGY427E5p0qXcG1fyjsVmEgUAJ2NItDzEZONmqCjlSFaNmIPSxhYYgksQUHmUHTkrnGlN7MRMVmI4jTNlentXdxYW5QknBBBKS5ILMSo9CAolnDW6aRzpTi8jXc6+HaCfYpNTqwIetGLMR439YkySCCDXlcXc3poIicGSokpICWYD/wAiB5ecPSMKSKkt6mGKMrSRWeaLi23sZYmSnZ01UXCSkgG1UkvS1B+2jhZZYKlVSPdVmlndvZLj0pSHpjAey+jAC3jpAcPjZahwFwPsh/hGiOGMd+5z5OU1sti4w4IqCkm+VavQhoHKkVYTF0Ytmehs+Z7sYP3oIJAJbRmPSrQquQErCkrCOFspZmFWZ7fDxILaSQundMeMUmpBBCmINCCxB6gxQoKkhyUmhdB9Hao8Iz8WQykla1PRpieHwVkA9TFMknGDaVstCKlJJujNx+HMtR7sS1A+0AlCOdSlJe4oaVhGZiFpCkueEMGIeoCRxd47irN1o0afZq0pKT3UuWopNc6VHKz6AO/8othxLWl5ZYEHOGzhRJrQ3PK8Z2nnguz7o1TyLH8KW3nyZsmRMADEzJigSUmoqmxBXcMX2PV4fweHWEZVJRKQpLlll81HIBSG86RJmG1T3gPE4WSA6g7hK+b7tSM8KX7IWSpi2YgWDmpZ7GlaWEUTccVS/wCfP18jMeZ69l8PT5mvhggs00LIf3kqvY0rzvpppaeqSSy1SwbAKIFA7UJ2I0q0ISsMZRdRKjmJHGoKAeoSFKyhi3hBCpSgqikAhwAmWADRPCRmuX8dBrz8quS5au66PfvfvYfDG5p297e1GoyVqCcwckAMQT4fO0Odof0eJCTLJpcEsSd3IJ31EZvY2Gl5nmp4g2VWZQa7+wWFjVhqHZn9klLMBYBqkk8uvjFYZZ4ntt6dhbxWqkeMldmrFcsw6cQWfRVHfVo2uzJYksZil5lWQyiA5yuQmhJYdI1zM2r5/PjABhS51BCeXEkmrMW0h2bjJZY6XsLhiUXfUy/6T41KUBObjWoAKpwpSsFTvQCniekZeHVm9mZMUBcukUL2yCtecavbGABGXVnSdQoWPztCErD5eEElRqSSMxI1SDS/hD8cXHC9Cu+nbf1p+m4mc25KMtkuo5h8MlAISGep+EXKaguaP08RAcNK94KWrSppzo0MER0zKQGIY4lLPW/X02iFTdPht86QAdi0tbGBpW7MKGrv5WiyV7aQPclWtx0GLohaRMqx1hlEZpRpm+E9SsXxStIXBi88uoxSHxVIxZJXJsv3yt/OKmc7htqs3rr+8UWhwzkdCxhSZh1hRImkI2ISW3LkW5cosVtjslPF4vZ+Xhc1geIQhanBBLAOD1IseZ8zCpxoTRSws/dyhhQpJBVvUGFsVjJaU5pcshdgSjLT8SmcvzjBKDhxHMravdmyDU8PLvf9vQKtRSWVmYmigskNuQokgb9YOVlGWoy2/f0J84yUYmceIGYMxutKAGJLkOs08NoJKcBIExWUX9nWjAgUGtBrG6L1KxEYKP8AHvozeEc+bRjqWoV7yYxsxSzbexeGcHjVKUQU0Goptu2+kSQ8UktXYdmWoW5wtjypm7sLSWBZSgocwwtbWGJymBo/It+ccmTqcLKOzgQC15EMOZaD/BKCKZsqjerZglyOZgUjs8TlnKkS0hnAYKINSpgGIrvp0ENzlFVFoygOfdU7bNakFw4CS6qKISfw3DO1GDDm0c3iszc+TE3cJiUnbNMoTk7soIRlykOPZKa1fmR4GMKRIUlISJicoFloKi23tDY6RsDH6Ufc0DdDXw9YHIlO+VVGcWIvamnwaMkebghKb2XtG9xxt6ZxMLtVIBJAKsooCqgpsogXEIYbDrCiorIerBOcNXhdLNRrfZF43sVgO8K3oQwPC5sLF9jC2IwSAUhQSp0+8ATo7XpQP0EbscXlx/HumjLm0Y5XFbfyJFIBbKVgWCixFqsU2fXnrHU4fMUhUtIFQlL560rVIbX9oqtCEgkEoSKgSyktQpoMtHeDdl4JcxGZaiA5yAhJIBvVrFrQpYfjSxunXXr9vf8AES4iWP8A6VxEgEskKKUpCaJmkEasZZA1e/7Pdm9uCUDnG4LqWSMpVcEn0a4hlacgJSl6MwFW2HKEMPMUfb7xAYAFXdsfulpY5+UJ5Esf9OSsdieOWLU306/qEl/0pWTL+oIzLyj6xJ95q1JsRoL+EegONlLSy1JGZNUE1YioI1/nHi+2OzUAZ5alk2KcyiK6gWu1GgkmfOl5SZk1Ya47sZQQ4UEqAoSakuCRWK5MWnJy3s+z8+2KxtZblBbePX3+x6hfcBLS0MpSkgESlCthxZdiauzGMXtJWdaUBRBH3FljmSQQwb3TBBJKg6s+YqDZlJDgs5AlEJt8IalEP7IGxuaUjp8Pj5UdLe73/T/RhyS1u0uhxEpQWS7pVptSjcr+Yg+bxik07B6EtZ+T84Sws7MpKhZYIPxHoUxpKwhqsdXUNxDmGeLZx/OkdgecZiCoVsmj/vALSvoWVL1FCfInmPKsCmldWypuXYn0DH5vBggdOkSo5/GAkrKUoUJBO4DeYcxpylOHjNYGrBxyqPlz5w7gjQiF5FasdglUqFTEjqhWIEHaGCDgjioKZJrbzEDaAKM9c2af7EEbEpp/uaEvogKjlCAoiqQZQIsSlhLJKb+8bRtqlAkEi1RCx7MQ9AzEMAE06UceBgqyU2jMkpdQBko7xQZuJKWHskEAn03rBc9WWniBZkqJASAwLqAJNOfWOiVNQ57waPZRd2AzFD8qw9NSQQ4ckfiCQxyjmXFTzjFnySiqg+nujdw6uWqV7+v3EZyksCSmXUgZzlOn2oPg8SgUQpCiSzd4CX2DCB4jDTK5Azp0oHY2I8ImH7JcDMpb6pBGXmLO3O8X4XPLImpKmvv6k8TFwVXcfv8AU05goatS9Kc6wtj0AyyUkBk5sw2HFQgi7XeGUS2AABYdT8Y4Tophoz6RqMCbR5UrmLynM5G5WrSrKfT846vFqzhElGVSiRmM1TAEaBTh77sbbxtTez0M6EKWXb+Ktq6q4qp5VhP+qWmFTKLKckoCk5iljlQoeyAam5JveMOfh5ylqg+q+/mzbi4moKFd/t4FUdprapLpGVQCwahg51vT8qxsdl4ozASViWlLJKrudEuabG91GM44NBBUGdLnhdD1Hu5zmLjWFxhlUdITLIYFzmd6Bm1zDzMY+KhJRccktuq79PQ3wlCUNlUlX3+tHoMMl0OpedJcEnhsTXh3LfNI8ripq0zjkQWTwZSJbKCTVz3jir1bR2jSwU9UpCi5N3SpzUUDUccr3jNxEpKlKWZJSpRL/Vkh3YuQmrmvjF48S8uL+j1Tr8iMnDtWpmp2fKQVHKxCgcrJZiBrWvX1hnuly+KY6xshR8+IpYU0JvFOy8CqS5TKJzB6ZU+DFqmn6xqyphbiSUF2AJBe+0dPFKTjctmcjLJzl1sV75JWlORbkJINGFNeK41Z/GD4hKlAhKspa7A70qGjmJkBSgFBwxLV5DTrElYIJJyul9q/F4JQuSl3RMZaYOPZ/sJjsstxFK2dgpICa7gCpZvKMjtHseYUpSEggKVwoKqAkZRU2AFBvtHppspbAJU13JTm6WIjHmrnJmZip8o4khBqK5VVU2hFPWF58cZ1qV7hj1K9I9Jl5kpScyQgVqyn0qmlviIp3HdlwVV4mUoqY1s9r1/OEsRjSvLKlomgkupZAAYji11f4RohK2SHBYD2kKJ8S7PFnK3pj2rqS4TjU5p7/T2htJqfL584VmprqN8ucM3QwaWFcJNdaA7UpUxZClECgBeod6P8WbzhwuL0gZKiBl2pxE5vAmpgyZQys1GsWPnvFpkol63tSx3rQl6xJiFXDlgeGlbNVtGPnAEpeNishftA+7TwZx8fSJ9IR9pPmIVmTFJnISSWWFAFhQkv0pwgU1Lwc4TiCwC+zli9Ha1A/nAFrq0XmzACl6FVAeez89tYLKms7kCE1omkMUA1rWhD1DU0o/Qxfs1KwqYDUBVN3PEfBik01JiGQhlV45HV3MAxSlsO7AJcO+2pFRaJKhxHITlTJ7sUpuK6c/feHYAF8Vhs49pSeaSR+0TCYQIfiUo7qUTTapbSGIkAGJ2rLyqACUhJGiQHNXcgWrBMK+V1KNgRcsNA5v0h7E4UKRlrSxN36xg4NcxIKVKHgCMorVyotz6QjPGMcbkl6s3cLJ5JRhL5L6mqtKj7zB2ASCDvf9IvIADAPyNXpe/x5xaXNcWYhjTn/IwObigksQoltEKOu4Dddoxxy6lcTa8cU6khqXOqBWu4I/KKYnCy1KGYEk1FVCw3Bp018ImDILFiKWIY+I+bwxMduFn0e3pG/C247nL4lRWRqKoCMqHZNWcsHJ/X946jEgkDKutKoUB4uIri5aixSQ6T5hmLfFtWbnFxPp7JJFwG/MikMFVtaEMfgkgGoDuwCZIb8JWBahvoISkSFq9pJIBISxSrlxZKAtG6FZiQUEN9oJ9GJgapYALOKOAlk9G8o5f4pjjLHffpfob/AMOk+ZTe3X6mNgZCVTUpUSEuk2F0lq0scoe140O2uzyopWHTxBKkoSt3Ad1ZZqTdyC1iD1Tw2KlhRJcKqCl0kktxJLKJFh8kQDDYqYlLGasJQbBMuoFRXu3Iqpoz8Lhlh0p+ftsrNnG5FK3Hq0bCJgSwdYDuSvMX5ZlGkECVKBLsa5XFn1I8PWFZWKQFDOpiA5zKIqdcpNP3huXjpZLBaSTYAjnHZhkjNXF2cecNG1OwihV3oBZqvv8AtC6MWnhdb78JD/pBpksmoWRTZJF3eo/aK/RE8LuSmxJrdy7MLwwpHT/lf5lE4oEABVc32DUbN5VhPHKQpTiYnOlTMKFqBSaVJcecawSABC84TX4SkhvecF9LA0iHui6cVK47fN3+wqhUqaWC1ZiHY5g4d3r+WjRacpKFF3Lhwx55tVCn6AQ3KSpuPKdwA48z+kDxODCnAJT08K70tTekV2juyXkb2ttfP/QskJLEKYszKIehfQ3gKMcrMU5c1aGmgoPOG5MmiUkzHBVpMSCK3JcK01/SArwIl1zLLqBFUXJuSQLVNxryjLObyaZYZd/zrqv9jVOMU4zjfz7e/Ab6TlIzpKATSopa4BpDCZTEmj7sH9G+RC82ZmG58CC5y1qWpV9vKFCkEBCiUigAL0DEsaVqk3ajXoY2VRnW+6HlMSHGZiksUnMHVdr7dGrHFyAxHdpBI0Au2jDeKyEd2kBJzkUDkUYZSOTNblA5M1RSQOBrEJBAa9Mz1gLq6tAsDh1uykJy7nKSKaMeQ0jR7PQAqY1swH+0H8/SB4XMQS+avCWy01F6+lYt2YgKBAU5T7RSfeJJU7HfTSIboh6m9LHMQGUfOBwziU67Qukb0iIO0RljUjkQxfh5nyH6xxRGgbxixSisQRIkBBVbsWodHD+kL4nAhegzeT01a72rvDZiuYgih3dwziwu8LzRc8corumXxy0TUvBjYDDIqwSlSQGORnA50pT/AHPvGgQ7tpTx11jHnzQkrYpcBRbM5o+1dOUFwkuWpSgo5l8IY5jTKA4fwfpHD4OX+L7/AKnXnmc27XRX9BudiyHykAgsxSVWNbGl/SHcMF5R3hTm+6GA9TBEIAAAoAGAFgNBFo70Y6VSORObnJyZRy9qNd9dmjuUO+scWkHfQ0LWrpHUKcWI6t+UWKHJxLHKxNGckBnrUA6co4MZMRKWpSU8CV0Som6SoO6Rqn/dFpq2BJ0D+QjKxPaOdJSlKgVD7pBGoVlUTZ9IRxEbxv03HYJaZ/b8zBwWPKSWYIYkupLUszKePR9lTkBAS4zbavzjKwHZJUsEywlIvmF6FgH/ACj0ktLAD9fzMJ4TXL45bdkv1HcVLpC7oTkylWHC75lUzCtAAzeJs0UlyS5cUBIzTHVQNUPprpGjHFAEMRGjDiWKCguwmeZzm5tLcFMw6VMCSKBsqlJoNspEU+iJvmX/ANxf6wwEh3arN4bRwSk0p7NuVGp4Q0SdShgA7tuXPiY60cSkB2o5fxMdgAJJkFXTf9IclSgkc9TAsHLSUPQ1veoUSPIwbux8bHe/SPK8fxeTLNwb+FN7fI63D4YRipdzkyWCGMKdoBmYbMOhG8HmZmJAJINiQH0uXpr/ADhWbMJACgofiyF6VPCefpB+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+Epq4OvoY5EeHUOM3eztr+Pp6GrmN4tvkVw/Z2VeYqUrYOph5qMPiFlTAosCyUmpdnIsB438t4ucSj7Q8C/wjr1RmSlLojmNfIpg5ao5atzZ2hTIFBS1JzEaOW3FAHfS1i+sODEpNUueiT8WaOpWSfZI3Jb8i8BemotNAkYKWQHlIdqhgfUit4aiRIBZIp3qdx5iLwrMwEskEoDizUG9QKHxgAYSoGxeLGEUpUl8iUIB+6QeT5XBMXXn0mP1l/oRAW0sZWHH8x8KwnLwygQSSwv9Ys9KKd+jwxNmkJcJJoDT9LvFkJdiXe7FqeVIASrqWQTrT51jpEdiCAqzktASMqQEjZICR5CKzFqSCUByNAwJ8SQPOLxwwrk49LikqfoW1yu7OLxhOZQUoZdFSxloWOUkgO7j2tIEjtDOQDmB5oWE2ehIb1ji5xSSDLU24ZXIBnzabawNSEg14j0AI5kgCMvCcFjwLW+vr2HZc0smyWxTHpS4zIUXo6VAc7BQO8OYZsoYEAWdwb86/IhFWIRmZa0pIs5AA1o97fNY0ErBsQRyrG2MrewqW21kcHnodfCIJex9f1iAReVLcxZ7FUm3SL4bDsSrU9K+V9obRFAIuiMsnbs6EI6VRUxIhiRBYFOlPUXhaHoHMlA9YbDJWzM+XDe8RWJFloIvFWhxlaa6kiCOxxoCBednzUS4ANSpklxYgAmnSFk4NQJLJAJqkKNeRLA/LRogx2KuKbTfVdCe1GZipGb3FswcDugmlBVRzAaW0jvZ2HTXgSWoFOFHmHCAAOhNzDi5CalVeSjTo1otiezyF8UxYA0FjRqGhEWdBuwf0P7ywNgco8GZv2i8mRl1UfxKJ+JpeLyZCE2Ky/2lKVb8Si3hBDl2V5j9IgKKgQKVJYkuovupx4CC0ej/ABjvcqJYAuGcNoXA6WNeUSCVlQIjRZMlRNlU0bk9fnWLowqi5ZgLkkADV4i0TpbAqQ9Dbr+kA+gps6/+4v8A/UaSuzlAXFeYoS1POkB+hrcIqCdaeJe0RqRLxyQNKdP3iEQ2ezVuzpfWvXly9IqezluGINwWNAeZMGpeSeXLwLRDF+6UASQW3ajal7RFylJooMfPpWJso4tFIkdjkSQIiVOSf4iSnXMNH0ar3qToIaVKCt66gtF1IBBBsaH5EKyOzkIVmQCOT35nU31iGk+pIBOKUh0rTNUHA90jWxypcdeUPSUhnCcr1IYAvzbWCZTtBpcjeBtLqTGLk6QOXLeG0pa0QCOwiU9Rsx4lD5kiyIrFkRQaaPcJ2ETuE7COYidlA5kDzLRjp/pElwD3YrX61NA7PbasAGz3CdhE7hOwhRPaAUl0FJBLOkj00cbRhIx6gGOJL1P8bDa/+0KA/CsTQHqO4T9kRT6Gj7IheVi15Q6AFbZn8XAhFXbygSO5Vwkh2XptwQbohpPqa30NH2RFZmHlpDqCQNzQRbB4nvA4BFWqCk+SgDC3aGNCQQpKCAUhlKA56hhZ/CIc66sFBPsQTsN9uV/qT0Gu8XHcGxllwD7QsWY3txCvMbxXAz0TBQIcVIBCmexduR8oH2tLOQlJKAlLkoyOWZk8UtVOkV5q8hoXgIk4c2VLNHooWdnvuRFl4iQQHXLI04k7PSuwjLwnaTJCTLWs1qpBzMTmrllANUaacjF09rJo0g6e6qhtbI5ZhbeDmLyGheDQliQoskyyTYBQJ12PI+UGVhZYDlIAFSTA8ISamUlGoqCa9BSnxhlSqQc1eQ0LwLy8RJTZcsPsofrFk4uUSCJiCVMAyhWtAK1qfWM+fjUgpeUkuArpXLqmn84aGNk8r04DfyiOYi2mtgxxkoV7xAevtAPXK99w3hFVY2SxeZLysXdSWYUU9bbxnSFIKwe/mKD0QUIy192koFq79Y0pzh8stKqbgOSai21YOYgoMkpWAQyg9DcODpzBi+UQmifMBA7kAclpp4QziJuVJVsHiVNMEr2LtHAkC0ZU3tsJUArIAWLlbFiAXYiv8t2jQ7/lEcxE6GEEpLZWDMzaNs0dUgEMQ45xlz+2CksUaqF1e633dXhOb2ipcxIzTJST9jKQb3zySQXoziwMTrQPG1szb+iI+yIn0RH2RCImLlBSitc0BJJz5KZQTQIQHe3gIVT/AEjJb6lVntM6N7G8HN9SvKXg2PoaPsiJ9DR9kQurtDhSQn2tC6dH1D+kK4PtzvFBISmu0wE2JsL2g5vqTyfQ004ZA90RbuE7CO5+F4y19tMQGTUZvasHI+zWx8otd7goOtjT7hOwidwnYRkYrFpWoEYlcsUGVAlsS/3pZLlxrFjPVKKiZipgCXyrKAKqAumWCG0L613gJ0M1e4TsIgkp2EZcrtt1AFKUuWfOD0o3TzjXSYCGqFsfZP4hvuNo82jEqSaKUWNMxxDaX+rrcUffYx6fGKZCi6Qwd1W8aiMM9s1IeVcjQg8w0y3lE2QxyStSkJJoSQ7OKP8AeAPoIx5WKL1OIDXGVBZme0pzf4xr/wBcyWL0ZncpFwCGdVQXjn9dyNvVHL73P0gsii4XnS6d/eCk2NaFjCJ7PVmJYMSTSdPFzsC1ukO/1zI69Cjxpm8fGJM7ZkJfNwkFmJSD4cUFgPYFACWDsNySfM1MI9qpJCmJFR7PeE+yof2cxJ8v3BJXbEsnKlKir7Iyk2BqH5xactCnCpClWJdCS5DNrVn9DFJx1FoukIYaRxOrviHo30hDVerzSD5Q92oSyhVslmcXH3FV8D0i8qeEAJTJWlIsEpSANaAFhHJ0xKvakKU4YuhJo9i5trC+WyU0jL7HwjkvKTlscyQm4uAcMgnUX1MbB7PlW7qW1D7CbgMNNoXkJlyy6MMUEj3ZaAbszgw0nFuW7uYOZTS7bwPGyLDgNEMWaJliOUws832tJzqTdXB7Rl5lXO0lTelrXikuZOSGSVID2EpWos30b1rWNLtTupWUmTLVRkumzKDDhQphxE9bCpICO3a/w/ITeb/2XTq/KJ5bJb3Jh5eJUEnvGSbmiVNT3Vyb0NC14exct34UKOVuMs9bFgWHPeEFdvNUyw1rzb0/urVvFZ3a6TmzSkmjFxMLhxSsqorbkdjBy2CYbDYJlp+okpALumYSRsQO7FX5xo43+Grpo/5EGM3CYlKScuHyOBVMuYHLsASJIYczaLHtRSgQZBIaxTOryYyeR9N4tGDQJ00zPxYVnoV2T7InbAn2JoHo/XV3CJSF0TOFxxFZTu9VEaesAVMQsjNhEk2dUqYWYsA/c2aNHsubmDd13YSAwZY8AFISKUs8V5bLa1Zj9oKYigPFMNjozWknU+tzpop7SRrmfXgmEPrXLWDdsiWlIK0IUAffCTXKohsxABcAePiMyT2vlQlkyhQ8KSgM3u/xGe5o4YGDlsl5E3Y9ipjpcEsUKPuh+Fw+eoPyYzsFhAVDNLJDVzJwra3yVYWpBJvapcPLQWCj/Z2Z6fW6ggaRSVj8oKkypSS7Fu7FHe4m8xrvBy2DmnRqTxVI5kUezciIxcN3iSCM5YWInqHkZpBua9IOvtklnRLepFZZq5/vaeya8xzgmEJ9qVh5dB7SEy/aNTaYN/W8HLYPInRuJPA/KPMY8lRSojM6K8BNiRpIUavq1qPUjXl4nEEMZDWb2G1d/rH284VmSZhZ8IgtSqZRpQsHmU97lDUtiFJUw/ZKQxUJSZb0pmc9QpCSKvpHO0D7V/YTqoe/oyhXpXraKYdE1DhGGQgEscoljdlHLM/esWmGcQ5w6SSMpBCDS4f6yz6c4KJU0hbATlJNQtQIYj6xRDWP1kwsL2FabR6JFhCXZmGYEqlIlk0ZKQCw3ykj1h+Ao3YHGLZCiXDDRn8M1POMM9ojMr6yaAFFi+Eys9gbtV6sWj0USJKnnE44F/rJ12vhC7u1Q/SvLnFh2gHGWbOU7hgcLRywd68x67R6GJAB5xHaYr9ZNIqL4NnrZiK38o5/WIJbvJ7gVrhNrl/5Vj0kSADHPe/4k65h9ErTw19eUWmd7b/iTzH0XXrt+Wsa0SADIV3v+J/+pp13f00159d/ien/AAnOsbESADJQZoIpiVNucMxrqxHo1oflT1FRBlrSB7xKGPTKsn0g8SACRIkSABHtSclLZpfeULcJVV00oks7v/l8khjk/wDTmv8AdqsX/u+RpG3EgAwxjk/9MbNRCtvwWaJM7QS3/piQ1OBWxH/Lpt4xuRIAMk9rkWkr/wBK9nHuRz+uTVpMwt91YfzT08414kACUvFTFAESqHdTG+oIpDgjsSAAGMCm4SAX1fYjTw8oycSials2IZJO1aF2BCdmvtG7EgA8/MxCqD6SAAGdnNHDklDPWvSOd/MF8RX8Owq/1fN/KPQxIAPNibMArijt7Pw+rghnLB/9QWZ/Zve31bP+zjf0ESADH75DH/iZu75U0FB/yuYvFgtJZIxM1zaiHq28v5eNaJAAonCKd++mHl9W3oiODBK/503/AOPf8HhWHIkAFJSGABJU2pZz1YAekXiRIAP/2Q=="/>
          <p:cNvSpPr>
            <a:spLocks noChangeAspect="1" noChangeArrowheads="1"/>
          </p:cNvSpPr>
          <p:nvPr/>
        </p:nvSpPr>
        <p:spPr bwMode="auto">
          <a:xfrm>
            <a:off x="1223433" y="6175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6" descr="data:image/jpeg;base64,/9j/4AAQSkZJRgABAQAAAQABAAD/2wCEAAkGBxQTEhUUExQWFRUVFxgXGBgXGBgYGhwYHBgcFhcYGBoYHCggGxslHhgZITEiJSkrLi4uFx8zODMsNygtLiwBCgoKDg0OGxAQGy0kHyQ0LCw0LCwsLCwsLCwsLCwsLywsLCwsLCw0MC8sLCwtLCwsLCwsLywsLCwsLCwsLCwsLP/AABEIALsBDQMBIgACEQEDEQH/xAAbAAACAwEBAQAAAAAAAAAAAAADBAACBQEGB//EAEYQAAECBAQDBQQIAggFBQAAAAECEQADITEEEkFRImFxBROBkaEyQrHwFCNSYnLB0eEz8QYVQ2NkgpKiJFNUk7I0g6Ok0v/EABoBAAIDAQEAAAAAAAAAAAAAAAADAQIEBQb/xAAwEQACAgECBQIEBQUBAAAAAAAAAQIRAxIhBBMxQVFh8CJxgaEFkbHB0SMyQuHxUv/aAAwDAQACEQMRAD8A+tkxHjhiQAdeOFXOKTFsIQxs1KksTW7BZTaobKxi8YOQrJlUB2Vi0qcJVmbZzFF45Iufy+JjzS5KgM3eLypo4oU+IAJru94bRiFEFld4P8qkgdYrJqKtlk9T2aS/Nm2nFg2r4x04n5eMuUrVQDj7Lpbyv80ggV+IHmQfRrQqPFYe4qfMvZhjMUHdR1LOTTRg8KJ7WSGJUdnKVAOPavoXDeN2heeFlVFpSOjnkUkmhvcH0gstNA5U1iSXJ5w5cRF7GZxl1DzMcWzOAHHRjZmN/nnAj2hMZmDP7Rpzu5enwhSZ3iVpzEFKiA2ViCbHV311rfSHVZmzkJYVbMWttlMXi9cquqI6bnZWMWKljyq0dmdoKH2R1c1JpCU2e3W7DQX6/IiYdJLEg5lb3APIW+LCphyVbG/lY4x1MfkY1avdGlW0er1u0NGaQ5o36O/hbyhQ4WlCQdTxfAERb6KGZ1O18yr6sCTEtIwOW+3QIjFksAUkipYFrVasDmdphJIUQnYqBAsPeJY1OkJ4bC5TxTHI9kAgeJATU6VeGkyzY5wOqYrFNrerCT32OntDMQE8Zo+RsvMu7BtnfrBp05WU2cWYeT1qYz5edZKiVJCSoBNgwJAJF1EiteGooTWJmVmdwW3S5A65rvsBEOSStl445zdRVjCsfMzZUICgR7RUQx/0mDGcUgFSgD4teoHhCE7EAKuo0eiFKFX1AI3gpTSrHmR+8JjxEL3Ns/w7LXw7/X3+iDYvtDKSSFMADRJA1J4iybNTkYvLxainiBTZyoXf7LKLVhATiCEZASzhQIoNyCXNdoZzUYgEHlF+dBPqJXBZ2m0vuMJn1YKJ5VeCypxBNVF9CT6RnSZQSbAkWcJDdGA5eUEmYoCqyBzNB8YJZsXSwjwXEreq+q/k1kT31gjmPO98J1EnMADUFxpcgX2F4kjGzEkAAgbKY9GY09DFJqt10L45/wCMup6J4jwrh8YFAOMpO5HT5eGYoN70deI8ciQAdeLIMUiyIAKmJEMSABfFi0BaDT5mkBjTD+0wZac3QBctbkpXewUkEC1mY+usZ65BmKdYTw2CCRduJxUG9PWkaU+blG50EYk+WhRJWmpuSOlHbm0I4ltx0xe7G8PhlOWpLZGklQSyQ56kq81KeE8WlvZzOS5Acs+rFTN+ccE9gA4Itqq3Tp6QTD4lJJNPNO3NiP3jmwx5IbpMbkh/6LyHygnORYpKWJ3LJS4Hy8MAglwCksL+Nqv5wqrGpCmJY0U1+QZidtvzg6F0pxFn2frtDVm049MI/F5oU8acrb2LJwoWpJJoly3Mhga1ds3+o+AyicUsrJSwSCehvUb0F4ZkHiI0Ar1+XgwVUitGNi1edtI6GDeClVNiW9MvNChw6gHCQok1BOXTU5S5joVMJ9gIHVJ2a3j5Q5AsTOKUuElXIED/AMiB/OGSWpVf5A8kpO2VmSH1rrVYFtAlQhGd2jLCSErzEsFFJK2epYAkjWKox8xRJdMoMqkwgsxbNwlhRzWEAsleYz8yXoZYCySakMlJLM9aNWtoXklJxWh/O/HoGJRtuS/76mlJXLYhi5IZ0rHWqg37jeF0Au+SYzk/xSRetCtm5NCUyctairMspSqoSnJRizZq6u4V+7K5a7pCmqeOctLNyAUNLxl/svT3OpwsVkj8e9dv5GpMo3JmHXKojflfxMEkG2Znq/nTzHwhXDzVj2UrJoHUp0h7lyyqdI6mZOPuhjr3lWOwyejxSUq2bN2rHGn08e/QcUsgtoaimuo/PwMcOZnoD0579Io6TcGlwd7ikdVlD1bXemn5RCp9Bupdb26llJzEWpUNd9PzgOZZUU8LPfNxN0CWe+ukcoaAgN0ccw9oc7PwqpgUUrCma7VvqkcttYJVFblObFbsGCl3ezgX3rTW0WUBSh8XA8HAgWIWQQmqSosQaNz+ApeC4TDIckJCTqAEh+pZz53jTijCUdupzuKzZYZLb+G+z/fyBxGMQDlAJNHsQKOzKVdjoIekMUuzXvlf/bSFMGolcwCiRqBqFEGpuaEf5RDYw6dj5n9Y1rocqW7sGtAKgANyWbWlfI/Ih2XOI5iFsNhggMH8T8BYeAgsQ0mCbi7Q6lT2jsJIW0NoW4hE4UbceVS27losiKxZEUGlTAp8xqamCqMKZy5aGY427E5p0qXcG1fyjsVmEgUAJ2NItDzEZONmqCjlSFaNmIPSxhYYgksQUHmUHTkrnGlN7MRMVmI4jTNlentXdxYW5QknBBBKS5ILMSo9CAolnDW6aRzpTi8jXc6+HaCfYpNTqwIetGLMR439YkySCCDXlcXc3poIicGSokpICWYD/wAiB5ecPSMKSKkt6mGKMrSRWeaLi23sZYmSnZ01UXCSkgG1UkvS1B+2jhZZYKlVSPdVmlndvZLj0pSHpjAey+jAC3jpAcPjZahwFwPsh/hGiOGMd+5z5OU1sti4w4IqCkm+VavQhoHKkVYTF0Ytmehs+Z7sYP3oIJAJbRmPSrQquQErCkrCOFspZmFWZ7fDxILaSQundMeMUmpBBCmINCCxB6gxQoKkhyUmhdB9Hao8Iz8WQykla1PRpieHwVkA9TFMknGDaVstCKlJJujNx+HMtR7sS1A+0AlCOdSlJe4oaVhGZiFpCkueEMGIeoCRxd47irN1o0afZq0pKT3UuWopNc6VHKz6AO/8othxLWl5ZYEHOGzhRJrQ3PK8Z2nnguz7o1TyLH8KW3nyZsmRMADEzJigSUmoqmxBXcMX2PV4fweHWEZVJRKQpLlll81HIBSG86RJmG1T3gPE4WSA6g7hK+b7tSM8KX7IWSpi2YgWDmpZ7GlaWEUTccVS/wCfP18jMeZ69l8PT5mvhggs00LIf3kqvY0rzvpppaeqSSy1SwbAKIFA7UJ2I0q0ISsMZRdRKjmJHGoKAeoSFKyhi3hBCpSgqikAhwAmWADRPCRmuX8dBrz8quS5au66PfvfvYfDG5p297e1GoyVqCcwckAMQT4fO0Odof0eJCTLJpcEsSd3IJ31EZvY2Gl5nmp4g2VWZQa7+wWFjVhqHZn9klLMBYBqkk8uvjFYZZ4ntt6dhbxWqkeMldmrFcsw6cQWfRVHfVo2uzJYksZil5lWQyiA5yuQmhJYdI1zM2r5/PjABhS51BCeXEkmrMW0h2bjJZY6XsLhiUXfUy/6T41KUBObjWoAKpwpSsFTvQCniekZeHVm9mZMUBcukUL2yCtecavbGABGXVnSdQoWPztCErD5eEElRqSSMxI1SDS/hD8cXHC9Cu+nbf1p+m4mc25KMtkuo5h8MlAISGep+EXKaguaP08RAcNK94KWrSppzo0MER0zKQGIY4lLPW/X02iFTdPht86QAdi0tbGBpW7MKGrv5WiyV7aQPclWtx0GLohaRMqx1hlEZpRpm+E9SsXxStIXBi88uoxSHxVIxZJXJsv3yt/OKmc7htqs3rr+8UWhwzkdCxhSZh1hRImkI2ISW3LkW5cosVtjslPF4vZ+Xhc1geIQhanBBLAOD1IseZ8zCpxoTRSws/dyhhQpJBVvUGFsVjJaU5pcshdgSjLT8SmcvzjBKDhxHMravdmyDU8PLvf9vQKtRSWVmYmigskNuQokgb9YOVlGWoy2/f0J84yUYmceIGYMxutKAGJLkOs08NoJKcBIExWUX9nWjAgUGtBrG6L1KxEYKP8AHvozeEc+bRjqWoV7yYxsxSzbexeGcHjVKUQU0Goptu2+kSQ8UktXYdmWoW5wtjypm7sLSWBZSgocwwtbWGJymBo/It+ccmTqcLKOzgQC15EMOZaD/BKCKZsqjerZglyOZgUjs8TlnKkS0hnAYKINSpgGIrvp0ENzlFVFoygOfdU7bNakFw4CS6qKISfw3DO1GDDm0c3iszc+TE3cJiUnbNMoTk7soIRlykOPZKa1fmR4GMKRIUlISJicoFloKi23tDY6RsDH6Ufc0DdDXw9YHIlO+VVGcWIvamnwaMkebghKb2XtG9xxt6ZxMLtVIBJAKsooCqgpsogXEIYbDrCiorIerBOcNXhdLNRrfZF43sVgO8K3oQwPC5sLF9jC2IwSAUhQSp0+8ATo7XpQP0EbscXlx/HumjLm0Y5XFbfyJFIBbKVgWCixFqsU2fXnrHU4fMUhUtIFQlL560rVIbX9oqtCEgkEoSKgSyktQpoMtHeDdl4JcxGZaiA5yAhJIBvVrFrQpYfjSxunXXr9vf8AES4iWP8A6VxEgEskKKUpCaJmkEasZZA1e/7Pdm9uCUDnG4LqWSMpVcEn0a4hlacgJSl6MwFW2HKEMPMUfb7xAYAFXdsfulpY5+UJ5Esf9OSsdieOWLU306/qEl/0pWTL+oIzLyj6xJ95q1JsRoL+EegONlLSy1JGZNUE1YioI1/nHi+2OzUAZ5alk2KcyiK6gWu1GgkmfOl5SZk1Ya47sZQQ4UEqAoSakuCRWK5MWnJy3s+z8+2KxtZblBbePX3+x6hfcBLS0MpSkgESlCthxZdiauzGMXtJWdaUBRBH3FljmSQQwb3TBBJKg6s+YqDZlJDgs5AlEJt8IalEP7IGxuaUjp8Pj5UdLe73/T/RhyS1u0uhxEpQWS7pVptSjcr+Yg+bxik07B6EtZ+T84Sws7MpKhZYIPxHoUxpKwhqsdXUNxDmGeLZx/OkdgecZiCoVsmj/vALSvoWVL1FCfInmPKsCmldWypuXYn0DH5vBggdOkSo5/GAkrKUoUJBO4DeYcxpylOHjNYGrBxyqPlz5w7gjQiF5FasdglUqFTEjqhWIEHaGCDgjioKZJrbzEDaAKM9c2af7EEbEpp/uaEvogKjlCAoiqQZQIsSlhLJKb+8bRtqlAkEi1RCx7MQ9AzEMAE06UceBgqyU2jMkpdQBko7xQZuJKWHskEAn03rBc9WWniBZkqJASAwLqAJNOfWOiVNQ57waPZRd2AzFD8qw9NSQQ4ckfiCQxyjmXFTzjFnySiqg+nujdw6uWqV7+v3EZyksCSmXUgZzlOn2oPg8SgUQpCiSzd4CX2DCB4jDTK5Azp0oHY2I8ImH7JcDMpb6pBGXmLO3O8X4XPLImpKmvv6k8TFwVXcfv8AU05goatS9Kc6wtj0AyyUkBk5sw2HFQgi7XeGUS2AABYdT8Y4Tophoz6RqMCbR5UrmLynM5G5WrSrKfT846vFqzhElGVSiRmM1TAEaBTh77sbbxtTez0M6EKWXb+Ktq6q4qp5VhP+qWmFTKLKckoCk5iljlQoeyAam5JveMOfh5ylqg+q+/mzbi4moKFd/t4FUdprapLpGVQCwahg51vT8qxsdl4ozASViWlLJKrudEuabG91GM44NBBUGdLnhdD1Hu5zmLjWFxhlUdITLIYFzmd6Bm1zDzMY+KhJRccktuq79PQ3wlCUNlUlX3+tHoMMl0OpedJcEnhsTXh3LfNI8ripq0zjkQWTwZSJbKCTVz3jir1bR2jSwU9UpCi5N3SpzUUDUccr3jNxEpKlKWZJSpRL/Vkh3YuQmrmvjF48S8uL+j1Tr8iMnDtWpmp2fKQVHKxCgcrJZiBrWvX1hnuly+KY6xshR8+IpYU0JvFOy8CqS5TKJzB6ZU+DFqmn6xqyphbiSUF2AJBe+0dPFKTjctmcjLJzl1sV75JWlORbkJINGFNeK41Z/GD4hKlAhKspa7A70qGjmJkBSgFBwxLV5DTrElYIJJyul9q/F4JQuSl3RMZaYOPZ/sJjsstxFK2dgpICa7gCpZvKMjtHseYUpSEggKVwoKqAkZRU2AFBvtHppspbAJU13JTm6WIjHmrnJmZip8o4khBqK5VVU2hFPWF58cZ1qV7hj1K9I9Jl5kpScyQgVqyn0qmlviIp3HdlwVV4mUoqY1s9r1/OEsRjSvLKlomgkupZAAYji11f4RohK2SHBYD2kKJ8S7PFnK3pj2rqS4TjU5p7/T2htJqfL584VmprqN8ucM3QwaWFcJNdaA7UpUxZClECgBeod6P8WbzhwuL0gZKiBl2pxE5vAmpgyZQys1GsWPnvFpkol63tSx3rQl6xJiFXDlgeGlbNVtGPnAEpeNishftA+7TwZx8fSJ9IR9pPmIVmTFJnISSWWFAFhQkv0pwgU1Lwc4TiCwC+zli9Ha1A/nAFrq0XmzACl6FVAeez89tYLKms7kCE1omkMUA1rWhD1DU0o/Qxfs1KwqYDUBVN3PEfBik01JiGQhlV45HV3MAxSlsO7AJcO+2pFRaJKhxHITlTJ7sUpuK6c/feHYAF8Vhs49pSeaSR+0TCYQIfiUo7qUTTapbSGIkAGJ2rLyqACUhJGiQHNXcgWrBMK+V1KNgRcsNA5v0h7E4UKRlrSxN36xg4NcxIKVKHgCMorVyotz6QjPGMcbkl6s3cLJ5JRhL5L6mqtKj7zB2ASCDvf9IvIADAPyNXpe/x5xaXNcWYhjTn/IwObigksQoltEKOu4Dddoxxy6lcTa8cU6khqXOqBWu4I/KKYnCy1KGYEk1FVCw3Bp018ImDILFiKWIY+I+bwxMduFn0e3pG/C247nL4lRWRqKoCMqHZNWcsHJ/X946jEgkDKutKoUB4uIri5aixSQ6T5hmLfFtWbnFxPp7JJFwG/MikMFVtaEMfgkgGoDuwCZIb8JWBahvoISkSFq9pJIBISxSrlxZKAtG6FZiQUEN9oJ9GJgapYALOKOAlk9G8o5f4pjjLHffpfob/AMOk+ZTe3X6mNgZCVTUpUSEuk2F0lq0scoe140O2uzyopWHTxBKkoSt3Ad1ZZqTdyC1iD1Tw2KlhRJcKqCl0kktxJLKJFh8kQDDYqYlLGasJQbBMuoFRXu3Iqpoz8Lhlh0p+ftsrNnG5FK3Hq0bCJgSwdYDuSvMX5ZlGkECVKBLsa5XFn1I8PWFZWKQFDOpiA5zKIqdcpNP3huXjpZLBaSTYAjnHZhkjNXF2cecNG1OwihV3oBZqvv8AtC6MWnhdb78JD/pBpksmoWRTZJF3eo/aK/RE8LuSmxJrdy7MLwwpHT/lf5lE4oEABVc32DUbN5VhPHKQpTiYnOlTMKFqBSaVJcecawSABC84TX4SkhvecF9LA0iHui6cVK47fN3+wqhUqaWC1ZiHY5g4d3r+WjRacpKFF3Lhwx55tVCn6AQ3KSpuPKdwA48z+kDxODCnAJT08K70tTekV2juyXkb2ttfP/QskJLEKYszKIehfQ3gKMcrMU5c1aGmgoPOG5MmiUkzHBVpMSCK3JcK01/SArwIl1zLLqBFUXJuSQLVNxryjLObyaZYZd/zrqv9jVOMU4zjfz7e/Ab6TlIzpKATSopa4BpDCZTEmj7sH9G+RC82ZmG58CC5y1qWpV9vKFCkEBCiUigAL0DEsaVqk3ajXoY2VRnW+6HlMSHGZiksUnMHVdr7dGrHFyAxHdpBI0Au2jDeKyEd2kBJzkUDkUYZSOTNblA5M1RSQOBrEJBAa9Mz1gLq6tAsDh1uykJy7nKSKaMeQ0jR7PQAqY1swH+0H8/SB4XMQS+avCWy01F6+lYt2YgKBAU5T7RSfeJJU7HfTSIboh6m9LHMQGUfOBwziU67Qukb0iIO0RljUjkQxfh5nyH6xxRGgbxixSisQRIkBBVbsWodHD+kL4nAhegzeT01a72rvDZiuYgih3dwziwu8LzRc8corumXxy0TUvBjYDDIqwSlSQGORnA50pT/AHPvGgQ7tpTx11jHnzQkrYpcBRbM5o+1dOUFwkuWpSgo5l8IY5jTKA4fwfpHD4OX+L7/AKnXnmc27XRX9BudiyHykAgsxSVWNbGl/SHcMF5R3hTm+6GA9TBEIAAAoAGAFgNBFo70Y6VSORObnJyZRy9qNd9dmjuUO+scWkHfQ0LWrpHUKcWI6t+UWKHJxLHKxNGckBnrUA6co4MZMRKWpSU8CV0Som6SoO6Rqn/dFpq2BJ0D+QjKxPaOdJSlKgVD7pBGoVlUTZ9IRxEbxv03HYJaZ/b8zBwWPKSWYIYkupLUszKePR9lTkBAS4zbavzjKwHZJUsEywlIvmF6FgH/ACj0ktLAD9fzMJ4TXL45bdkv1HcVLpC7oTkylWHC75lUzCtAAzeJs0UlyS5cUBIzTHVQNUPprpGjHFAEMRGjDiWKCguwmeZzm5tLcFMw6VMCSKBsqlJoNspEU+iJvmX/ANxf6wwEh3arN4bRwSk0p7NuVGp4Q0SdShgA7tuXPiY60cSkB2o5fxMdgAJJkFXTf9IclSgkc9TAsHLSUPQ1veoUSPIwbux8bHe/SPK8fxeTLNwb+FN7fI63D4YRipdzkyWCGMKdoBmYbMOhG8HmZmJAJINiQH0uXpr/ADhWbMJACgofiyF6VPCefpB+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+Epq4OvoY5EeHUOM3eztr+Pp6GrmN4tvkVw/Z2VeYqUrYOph5qMPiFlTAosCyUmpdnIsB438t4ucSj7Q8C/wjr1RmSlLojmNfIpg5ao5atzZ2hTIFBS1JzEaOW3FAHfS1i+sODEpNUueiT8WaOpWSfZI3Jb8i8BemotNAkYKWQHlIdqhgfUit4aiRIBZIp3qdx5iLwrMwEskEoDizUG9QKHxgAYSoGxeLGEUpUl8iUIB+6QeT5XBMXXn0mP1l/oRAW0sZWHH8x8KwnLwygQSSwv9Ys9KKd+jwxNmkJcJJoDT9LvFkJdiXe7FqeVIASrqWQTrT51jpEdiCAqzktASMqQEjZICR5CKzFqSCUByNAwJ8SQPOLxwwrk49LikqfoW1yu7OLxhOZQUoZdFSxloWOUkgO7j2tIEjtDOQDmB5oWE2ehIb1ji5xSSDLU24ZXIBnzabawNSEg14j0AI5kgCMvCcFjwLW+vr2HZc0smyWxTHpS4zIUXo6VAc7BQO8OYZsoYEAWdwb86/IhFWIRmZa0pIs5AA1o97fNY0ErBsQRyrG2MrewqW21kcHnodfCIJex9f1iAReVLcxZ7FUm3SL4bDsSrU9K+V9obRFAIuiMsnbs6EI6VRUxIhiRBYFOlPUXhaHoHMlA9YbDJWzM+XDe8RWJFloIvFWhxlaa6kiCOxxoCBednzUS4ANSpklxYgAmnSFk4NQJLJAJqkKNeRLA/LRogx2KuKbTfVdCe1GZipGb3FswcDugmlBVRzAaW0jvZ2HTXgSWoFOFHmHCAAOhNzDi5CalVeSjTo1otiezyF8UxYA0FjRqGhEWdBuwf0P7ywNgco8GZv2i8mRl1UfxKJ+JpeLyZCE2Ky/2lKVb8Si3hBDl2V5j9IgKKgQKVJYkuovupx4CC0ej/ABjvcqJYAuGcNoXA6WNeUSCVlQIjRZMlRNlU0bk9fnWLowqi5ZgLkkADV4i0TpbAqQ9Dbr+kA+gps6/+4v8A/UaSuzlAXFeYoS1POkB+hrcIqCdaeJe0RqRLxyQNKdP3iEQ2ezVuzpfWvXly9IqezluGINwWNAeZMGpeSeXLwLRDF+6UASQW3ajal7RFylJooMfPpWJso4tFIkdjkSQIiVOSf4iSnXMNH0ar3qToIaVKCt66gtF1IBBBsaH5EKyOzkIVmQCOT35nU31iGk+pIBOKUh0rTNUHA90jWxypcdeUPSUhnCcr1IYAvzbWCZTtBpcjeBtLqTGLk6QOXLeG0pa0QCOwiU9Rsx4lD5kiyIrFkRQaaPcJ2ETuE7COYidlA5kDzLRjp/pElwD3YrX61NA7PbasAGz3CdhE7hOwhRPaAUl0FJBLOkj00cbRhIx6gGOJL1P8bDa/+0KA/CsTQHqO4T9kRT6Gj7IheVi15Q6AFbZn8XAhFXbygSO5Vwkh2XptwQbohpPqa30NH2RFZmHlpDqCQNzQRbB4nvA4BFWqCk+SgDC3aGNCQQpKCAUhlKA56hhZ/CIc66sFBPsQTsN9uV/qT0Gu8XHcGxllwD7QsWY3txCvMbxXAz0TBQIcVIBCmexduR8oH2tLOQlJKAlLkoyOWZk8UtVOkV5q8hoXgIk4c2VLNHooWdnvuRFl4iQQHXLI04k7PSuwjLwnaTJCTLWs1qpBzMTmrllANUaacjF09rJo0g6e6qhtbI5ZhbeDmLyGheDQliQoskyyTYBQJ12PI+UGVhZYDlIAFSTA8ISamUlGoqCa9BSnxhlSqQc1eQ0LwLy8RJTZcsPsofrFk4uUSCJiCVMAyhWtAK1qfWM+fjUgpeUkuArpXLqmn84aGNk8r04DfyiOYi2mtgxxkoV7xAevtAPXK99w3hFVY2SxeZLysXdSWYUU9bbxnSFIKwe/mKD0QUIy192koFq79Y0pzh8stKqbgOSai21YOYgoMkpWAQyg9DcODpzBi+UQmifMBA7kAclpp4QziJuVJVsHiVNMEr2LtHAkC0ZU3tsJUArIAWLlbFiAXYiv8t2jQ7/lEcxE6GEEpLZWDMzaNs0dUgEMQ45xlz+2CksUaqF1e633dXhOb2ipcxIzTJST9jKQb3zySQXoziwMTrQPG1szb+iI+yIn0RH2RCImLlBSitc0BJJz5KZQTQIQHe3gIVT/AEjJb6lVntM6N7G8HN9SvKXg2PoaPsiJ9DR9kQurtDhSQn2tC6dH1D+kK4PtzvFBISmu0wE2JsL2g5vqTyfQ004ZA90RbuE7CO5+F4y19tMQGTUZvasHI+zWx8otd7goOtjT7hOwidwnYRkYrFpWoEYlcsUGVAlsS/3pZLlxrFjPVKKiZipgCXyrKAKqAumWCG0L613gJ0M1e4TsIgkp2EZcrtt1AFKUuWfOD0o3TzjXSYCGqFsfZP4hvuNo82jEqSaKUWNMxxDaX+rrcUffYx6fGKZCi6Qwd1W8aiMM9s1IeVcjQg8w0y3lE2QxyStSkJJoSQ7OKP8AeAPoIx5WKL1OIDXGVBZme0pzf4xr/wBcyWL0ZncpFwCGdVQXjn9dyNvVHL73P0gsii4XnS6d/eCk2NaFjCJ7PVmJYMSTSdPFzsC1ukO/1zI69Cjxpm8fGJM7ZkJfNwkFmJSD4cUFgPYFACWDsNySfM1MI9qpJCmJFR7PeE+yof2cxJ8v3BJXbEsnKlKir7Iyk2BqH5xactCnCpClWJdCS5DNrVn9DFJx1FoukIYaRxOrviHo30hDVerzSD5Q92oSyhVslmcXH3FV8D0i8qeEAJTJWlIsEpSANaAFhHJ0xKvakKU4YuhJo9i5trC+WyU0jL7HwjkvKTlscyQm4uAcMgnUX1MbB7PlW7qW1D7CbgMNNoXkJlyy6MMUEj3ZaAbszgw0nFuW7uYOZTS7bwPGyLDgNEMWaJliOUws832tJzqTdXB7Rl5lXO0lTelrXikuZOSGSVID2EpWos30b1rWNLtTupWUmTLVRkumzKDDhQphxE9bCpICO3a/w/ITeb/2XTq/KJ5bJb3Jh5eJUEnvGSbmiVNT3Vyb0NC14exct34UKOVuMs9bFgWHPeEFdvNUyw1rzb0/urVvFZ3a6TmzSkmjFxMLhxSsqorbkdjBy2CYbDYJlp+okpALumYSRsQO7FX5xo43+Grpo/5EGM3CYlKScuHyOBVMuYHLsASJIYczaLHtRSgQZBIaxTOryYyeR9N4tGDQJ00zPxYVnoV2T7InbAn2JoHo/XV3CJSF0TOFxxFZTu9VEaesAVMQsjNhEk2dUqYWYsA/c2aNHsubmDd13YSAwZY8AFISKUs8V5bLa1Zj9oKYigPFMNjozWknU+tzpop7SRrmfXgmEPrXLWDdsiWlIK0IUAffCTXKohsxABcAePiMyT2vlQlkyhQ8KSgM3u/xGe5o4YGDlsl5E3Y9ipjpcEsUKPuh+Fw+eoPyYzsFhAVDNLJDVzJwra3yVYWpBJvapcPLQWCj/Z2Z6fW6ggaRSVj8oKkypSS7Fu7FHe4m8xrvBy2DmnRqTxVI5kUezciIxcN3iSCM5YWInqHkZpBua9IOvtklnRLepFZZq5/vaeya8xzgmEJ9qVh5dB7SEy/aNTaYN/W8HLYPInRuJPA/KPMY8lRSojM6K8BNiRpIUavq1qPUjXl4nEEMZDWb2G1d/rH284VmSZhZ8IgtSqZRpQsHmU97lDUtiFJUw/ZKQxUJSZb0pmc9QpCSKvpHO0D7V/YTqoe/oyhXpXraKYdE1DhGGQgEscoljdlHLM/esWmGcQ5w6SSMpBCDS4f6yz6c4KJU0hbATlJNQtQIYj6xRDWP1kwsL2FabR6JFhCXZmGYEqlIlk0ZKQCw3ykj1h+Ao3YHGLZCiXDDRn8M1POMM9ojMr6yaAFFi+Eys9gbtV6sWj0USJKnnE44F/rJ12vhC7u1Q/SvLnFh2gHGWbOU7hgcLRywd68x67R6GJAB5xHaYr9ZNIqL4NnrZiK38o5/WIJbvJ7gVrhNrl/5Vj0kSADHPe/4k65h9ErTw19eUWmd7b/iTzH0XXrt+Wsa0SADIV3v+J/+pp13f00159d/ien/AAnOsbESADJQZoIpiVNucMxrqxHo1oflT1FRBlrSB7xKGPTKsn0g8SACRIkSABHtSclLZpfeULcJVV00oks7v/l8khjk/wDTmv8AdqsX/u+RpG3EgAwxjk/9MbNRCtvwWaJM7QS3/piQ1OBWxH/Lpt4xuRIAMk9rkWkr/wBK9nHuRz+uTVpMwt91YfzT08414kACUvFTFAESqHdTG+oIpDgjsSAAGMCm4SAX1fYjTw8oycSials2IZJO1aF2BCdmvtG7EgA8/MxCqD6SAAGdnNHDklDPWvSOd/MF8RX8Owq/1fN/KPQxIAPNibMArijt7Pw+rghnLB/9QWZ/Zve31bP+zjf0ESADH75DH/iZu75U0FB/yuYvFgtJZIxM1zaiHq28v5eNaJAAonCKd++mHl9W3oiODBK/503/AOPf8HhWHIkAFJSGABJU2pZz1YAekXiRIAP/2Q=="/>
          <p:cNvSpPr>
            <a:spLocks noChangeAspect="1" noChangeArrowheads="1"/>
          </p:cNvSpPr>
          <p:nvPr/>
        </p:nvSpPr>
        <p:spPr bwMode="auto">
          <a:xfrm>
            <a:off x="1426633" y="769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8" descr="data:image/jpeg;base64,/9j/4AAQSkZJRgABAQAAAQABAAD/2wCEAAkGBhMSERQUExQWFRUVGBgVGBgYGBcWGBwWGBgYGBwXHBgYHiYeGBkjGhoYHy8gJCcpLCwsGB8xNTAqNSYrLCkBCQoKDgwOGg8PGjQkHyUqLC0sKjQ0NCwvNTAqLCwsLDIqLyksLCwsLCwsLCwtLSwvLCoqLyosLCwsLDQsLCwuLf/AABEIAK0BJAMBIgACEQEDEQH/xAAcAAABBQEBAQAAAAAAAAAAAAAAAgMEBQcGAQj/xAA+EAABAwIEAwYDBgYCAQUBAAABAAIRAyEEEjFBBVFhBiJxgZGhEzKxB0JSwdHwFGJykuHxI4KiFTODwtIW/8QAGwEAAgMBAQEAAAAAAAAAAAAABAUAAwYCAQf/xAA3EQABAwMBBAgFAwQDAQAAAAABAAIDBBEhMQUSQVETYXGBkaGx8BQiwdHhIzJSBhVC8TOSohb/2gAMAwEAAhEDEQA/ANxQhCiiEIQoohCEKKIQhR8bj6dFpfUe1jRuTHpzPQKKaqQkVq7WAuc4NA1JIA9SuH4l9pGYlmFYXH8ZE+YaPqfRclxl+LqODqpe4bZtBzhrbAaJlDQFxHSODb8OPgl81dugmNpdbjw8VsdDFMeJY5rhzaQ4eydWD03VgZBYDucxHuLhW+D7QY2nc1XxaO8XCOZzgwFfLsvdOH688INm122+Zvgb/ZbChZhQ7eYtpu5jvFrfq2FMp/aRW3p0ut3N9LmULJQSMySPFEN2rTu5ju+y0NC4zAdv6lX5cMDt/wC6GjSfvNCuqfF8RF8G8eFWkfqQhXQubh1h2kD1KMZUxyC7bnuP2VyhVNTjVRsThaxn8LqLtP8A5Aqmp9pGHaS11OsCLERTNxtZ66ZA+TDBfsIP1Xr6mNn7zbtwusQuPb9p+FOjK39rP/2k1PtRww1p1vSmP/urPgp723Vx8ZBa+8uyQuKf9qNEaUqhnq0fmox+1dm2Hdfm8fk0rsbPqP4+n3XHx9P/AC9fsu+Qs5r/AGqv+5QaPFzj7ABNf/32NqDuMpt65D9XOhSShliG9KQ0cycKR1scp3YgXHkAtLXhKyTF9qeIGxqvHMMay39gn3VXi8TWqf8AuvqunQuLneUEwrY6BjwD0rbHlnw0Vcla9hI6J1+sW8VszOKUXPyCqwv/AAhzS70mVKWFuwVSJLCBaCIt5bLoOE9qcbh4BzVWD7tSDbo8X+vgvJaWAC8czT1XH3XsVTOTaSFw7AT9FqiFRcJ7YUKxDSRTqH7jnN9iLH2PRXqWBwdkG/mmTmubhwt24QhCF6uUIQhRRCEIUUQhCFFEIQhRRCEIUUQvHOABJMAXJOkKFxbjFLDMz1HRyA+Zx5AbrNeO9rauJMSGU9mSf/K3ePsjaaikqMjA5oGrro6cWOXcvvyXS8f+0JrJbhh8R2mcjuA9PxH28Vxz8Q/EPc+tVfYazFidBs0dAPJRQSf8SfcxHullnT1Kfso42MLWYJ46nzWf/uL3SB8mQP8AG9h5ZXr6tGIAiBGfK1pI5Duknz9EuhRYJOdxBiAXTt6eQC9/h8wGgsCTspmHoS4NaZix8IIMdf8AKyW2WiGQMjcbkXN+HlxTJ22JpoAxtm54X07z/tRaD8xDZpjo5kv9ok+SsKeADJyEtB6D8wvTRDYJa3Q3GbUHugWuDvyTeJoue0tA0AnK4Ezu03ACUtkc4tYXlrSbEkXHbbjZKi3kFBxIYMwDySbkggX5Dab7LyiQ8OJDQwA8g72i9uid4bwXvTfKCfvGLcukx6KRxbhwILr5rADz9StBNNAyUUu+S42+f+JwLC1rYHVujnlUBpI3uCosJgfiVmtE95waJ6nxWo8S4jSw9On/ABFV+eIloEujfKJgeizZmZjwWkjKQ5pESDqCOsr3G4l9V+ZznOcQAXGJgCAn1ZQGqcwOd8oGefpbPsImkrRTNdYfMbdiu+K9uS4RSFRm2Yvuf5rabW0t1XJOptqGTDidTM9dvFPVsMY+YjfVRnD4bZaC89INtAETT0sVL8rALHXn76rLmWodUC7id7hy8Led15/DybyAJ6eAS+GZKtdtEl4kxmiQDy5n03Cfw7idA45hAIyiM39WhUfheHqU3vMOFzfJUN7n7rZjw91KmSQiRrPlIbg3GTm2oOnYb+vtNGHkbwvkC3r7wrHE8Iezuyc0lsZbSLWN/G8J1vA3lsExedJPLnCc4NRqOZLg4BwLgYe2dWyM3SLT4c1ZU8O2Jl1oOsxALdxylYip2zWs/S3wS05dYa6YFvpe629LsejI6QttcaAm3Xc3+trKBR4aAAA0GDq4DncGDeNlLqhwuIHibQNrhLbw9rYzaTadoblB/tkL0YBoaAWnLBaLOsDaIvaIGiTTTy1BvK7e/Pvkm8baelsG2bfrA09UyzGWuQImbjYSQRtAuh1QHR0Hp4Ztp2un34NtyBf62iYOp29kl9NobIAMDSBPgOqF3RfCM6QkKH/ESRDpNhILm6iZIykARvK8NSJBkgag3HqFJotLhIGUXEFMP4gzOaTiWE27wsZ3BBi/kr2U73khjSbZNs45rk1DWi7nDOl+ajt4mxpAaLaGBEeX6dVZcM7b4jDvykZqY+46x1+468eFwqzFcCgSHXG0KK+q4tyvFxof3stls+jorh9N840de4PbY8vTTODi9oV1ZYsqR0ZwW6Edlxz9dcZGwcD7SUcU2abu8LuY6zx5bjqJCtFhNLEOplrqbyHC4IJEeYWg9le3wqRTxMNfoH6NPR2zXe3giavZjo/niyPP8oSk2m2T5ZcHy/C7VCEJOm6EIQoohCEKKIQhCiiFTdpO0tPCMk96o75Gc+p5N6pztHx9mEol7ruNmN3c79BqSsb4rj61aqajjmJzEzHTK0chr6JpQ0PTfqP/AGjz98Urrq7ofkZ+4+XvgpvEeKVMRUNSq6SfQDkBsEimFAaKpHywb7jy33/fNS2iqRYAHvDb/qdflnXeFpN5rRZowFlXguN3HPaptNqeZSm3r++aiNdW2pjbcczP3th6yOoFpw0HLL296HEgcxIA9B7oSacMYXclbTUxnlbGDqbJx2B0zTG8HQcvH1103Evh2EEHYTzzHf6CVEIq7F2SCS4/DgGXbG7jEeg5qZhKtYAlzahJg/LTiBmOUDNNwAL7kHcxj55DM7eeF9Ii2fTQx9GGA24kA+aXjMrW94gWkAkX02jQmyrqGJyPuKYzCRDXNBG147osInVWJL3S0mwlslgyfKbkhw3jlo4QE3xCmQ/M1shwOrvASLGBHKNFBTRyNMYbk6W4cf8AaVV1FFu9ILMA1P4Hl+F4a5iA3Jtt42hVz8YRZ7iNQIjXqeW3mnaQAHy+5IXrqciDfpt6JtS7JjiB38k8bZB6iVkKiZjn/p3t6++We1V8tJsQbDQoNFTfhACwTfwrAknfTp+afB54oM2vhRDQUMUyJp3DXxOVoEwSRLhexvHNWc6ggjlNpCl8JpudILWQANe+fGBoOd+SErqlkMJleLhtj5jn4oujhkkk3GmxIPoVVjh9LDllQVQDTOYTIPeAEgmwiZFrylHj7nve9odXpWa3u1c8wAZcDAkzcAgwLBL4zhPiPlgECAJgaX5H0voq7C0XsMNzNLhJEtBa7mCCLTqIKTw0b6k/Eym7yMA/xOc2GD2aJ1T14pv076HJHvPHVXD8W1+X4jWyZtkNSDEXMgzACtWEuBiY3kRB3H023KocHg/iOLXkMHzZtCb3ExrBJ8ip+J4UWkfDqOHOJaI1BzGdvr65+eGCJu5IbSZIFscxppfvymsVRJHUF8dzHoRvcefvxUxrWPzNuS35pcQAd7iRbWyUzF5mkCIiCRnN9LEN11XPUa2JzOIMyMofkd3oj5iYaehhM0uIYii/NWZla4yXQCL7EAx7yEW7ZJkjD4iDgYvm9s2FvBCPhfJI9srjg4JuRY6XPDlfK6LEPYKbnOlkAmS4tM9Mxk36Ko4J2kpgn4zBu5r9JMzlIBt6xrzXnEquIbmmm8vJ7pcIytv8rIJne52NlzooAeW5ufdG7J2TDXQyNl6gCDkc/Zx1Lgyy0hDQ8nq4LTqVNtZoLGNDTcOBsfMR+wuY7cYGkwts74rgNIbTyCRZt7z16735uniHNjKSI/C6I9IXtWuXElxJJvJJJPUnkjtmf00+hqxMJiWi+LWJ7TfTnz5L2faHSx7hH1T+A4lUYWjOcsiQb2+vkOiuK2GDnkAgC8EzHh09FS8NAlsyHF1iC0jS2o81aUKE/Lm+a2eS6b7mPFNqiNkVSJGjdu0i+MnXPYL5PZyS6Wd8sXROG8GkHrtpYduNO1MDDx/5fVBYp2KpEu3BAmO6QTGsjmFGc1GQyiRgcEoqYnRSFjtQun7KdszSilXJNPRrtSzx5t+i0RjwQCDINwRcEc1hzl1fYrtZ8Jwo1Xf8Zs0n7hO39J9krr9n7wMsQzxCb7O2iWkRSnHA/fqWjoQhZ1aVCEIUUQmsViW02Oe8w1oLieQCdXBfaZxyA3DtOsPqeH3W+t/IImlgM8oYEPUziCMvK5Lj/G6uLrGoR3NGN0IYNPM6nr5KBSuk0I305ybeI3Ck1TFyL6W/NbFrRCN0YA0WNkeZXEnJKdpMUqkxJpMUumxVPchyhoTmBqy4AsdGgMWguA1Gmp15IcYG/kvKeNAEZXXsJaRuD9UBUgvYWDiiqdxjcHjUK8rUC0gw4gE2bEC2pl3JFfGsaCIM7ix/PVeva/JmLidXQQ2IiYkNnoqqtQLo5N7zrTvqT4rI7Fa6oa8zn9ptfr9+q19dtZ8Ia1mSc55d1lZOxrMkhpLhGotJ316Ksxtd7gY+awk+ItA0CbdXc4FpETBlsm4BvOW2p9lGdXDTck+Lyb2N2gQANvBaaCGOO5b+Vn6ysnqg0P0toNCbnPXi3mpFM2Exmm+UECPPUqJ8F7nOirPeDovaCO74d31zKZSxAJ2Fp1/UBMO4VTPPQix0BLjA83EjfysiTnRLR8pzhMtwtb71Sf8ArbSOXO6kUWFoGY96LnQH1XlHhTGvDgDIk6iLjLpGkKS5szp53HovW4XjiCfYVe6lndmdfax08oTtLAsLoaHOJ2jutH4piS43gaWvyK/4N5jLl3J+Zth4OudlbcWxn8NTa/KXd5rHXEDukkN8IhJdo1pbI2liF5HdYCe7PpyIzUusQMAHS/E93qkinTEZy1pFhsRPWxKg43hed0xIAGoBuBlOwOytcLimVGZ2jMCek+ETYpT6DiJyugkwQQNb81l21MtLMXjDtDfzGesdqMoIYZ96ObS176WPpxOuFUVeFOLSJJJExldrb8AndQcFwuo25BM94Bji033Mtkx1nVdPh33ETykQT7zyTGIpObDwHEts6REtk2sBob76lNBXSVUBjkcLnsHHA+iOqdnQUrTLCL2F7XuO3wyq1oLD/wAhdDtWOZLdLAmMp5TJ2ndT6dVsNGRjQ0yGgDQa2yi4mfEdFHx2FzHM5waTuxsyNDMCbi2qTT4VVE5Xn5YbMEGYtcjLzudkJDJF0ZbKbelu7S3p2KyDarpPkkbfHD869gz3aI4i1lZ7M2YlxLsw7pa0WA5g3E9XdFS8c4VXJaYL2REySYPelwNhcxOivMOXWebkgTJvEzMSd76qze4OEOAcPb3su4o6jZMjXNHO3EJdW1tPUBoiza9+BWYVqjWm+txpOm0jwS3sMiRG1xBj9wu04pwpuXMG07GQPhtJvtrExzGyY43w8VMOxzRldTzHKGGIceYGWwA0Wmg/qEvkj6Rga1x3S7Nr2x74X1whBC17SYzcjhx99a5UCFfcKxJe2/zMtKqX8KqxLQDeDeYPL0g9JVtheFvpskm5IJAJA00kJ/JUQzRbzDccPQpbUjdwcOHiE1iKLs5LXgOMCLkAWm2hJ2PiotfAv7su6bxPdvG+h/uV06jeSBIG0m3nHVNPpyY6TZDsAQRkN+tUOIwLpsSDAvJIkTNtwZA8kDC1Bo+PKbW6eKtqrYMJp1O4FvdE4I/K933LQOwXaE1WfAqGXsHdP4mD8x9I5FdcsV4djXUarXsPeYZGvmDOxFvNbHgsW2rTbUbo4Aj9PEaLN7RpxG/fbofVabZtT0rNx2o9E+hCErTVJe8AEmwAk+AWJcYxZr1n1T95xPloB5CAtX7W4r4eDrEaluT+8hv5rI8wHP0K0GyGhrXSHsWe2xIS5sY7fokUcOb3N/D9FPpMMRNvf1UWniBaSBPOx9Cp9Ag6GU3c4cCkTt7iE9SYpDGpFMJ5qGcVWiLg8rp0YgbAlRajn3ytbHUr2lUcYBa0RuDfzVV7qwggap2pxJtP7pd0zEa6yJg/56qDX4vmBbGVhgFoDe8YkEl7jaL2O45Kwc0FQTRygkZW3uS4m0/hLYnUdEofs1kbjLDg3vbO6TztpccOtM4K3fG5KL4sDx8bXtzTDC3Jym/zQAfFvO9pNk3/AAtQvLmEOtuRAF7RoTbWd0nieKDCMrhJJkgWygwbE5SYnayt8HTzfIDljRuV3nmL/Hb1hEVE8cAa+S9jobcufJVgPAO6qnEVYqG2kDX99VPpOA1fFp1bHPn1VeGtc8kuDocWzAHpf8lb0P6pHK35IkNJN1XI8NaGlKbXaTAcCeUhJcwmSCLbEE+dnBOykFk7ka6GFdmyDxdL4Vi/+SGOcSBBLSA25GgcZPOB76KN2o7Q4arQFKm8lwc0iWuFhINyNbqMc1JxcAZM2JB68xumqWBaX06uRwcQCQAGtzEuv8pzHfyjZZ+qggiq21s9/ltukHFxfDhYnv61qtn/AK0Ip4uveP2t7upXZLA1WVZqDLTINnEQX2yy0Gd/NddjahDCHwZI0BNpk2uTsuZNZza5b8QtY2nmDcoM5nGJgQSAPeyk03nKC83Helo0vGwvrEG3is1tVxrasVDiMgaDwvfjzKbtpGx0ztw8+0+CueHsBcCBYAjQjoNb8/dPVatntLXRDzcQ067j/fRVWA4jTzQ6oHA2g5SRBsTlA3+vpN4mMlJ+XuibkCYkA6C52CTStPT2PV7/ANKU9O9jGMeNfr70XPYfGlln025QYkmd9u7J8Lc7KWeJgt0yjm7bUaD1/wBBQKWHbWIFQ5ssxAcwbEkzIm3vqpWRgu0WFhPPn9VsKKOCrn33gl2tuFxxPO5zbnqlO1G/AN6KJtgf8tTbWw5W0vxFk00k3aRG3gp2Fa12oF7ifcKGGWImEmkSyHZnGPbwi60dZB08LmceHasxG7dcCpGLtNgPuiIHuOUk/wC0nD4kimGyR8p+6dNdRqbeiaxbg8ZsocLnWIi1wekeqZwzmCzY1Mi/juqIaaOSmbE4cv8AsDn/ANe7IgTSQSdIzUZ99yKlGnlJDDvnDnDXWzbQLEWEWHNKrAl8ZjoLWi19JTz6UiJMO1i0m+vhJTNKqQ8szNJHdAk5jNwI0NipRxyw7zXkbuo+t+9GbRqGVMu+xtncevkfD6JHxSQJF+TQ5wjlMW801UqAQ6+vIz6J+nY66e5mAh1GDbnA/fimrTbCXStG9v21z+FX1aTXS6Dbe46JL6eka7Kc/QiFHcekTysr2lDl3BQ2VLxubf4WhfZ9xDNTfSP3DmHg7UeTh/5LhWldD2Nr5MY0bVGuHtm+rfdDVrN+FwPDPgjtnzblQ3rx4rRkIQsqtkuV+0kn+CIbqXsGk8z+SzSkHD5pv0Wpdvqc4NxicrmO94/NZfVeS2REGNditNsofo36z9FmNrE9Na3AfVOYd4kZmxA1I2n1lTKB08FBp1QCJ/W6k0qwkxomLmmyUk3KsGFOtKisq9DHNPtch3BVp1rl7mTYcguXFl7he/HBMAj6+y8a+415zBB1P6Jt1NvIW6BGpveZHrNlACod3gqPtG11SpI+VkAkAm5vB0jUeyuuztJzKWvz96QDMEQWnxjb2hXGAw1FtN4gOD7nNewygNgnpty8EgUhTZ3QTEw0AbnZthF1javbLqiE07m2Id4gehBW6otnREh7ctAFu3XvBUHh+GfSNTuMc1z3O0MgGRFx+4TYw8XGcfynNHlZWTXWIIcYcW89bz/T15pecEEFhMZjEcj9Tsh6bahgldI8b17X7tERWbIZUMDYzunJ7b8+SgZ/EeIKGu/P6qRi8MALaEx4HmOSrmNdHzbnbqtfS1TKqPpI9FiaujfSSmKU59QpJPqvGOgQA6/8zo8pmEhkmwOm5TdPFtNpv5/VEOY12HIZjntuWE9yZxcTPdDhcFxdMzczprvCscLjnGj3nDMRcgOmGkuBBAG1usqJVaDciYNtfySXUX1mubSAYQ113A5iNwCBB13MpVtOhZOwYGCM8vx1Jzsuqc15aLkkG3bzXPYjizmktD3AEmIO0/isSr/gvHqj2Fr3uc29okkNAESRtd2v3VzOMwFRgbnBbmEibEjS4kHXmrvgmFnDSWl0EyMzR10LDbacyu2zFBHSghgtcZAHr2gXRsFVJFJvSXJ5Enj+NFeve1zJZmGcWkEEHnpy36qM2odyIGkNI/MpzEVjHem0NvqBE3680w1kQZdPjsvNnUrIow9oy4A+SU7TrPip3OvjgnQ6Z/eyKLQIIzbi5cRr1KQX3dH7sF5VxGRosSTeRsTHsmRHFLRk2TpqZpnSdI+qQWgyCNdI5jqLpFCrI0I8V656lg5S5aetOPdFI5c/zCQLwbj71rztC8wNMfNkqZ5kOMQIInSTMSJtYr348NJiQ4XAvceHIpkPcGwIDXAiCTMHXqLrPz0kvRvp2uDbuuLnUEZHaLd/HVaSnqYOkZUuYXWbkAaOB1OdDr1cNEGtc66kz7yk1SXAXP79kiBc8ybz0j6JVN0ERGoIkE300BGycXlZHvBtyOGNEoDYXy7pdYG2bHXjfXjhNSRoHWScjYmDMa96J9VZ8V4U00g82cCSYHdLcxExcjZVTniI1sOmm8cl5QV0dbHvsBwbHtClZSOpZDGTdDCMtxvAgHzup/AKsYuh3T87RO0G3PryVKHgnQc9PzIV92YwzTi6MAAzm0GzS7kjZv8AjceFj6KuBtpWdo9QtRQhCyC2ygcdwXxsNVpjVzHAf1RI9wFhwrNdE5hGpnLF/C9/qV9ALF+2vBfgYt7QIa+ajbDR0yPJ2YeQTzZLyd6LvSfaceBJ3KMzFMAtHgE62rmEARHPQf7uqyi1jhbXkIHjZSS8ER5p8GkrOuAGFaF8N5mIMaeKWyqqynTbIknc28OvkltqBumnuq9wqvdTtHjIMZmlrnAGLEX0vbl+ynKXFJcAQRJAHvry0NtUxSxwOhTrsTyVQidzUdYf4rz/ANXG7SLE+kyDpDhExyM7FFPibXOygOmSJgQCBOxQMSkmsuhE4cVzdvJXPCcVchzrOuNhmFiDe4IO9tExx3jH8PimgGWZA7LP4pvMX0kE81VfxMX1G/L/AGmeL4d1QNc2SW93cnLGYaeaSz7JibV/ESW3HAhwPMi178OXDPanuz66UR9E02IyO7NrefYutwWMbVZnbMEnx8PVPPrBs635NcdfAFVXZ/hnwmgl7sz2ZnNgADwMm4Eg+IVrUqADMXAD8gViaxkTJ3MhO80HH26+3Q6rc0kpliD3YPFV/Eq8GNIHqTafJQmVF7jcW1zzoRYC+sX+qr/jnN8sDoZX0DZkPRUkbSLGwJ785XzraknTVcjgbi5A7BjCmuqEGxhFF7jMbKq/9XgSWOGs87Z/X5R/cEl/FD90vaLzYbbwji5tsIAROvYq4bWsrHhVKQXQDDQLkgd65uBaFQtqWU7hnEozCDoHaE6QCLcxCD2ndlK9wF9PC6M2bK2Gpa9wvb7K14rwqnWj4xLcoIaWmTBOlwAmMU13wqNOm4TTfkLhYhrWlrbkiCRBImPZc/xjtLUZiS2k95Y2GwM15AkWublWNWhUYwkwGkgERlIPKCSdIkf5WXkpKp74WyOux4uwcrjN8dfmtkyamlbJUOGgyOJFvNO8RzF3dcSS1uhbcxrYEcklriJzg5piJB90ig+zyTqMpM3vc38BHmojajnTmDjqb5RJ52AutFTlwlMDf2saAesmx7rD1WVqo4zCJ7WL3Egcmi477n0UumzUyddzKKtfKLk5ZA9SAPcqGKhgQI8TJ8JGyXUrHL3mg3b1A7w72mg18kxtYJUbk5UxuOpROabEiNLc+vRRqdfM/MyoIGtzHhoof8azLegZgyMvITGm8/Xkn8JWaQYZkvGkTG6raC42K7I3RcBTC5ufNJHSLHynVeVsSYnKD6pr4myW2kf8n6gKTPihZvSOsOtcNLnEcUmi5xF2xfRKr23UgABN1IMTtdZT+/8A64sLRgm/M4xfv8kU6EuGTlR6ryPmIMAAB0kQZsAdrlR2wCYjwEJPEHSTPQ/koznm1pA/f6LVUR6SBkpAu5ovb31rk3JtdTGVNoXV/Z/gg6u58ACmyNPvO+tg5cdSrQJFvD/C1PsXwz4WGaSO9V/5Dzg/LP8A1g+JK42jII4SOJx77kZs2EvmB4DP2V+hCFl1q0Lme3vZ44nD5mCatKXNjUj7zPOAR1A5rpkK2GV0Tw9uoVckYkaWu4r5yGI/l05Tb0TjMcTyI/e6677S+yRoOdiaLT8J5l4bbI87/wBDvYzzCzz+LMRZb+lcypjEkYwfJZmWncxxa5XTcYQDAPK+g/VKZjOYI6j9CqSnjoN9DY6JRxRB1/yOaJMCoMKuhiWj5R1JTrsR1tPsqNmMPNPtxUjW4+iqdT20wuHR81bHEXGX2le/HJsqhuISxiFyadV7hCsmYojU2FosP9qZw3HS1zbXDRFzMy3bSxlUT8RebXG+n+E/gMWTUFwZBFuYEiZPMApTtWmL6SQdV/DOvcjKNpEzbam4/wCwI+q7sO+UnNIkR3hJAMQQ2T5HfcGTWcexUMY0m+u8EAKaK0scWx82e5yxIBmzb7iJ8+XGcf4s59Z05bSzuuc5puZdLieixewaN1RWNcBhuT9PVHsq9ylki4uwOzj7/KkjETc/6Xrq1rRMGPHZVLcSnRiLL6WYUi6NS2Yir02iSJ2mYI6nw8LuUMQ+e9lA6G+v6KB8Ymw1R8cgSdPLVUCH5rXK6LLjQKzNXqFJ4LjMtVo1zHJ/fEe4VGcQksxeVwPKD5gyJG4XlRSdNC6M8QQpGyzgV3reD0aT3VTSBqSX2a8ODrDKy4bN5k736LmeKcRNStmbOXQB0WjluQJ3KaxfaupUzCWtza5GAG+ozG6q24jf9gLObH2DUQydPWOu4CwFybDvGOwdacVdYHs6KIWHFXbMaYM3J1iIP6bL1tSddVUtxKeZibey03w4bcgapK4ONgeGitBVShWVW3ESY8/JKbXvquDHZV9GVZiqvDXUB2I2STiFBEvN1WNF8ug7wP1U6tVjQTHWFTYLFtbcySJsPxHWfJJxHE5sIHoT7LLbY2dVVs7WRN+Vo1OBc69ZxbmiYiGBT8RxAjb3HX9B/d0Kg1OLdD7fqq7E4g2vqmGVJvNvf1KykezZ31BpwLuBt+exX3xdWdbFSCeke9kj4pGoMdHRc81D+ODABnffVTMLw81qrKdNud7zA/PwEXnYL6dTQCmp2w67oyThUhpv2q/7G8COKrgOn4dOHP8ADZv/AGPtK2IBVfZzgLMJRFNtzq934nHU+GwVospXVXxElxoNFqKOm6COx1OqEIQgUahCEKKJvEYdr2uY8BzXAggiQQdQQsJ+0LsE/AvNSmC7DONjqWE/cd05O38dd6TWJwzajHMe0Oa4EOaRIIOxCZbP2g+ik3hlp1HviqJoRKM6r5VL/JOU602JjkevLwXf9uvsyfhS6vhWmrQ+ZzNX09fN7Ouo3nVZuXXX0Olqo6tu/Hp71HBKXxFps5SfiEWKdp4iDKiipIg67H8j0+iDIMFE7t9VUWKwNTcaH2PJeisodGtGtwdR+9064RG4Oh/e6qLLYVJYpbasiPTx/wApuhiSx4cNQQ4eLTKYzL2rfvDUa+PPwK4MYIIOhXjRum4XZ8QxZfgnP0ORrSAAdTF7HuwTc6Fq4p1W/kIVvwbjvw6dSm4w17HNaRqCQdY8Sqk0i0lpLTGhBDmx/rzSHY1I6hM0Dm43rt62n7cc8fG+RgJ3xofXj56dSdZWT1Orr4fS6hNeIT7GxGs/rtCeOIAu4W99V0O5ie+Lp0Q7Ek29bpi41SS5chrJMj6hebtlINZINZNub3QY21mLyUzUdG8qxu6TuroMupVOtrfY/p+aM8akQoZf3T1Men7CbNU7mV0YiTg2XYjVp8SBztP52M8k8MRoI011/XlCrKdeZmYF4m3QeEwnadbWOd99fLVUyMIGtlyY1PGJjSE8yvufS/kL89VWtdLtD4WSqledP0nquRGHAcetVOjU04lefHUH4icNXL/V9B+q66NcdGpFaqBb18eXkmRWuI5/RRHVEU7n6Dcn9F3uBouVaI1Nc4bxz8E2KubSzfqotye8RHIf4V7wLD1a7m0cNRmqbuqHvECdb92k0c9T7IDo4qYF7QN45LsDruTy8T6qxkVzYn6+HWjhOBLqrWOa8l0d0Dvu/lAPyzzOgutm7I9kxhQ6o+DWqXcdQ0G+Rp5aSd4HILzsj2Kp4JuYn4ld3z1D11a2dB7nfkOkWS2jtF05LGHHPS/4TmmpWx/MRlCEISZHIQhCiiEIQoohCEKKIWd9tvskpYnNVwuWjW1LdKbz4D5HdRbmN1oiETTVUtK/fiNj71XD2NeLFfK3FODVsNUNKtTdTeNiNeoOjh1CaYDEOBjnuPCfovqDi3BaOJZkrMDxeNiJ3a4XafBZP2k+xmpTJfhXGqzXIY+IOgNg/wBj0K2tHt+Gcbs3yu8vx3+KWy0zm5GQs4NAjcRzlPUSBYmx2v6jqna2H+G4scx7XCzg4ZT4FpC8a1p0F+RJPonm/vBAOKPhC15B6b8tbFDIBUjC0HucGtbJNsoBcT0gK7b2LxcA/Cc0O0zOYz1BgjzQ0k7I8PcB32VVydFzT6YBtP75r1rJ2Nr+fK2677CfZdXI/wCSoGGbR3xHkQZSqf2emlUmpUDg2e6GGT/MLxE+cwIQP90pzjeyPNdkOA0XEVMG5mUFoaTcDpz+qQZOx6bLR+M9mHV6TGtIBpgua52YDlliDe29+ei5ep2IrfdDH9WPdAnYyLEbjZeQV0UrRvusQuCCDeyoK2aBIHVNuYeS67CdgqhcBUfTpiYmS8+XKfyXV4TsBhKcF5D9JzmZEXjvak3mLaQpNtWCLjfsXTGOdoFkdSkbWHqEy5juQ9R+q2dnAcKIigyqQ4x3GgFhsGkwYyiNpMKNiuF4fu58NSJDSwS2mJcYh5hogtjTSCUONvMBtuFXCM21CyCpMCzfXc+fglswL3NLgwlo1cGuLfWeh9Ctow2Coy0/AptLWhrXBlJxDt3RA1HMwI6q0qVPiS1lRhGa5iQ1thksRLjBuTp5Kt39Qfwj8/wu923FYBtAAO5uf18fVetaR0PiVudfsthqkmuG1CZ1DWgDWwbdojeZ6qRguCUAAGUWMpgyBkbLjzMicvjc+C7/APoGbv7Dft9+i83CVhjGgDXXU7eEwvA3ofKCt8xPD8OGw6lTIdYNyNueQEKsd2Iwju8+gxsAgNaSIHUg3PsLrhu3mauYR5/ZcGF3NY1GXnPOLD03+iaidwfX81rHE/s7whblpBzanMOc4jU3BsB1MaLge0HZ6phHw8BwOlRslpP4Zgd5MaXaUNQbNvfkcKtzC3VUwpR81+gj3um3VI1nzBEq94F2IxGMd/wsIbu9wy0wdxm3PQStX7KfZfh8IA6p/wA9Wxlw7gI/CzpzM+SrrdpU9PfecS7+I+vAImGB8mRpzWddkPs2xOMyvqA0KBvnPzuH8jTz/EbeK2jgfAKGEp/DoMDRudXOPNx3P7EKxQsZWV8lUc4by+/NNooGx6aoQhCXq9CEIUUQhCFFEIQhRRCEIUUQhCFFEIQhRRVnGuzeHxbctek1/J2jx4OFwuKxH2P02kmm9727MlrD5vynN6BaQhGQV08A3WONuXvTuVEtPHJ+4LjsD2MNMRRa2gCIPezl2xmRpA5/5t8J2dLW5XPEcmMDB9TPmrpCrfUyP1PvtOVw2kibwVdS4GxpnM82iC4xHgITp4RSMSyYMiSTBG4k2UxCq6R3NXCJg4BRxgKf4G/2gn1SxhWDRrfQJ1C53jzXYaBwXgaOSIXqF4vV5CMo5L1CiiQ6i06tB8gmncPpHWmw+LW/opCF7crwgFQ38IomJpttcWiDzEaIfwphB+YTaz3b+JUxC933c1z0bDwVa3gbRo906S6HGOU6x5qPX4PWIIFUQZiG5CPPvT7HqrpC6ErlWaeM8FxNbshXqtFOq5+WSSWVGsaD4CnLj4p3g32YYWic1XNiHTI+IZaP+os7/tPguxQr/jJQC1psDyXDKSJpva/aksYAAAAALACwA5QlIQhEUhCEKKIQhCiiEIQoohCEKKL/2Q=="/>
          <p:cNvSpPr>
            <a:spLocks noChangeAspect="1" noChangeArrowheads="1"/>
          </p:cNvSpPr>
          <p:nvPr/>
        </p:nvSpPr>
        <p:spPr bwMode="auto">
          <a:xfrm>
            <a:off x="1629833" y="922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20" descr="data:image/jpeg;base64,/9j/4AAQSkZJRgABAQAAAQABAAD/2wCEAAkGBhMSERQUExQWFRUVGBgVGBgYGBcWGBwWGBgYGBwXHBgYHiYeGBkjGhoYHy8gJCcpLCwsGB8xNTAqNSYrLCkBCQoKDgwOGg8PGjQkHyUqLC0sKjQ0NCwvNTAqLCwsLDIqLyksLCwsLCwsLCwtLSwvLCoqLyosLCwsLDQsLCwuLf/AABEIAK0BJAMBIgACEQEDEQH/xAAcAAABBQEBAQAAAAAAAAAAAAAAAgMEBQcGAQj/xAA+EAABAwIEAwYDBgYCAQUBAAABAAIRAyEEEjFBBVFhBiJxgZGhEzKxB0JSwdHwFGJykuHxI4KiFTODwtIW/8QAGwEAAgMBAQEAAAAAAAAAAAAABAUAAwYCAQf/xAA3EQABAwMBBAgFAwQDAQAAAAABAAIDBBEhMQUSQVETYXGBkaGx8BQiwdHhIzJSBhVC8TOSohb/2gAMAwEAAhEDEQA/ANxQhCiiEIQoohCEKKIQhR8bj6dFpfUe1jRuTHpzPQKKaqQkVq7WAuc4NA1JIA9SuH4l9pGYlmFYXH8ZE+YaPqfRclxl+LqODqpe4bZtBzhrbAaJlDQFxHSODb8OPgl81dugmNpdbjw8VsdDFMeJY5rhzaQ4eydWD03VgZBYDucxHuLhW+D7QY2nc1XxaO8XCOZzgwFfLsvdOH688INm122+Zvgb/ZbChZhQ7eYtpu5jvFrfq2FMp/aRW3p0ut3N9LmULJQSMySPFEN2rTu5ju+y0NC4zAdv6lX5cMDt/wC6GjSfvNCuqfF8RF8G8eFWkfqQhXQubh1h2kD1KMZUxyC7bnuP2VyhVNTjVRsThaxn8LqLtP8A5Aqmp9pGHaS11OsCLERTNxtZ66ZA+TDBfsIP1Xr6mNn7zbtwusQuPb9p+FOjK39rP/2k1PtRww1p1vSmP/urPgp723Vx8ZBa+8uyQuKf9qNEaUqhnq0fmox+1dm2Hdfm8fk0rsbPqP4+n3XHx9P/AC9fsu+Qs5r/AGqv+5QaPFzj7ABNf/32NqDuMpt65D9XOhSShliG9KQ0cycKR1scp3YgXHkAtLXhKyTF9qeIGxqvHMMay39gn3VXi8TWqf8AuvqunQuLneUEwrY6BjwD0rbHlnw0Vcla9hI6J1+sW8VszOKUXPyCqwv/AAhzS70mVKWFuwVSJLCBaCIt5bLoOE9qcbh4BzVWD7tSDbo8X+vgvJaWAC8czT1XH3XsVTOTaSFw7AT9FqiFRcJ7YUKxDSRTqH7jnN9iLH2PRXqWBwdkG/mmTmubhwt24QhCF6uUIQhRRCEIUUQhCFFEIQhRRCEIUUQvHOABJMAXJOkKFxbjFLDMz1HRyA+Zx5AbrNeO9rauJMSGU9mSf/K3ePsjaaikqMjA5oGrro6cWOXcvvyXS8f+0JrJbhh8R2mcjuA9PxH28Vxz8Q/EPc+tVfYazFidBs0dAPJRQSf8SfcxHullnT1Kfso42MLWYJ46nzWf/uL3SB8mQP8AG9h5ZXr6tGIAiBGfK1pI5Duknz9EuhRYJOdxBiAXTt6eQC9/h8wGgsCTspmHoS4NaZix8IIMdf8AKyW2WiGQMjcbkXN+HlxTJ22JpoAxtm54X07z/tRaD8xDZpjo5kv9ok+SsKeADJyEtB6D8wvTRDYJa3Q3GbUHugWuDvyTeJoue0tA0AnK4Ezu03ACUtkc4tYXlrSbEkXHbbjZKi3kFBxIYMwDySbkggX5Dab7LyiQ8OJDQwA8g72i9uid4bwXvTfKCfvGLcukx6KRxbhwILr5rADz9StBNNAyUUu+S42+f+JwLC1rYHVujnlUBpI3uCosJgfiVmtE95waJ6nxWo8S4jSw9On/ABFV+eIloEujfKJgeizZmZjwWkjKQ5pESDqCOsr3G4l9V+ZznOcQAXGJgCAn1ZQGqcwOd8oGefpbPsImkrRTNdYfMbdiu+K9uS4RSFRm2Yvuf5rabW0t1XJOptqGTDidTM9dvFPVsMY+YjfVRnD4bZaC89INtAETT0sVL8rALHXn76rLmWodUC7id7hy8Led15/DybyAJ6eAS+GZKtdtEl4kxmiQDy5n03Cfw7idA45hAIyiM39WhUfheHqU3vMOFzfJUN7n7rZjw91KmSQiRrPlIbg3GTm2oOnYb+vtNGHkbwvkC3r7wrHE8Iezuyc0lsZbSLWN/G8J1vA3lsExedJPLnCc4NRqOZLg4BwLgYe2dWyM3SLT4c1ZU8O2Jl1oOsxALdxylYip2zWs/S3wS05dYa6YFvpe629LsejI6QttcaAm3Xc3+trKBR4aAAA0GDq4DncGDeNlLqhwuIHibQNrhLbw9rYzaTadoblB/tkL0YBoaAWnLBaLOsDaIvaIGiTTTy1BvK7e/Pvkm8baelsG2bfrA09UyzGWuQImbjYSQRtAuh1QHR0Hp4Ztp2un34NtyBf62iYOp29kl9NobIAMDSBPgOqF3RfCM6QkKH/ESRDpNhILm6iZIykARvK8NSJBkgag3HqFJotLhIGUXEFMP4gzOaTiWE27wsZ3BBi/kr2U73khjSbZNs45rk1DWi7nDOl+ajt4mxpAaLaGBEeX6dVZcM7b4jDvykZqY+46x1+468eFwqzFcCgSHXG0KK+q4tyvFxof3stls+jorh9N840de4PbY8vTTODi9oV1ZYsqR0ZwW6Edlxz9dcZGwcD7SUcU2abu8LuY6zx5bjqJCtFhNLEOplrqbyHC4IJEeYWg9le3wqRTxMNfoH6NPR2zXe3giavZjo/niyPP8oSk2m2T5ZcHy/C7VCEJOm6EIQoohCEKKIQhCiiFTdpO0tPCMk96o75Gc+p5N6pztHx9mEol7ruNmN3c79BqSsb4rj61aqajjmJzEzHTK0chr6JpQ0PTfqP/AGjz98Urrq7ofkZ+4+XvgpvEeKVMRUNSq6SfQDkBsEimFAaKpHywb7jy33/fNS2iqRYAHvDb/qdflnXeFpN5rRZowFlXguN3HPaptNqeZSm3r++aiNdW2pjbcczP3th6yOoFpw0HLL296HEgcxIA9B7oSacMYXclbTUxnlbGDqbJx2B0zTG8HQcvH1103Evh2EEHYTzzHf6CVEIq7F2SCS4/DgGXbG7jEeg5qZhKtYAlzahJg/LTiBmOUDNNwAL7kHcxj55DM7eeF9Ii2fTQx9GGA24kA+aXjMrW94gWkAkX02jQmyrqGJyPuKYzCRDXNBG147osInVWJL3S0mwlslgyfKbkhw3jlo4QE3xCmQ/M1shwOrvASLGBHKNFBTRyNMYbk6W4cf8AaVV1FFu9ILMA1P4Hl+F4a5iA3Jtt42hVz8YRZ7iNQIjXqeW3mnaQAHy+5IXrqciDfpt6JtS7JjiB38k8bZB6iVkKiZjn/p3t6++We1V8tJsQbDQoNFTfhACwTfwrAknfTp+afB54oM2vhRDQUMUyJp3DXxOVoEwSRLhexvHNWc6ggjlNpCl8JpudILWQANe+fGBoOd+SErqlkMJleLhtj5jn4oujhkkk3GmxIPoVVjh9LDllQVQDTOYTIPeAEgmwiZFrylHj7nve9odXpWa3u1c8wAZcDAkzcAgwLBL4zhPiPlgECAJgaX5H0voq7C0XsMNzNLhJEtBa7mCCLTqIKTw0b6k/Eym7yMA/xOc2GD2aJ1T14pv076HJHvPHVXD8W1+X4jWyZtkNSDEXMgzACtWEuBiY3kRB3H023KocHg/iOLXkMHzZtCb3ExrBJ8ip+J4UWkfDqOHOJaI1BzGdvr65+eGCJu5IbSZIFscxppfvymsVRJHUF8dzHoRvcefvxUxrWPzNuS35pcQAd7iRbWyUzF5mkCIiCRnN9LEN11XPUa2JzOIMyMofkd3oj5iYaehhM0uIYii/NWZla4yXQCL7EAx7yEW7ZJkjD4iDgYvm9s2FvBCPhfJI9srjg4JuRY6XPDlfK6LEPYKbnOlkAmS4tM9Mxk36Ko4J2kpgn4zBu5r9JMzlIBt6xrzXnEquIbmmm8vJ7pcIytv8rIJne52NlzooAeW5ufdG7J2TDXQyNl6gCDkc/Zx1Lgyy0hDQ8nq4LTqVNtZoLGNDTcOBsfMR+wuY7cYGkwts74rgNIbTyCRZt7z16735uniHNjKSI/C6I9IXtWuXElxJJvJJJPUnkjtmf00+hqxMJiWi+LWJ7TfTnz5L2faHSx7hH1T+A4lUYWjOcsiQb2+vkOiuK2GDnkAgC8EzHh09FS8NAlsyHF1iC0jS2o81aUKE/Lm+a2eS6b7mPFNqiNkVSJGjdu0i+MnXPYL5PZyS6Wd8sXROG8GkHrtpYduNO1MDDx/5fVBYp2KpEu3BAmO6QTGsjmFGc1GQyiRgcEoqYnRSFjtQun7KdszSilXJNPRrtSzx5t+i0RjwQCDINwRcEc1hzl1fYrtZ8Jwo1Xf8Zs0n7hO39J9krr9n7wMsQzxCb7O2iWkRSnHA/fqWjoQhZ1aVCEIUUQmsViW02Oe8w1oLieQCdXBfaZxyA3DtOsPqeH3W+t/IImlgM8oYEPUziCMvK5Lj/G6uLrGoR3NGN0IYNPM6nr5KBSuk0I305ybeI3Ck1TFyL6W/NbFrRCN0YA0WNkeZXEnJKdpMUqkxJpMUumxVPchyhoTmBqy4AsdGgMWguA1Gmp15IcYG/kvKeNAEZXXsJaRuD9UBUgvYWDiiqdxjcHjUK8rUC0gw4gE2bEC2pl3JFfGsaCIM7ix/PVeva/JmLidXQQ2IiYkNnoqqtQLo5N7zrTvqT4rI7Fa6oa8zn9ptfr9+q19dtZ8Ia1mSc55d1lZOxrMkhpLhGotJ316Ksxtd7gY+awk+ItA0CbdXc4FpETBlsm4BvOW2p9lGdXDTck+Lyb2N2gQANvBaaCGOO5b+Vn6ysnqg0P0toNCbnPXi3mpFM2Exmm+UECPPUqJ8F7nOirPeDovaCO74d31zKZSxAJ2Fp1/UBMO4VTPPQix0BLjA83EjfysiTnRLR8pzhMtwtb71Sf8ArbSOXO6kUWFoGY96LnQH1XlHhTGvDgDIk6iLjLpGkKS5szp53HovW4XjiCfYVe6lndmdfax08oTtLAsLoaHOJ2jutH4piS43gaWvyK/4N5jLl3J+Zth4OudlbcWxn8NTa/KXd5rHXEDukkN8IhJdo1pbI2liF5HdYCe7PpyIzUusQMAHS/E93qkinTEZy1pFhsRPWxKg43hed0xIAGoBuBlOwOytcLimVGZ2jMCek+ETYpT6DiJyugkwQQNb81l21MtLMXjDtDfzGesdqMoIYZ96ObS176WPpxOuFUVeFOLSJJJExldrb8AndQcFwuo25BM94Bji033Mtkx1nVdPh33ETykQT7zyTGIpObDwHEts6REtk2sBob76lNBXSVUBjkcLnsHHA+iOqdnQUrTLCL2F7XuO3wyq1oLD/wAhdDtWOZLdLAmMp5TJ2ndT6dVsNGRjQ0yGgDQa2yi4mfEdFHx2FzHM5waTuxsyNDMCbi2qTT4VVE5Xn5YbMEGYtcjLzudkJDJF0ZbKbelu7S3p2KyDarpPkkbfHD869gz3aI4i1lZ7M2YlxLsw7pa0WA5g3E9XdFS8c4VXJaYL2REySYPelwNhcxOivMOXWebkgTJvEzMSd76qze4OEOAcPb3su4o6jZMjXNHO3EJdW1tPUBoiza9+BWYVqjWm+txpOm0jwS3sMiRG1xBj9wu04pwpuXMG07GQPhtJvtrExzGyY43w8VMOxzRldTzHKGGIceYGWwA0Wmg/qEvkj6Rga1x3S7Nr2x74X1whBC17SYzcjhx99a5UCFfcKxJe2/zMtKqX8KqxLQDeDeYPL0g9JVtheFvpskm5IJAJA00kJ/JUQzRbzDccPQpbUjdwcOHiE1iKLs5LXgOMCLkAWm2hJ2PiotfAv7su6bxPdvG+h/uV06jeSBIG0m3nHVNPpyY6TZDsAQRkN+tUOIwLpsSDAvJIkTNtwZA8kDC1Bo+PKbW6eKtqrYMJp1O4FvdE4I/K933LQOwXaE1WfAqGXsHdP4mD8x9I5FdcsV4djXUarXsPeYZGvmDOxFvNbHgsW2rTbUbo4Aj9PEaLN7RpxG/fbofVabZtT0rNx2o9E+hCErTVJe8AEmwAk+AWJcYxZr1n1T95xPloB5CAtX7W4r4eDrEaluT+8hv5rI8wHP0K0GyGhrXSHsWe2xIS5sY7fokUcOb3N/D9FPpMMRNvf1UWniBaSBPOx9Cp9Ag6GU3c4cCkTt7iE9SYpDGpFMJ5qGcVWiLg8rp0YgbAlRajn3ytbHUr2lUcYBa0RuDfzVV7qwggap2pxJtP7pd0zEa6yJg/56qDX4vmBbGVhgFoDe8YkEl7jaL2O45Kwc0FQTRygkZW3uS4m0/hLYnUdEofs1kbjLDg3vbO6TztpccOtM4K3fG5KL4sDx8bXtzTDC3Jym/zQAfFvO9pNk3/AAtQvLmEOtuRAF7RoTbWd0nieKDCMrhJJkgWygwbE5SYnayt8HTzfIDljRuV3nmL/Hb1hEVE8cAa+S9jobcufJVgPAO6qnEVYqG2kDX99VPpOA1fFp1bHPn1VeGtc8kuDocWzAHpf8lb0P6pHK35IkNJN1XI8NaGlKbXaTAcCeUhJcwmSCLbEE+dnBOykFk7ka6GFdmyDxdL4Vi/+SGOcSBBLSA25GgcZPOB76KN2o7Q4arQFKm8lwc0iWuFhINyNbqMc1JxcAZM2JB68xumqWBaX06uRwcQCQAGtzEuv8pzHfyjZZ+qggiq21s9/ltukHFxfDhYnv61qtn/AK0Ip4uveP2t7upXZLA1WVZqDLTINnEQX2yy0Gd/NddjahDCHwZI0BNpk2uTsuZNZza5b8QtY2nmDcoM5nGJgQSAPeyk03nKC83Helo0vGwvrEG3is1tVxrasVDiMgaDwvfjzKbtpGx0ztw8+0+CueHsBcCBYAjQjoNb8/dPVatntLXRDzcQ067j/fRVWA4jTzQ6oHA2g5SRBsTlA3+vpN4mMlJ+XuibkCYkA6C52CTStPT2PV7/ANKU9O9jGMeNfr70XPYfGlln025QYkmd9u7J8Lc7KWeJgt0yjm7bUaD1/wBBQKWHbWIFQ5ssxAcwbEkzIm3vqpWRgu0WFhPPn9VsKKOCrn33gl2tuFxxPO5zbnqlO1G/AN6KJtgf8tTbWw5W0vxFk00k3aRG3gp2Fa12oF7ifcKGGWImEmkSyHZnGPbwi60dZB08LmceHasxG7dcCpGLtNgPuiIHuOUk/wC0nD4kimGyR8p+6dNdRqbeiaxbg8ZsocLnWIi1wekeqZwzmCzY1Mi/juqIaaOSmbE4cv8AsDn/ANe7IgTSQSdIzUZ99yKlGnlJDDvnDnDXWzbQLEWEWHNKrAl8ZjoLWi19JTz6UiJMO1i0m+vhJTNKqQ8szNJHdAk5jNwI0NipRxyw7zXkbuo+t+9GbRqGVMu+xtncevkfD6JHxSQJF+TQ5wjlMW801UqAQ6+vIz6J+nY66e5mAh1GDbnA/fimrTbCXStG9v21z+FX1aTXS6Dbe46JL6eka7Kc/QiFHcekTysr2lDl3BQ2VLxubf4WhfZ9xDNTfSP3DmHg7UeTh/5LhWldD2Nr5MY0bVGuHtm+rfdDVrN+FwPDPgjtnzblQ3rx4rRkIQsqtkuV+0kn+CIbqXsGk8z+SzSkHD5pv0Wpdvqc4NxicrmO94/NZfVeS2REGNditNsofo36z9FmNrE9Na3AfVOYd4kZmxA1I2n1lTKB08FBp1QCJ/W6k0qwkxomLmmyUk3KsGFOtKisq9DHNPtch3BVp1rl7mTYcguXFl7he/HBMAj6+y8a+415zBB1P6Jt1NvIW6BGpveZHrNlACod3gqPtG11SpI+VkAkAm5vB0jUeyuuztJzKWvz96QDMEQWnxjb2hXGAw1FtN4gOD7nNewygNgnpty8EgUhTZ3QTEw0AbnZthF1javbLqiE07m2Id4gehBW6otnREh7ctAFu3XvBUHh+GfSNTuMc1z3O0MgGRFx+4TYw8XGcfynNHlZWTXWIIcYcW89bz/T15pecEEFhMZjEcj9Tsh6bahgldI8b17X7tERWbIZUMDYzunJ7b8+SgZ/EeIKGu/P6qRi8MALaEx4HmOSrmNdHzbnbqtfS1TKqPpI9FiaujfSSmKU59QpJPqvGOgQA6/8zo8pmEhkmwOm5TdPFtNpv5/VEOY12HIZjntuWE9yZxcTPdDhcFxdMzczprvCscLjnGj3nDMRcgOmGkuBBAG1usqJVaDciYNtfySXUX1mubSAYQ113A5iNwCBB13MpVtOhZOwYGCM8vx1Jzsuqc15aLkkG3bzXPYjizmktD3AEmIO0/isSr/gvHqj2Fr3uc29okkNAESRtd2v3VzOMwFRgbnBbmEibEjS4kHXmrvgmFnDSWl0EyMzR10LDbacyu2zFBHSghgtcZAHr2gXRsFVJFJvSXJ5Enj+NFeve1zJZmGcWkEEHnpy36qM2odyIGkNI/MpzEVjHem0NvqBE3680w1kQZdPjsvNnUrIow9oy4A+SU7TrPip3OvjgnQ6Z/eyKLQIIzbi5cRr1KQX3dH7sF5VxGRosSTeRsTHsmRHFLRk2TpqZpnSdI+qQWgyCNdI5jqLpFCrI0I8V656lg5S5aetOPdFI5c/zCQLwbj71rztC8wNMfNkqZ5kOMQIInSTMSJtYr348NJiQ4XAvceHIpkPcGwIDXAiCTMHXqLrPz0kvRvp2uDbuuLnUEZHaLd/HVaSnqYOkZUuYXWbkAaOB1OdDr1cNEGtc66kz7yk1SXAXP79kiBc8ybz0j6JVN0ERGoIkE300BGycXlZHvBtyOGNEoDYXy7pdYG2bHXjfXjhNSRoHWScjYmDMa96J9VZ8V4U00g82cCSYHdLcxExcjZVTniI1sOmm8cl5QV0dbHvsBwbHtClZSOpZDGTdDCMtxvAgHzup/AKsYuh3T87RO0G3PryVKHgnQc9PzIV92YwzTi6MAAzm0GzS7kjZv8AjceFj6KuBtpWdo9QtRQhCyC2ygcdwXxsNVpjVzHAf1RI9wFhwrNdE5hGpnLF/C9/qV9ALF+2vBfgYt7QIa+ajbDR0yPJ2YeQTzZLyd6LvSfaceBJ3KMzFMAtHgE62rmEARHPQf7uqyi1jhbXkIHjZSS8ER5p8GkrOuAGFaF8N5mIMaeKWyqqynTbIknc28OvkltqBumnuq9wqvdTtHjIMZmlrnAGLEX0vbl+ynKXFJcAQRJAHvry0NtUxSxwOhTrsTyVQidzUdYf4rz/ANXG7SLE+kyDpDhExyM7FFPibXOygOmSJgQCBOxQMSkmsuhE4cVzdvJXPCcVchzrOuNhmFiDe4IO9tExx3jH8PimgGWZA7LP4pvMX0kE81VfxMX1G/L/AGmeL4d1QNc2SW93cnLGYaeaSz7JibV/ESW3HAhwPMi178OXDPanuz66UR9E02IyO7NrefYutwWMbVZnbMEnx8PVPPrBs635NcdfAFVXZ/hnwmgl7sz2ZnNgADwMm4Eg+IVrUqADMXAD8gViaxkTJ3MhO80HH26+3Q6rc0kpliD3YPFV/Eq8GNIHqTafJQmVF7jcW1zzoRYC+sX+qr/jnN8sDoZX0DZkPRUkbSLGwJ785XzraknTVcjgbi5A7BjCmuqEGxhFF7jMbKq/9XgSWOGs87Z/X5R/cEl/FD90vaLzYbbwji5tsIAROvYq4bWsrHhVKQXQDDQLkgd65uBaFQtqWU7hnEozCDoHaE6QCLcxCD2ndlK9wF9PC6M2bK2Gpa9wvb7K14rwqnWj4xLcoIaWmTBOlwAmMU13wqNOm4TTfkLhYhrWlrbkiCRBImPZc/xjtLUZiS2k95Y2GwM15AkWublWNWhUYwkwGkgERlIPKCSdIkf5WXkpKp74WyOux4uwcrjN8dfmtkyamlbJUOGgyOJFvNO8RzF3dcSS1uhbcxrYEcklriJzg5piJB90ig+zyTqMpM3vc38BHmojajnTmDjqb5RJ52AutFTlwlMDf2saAesmx7rD1WVqo4zCJ7WL3Egcmi477n0UumzUyddzKKtfKLk5ZA9SAPcqGKhgQI8TJ8JGyXUrHL3mg3b1A7w72mg18kxtYJUbk5UxuOpROabEiNLc+vRRqdfM/MyoIGtzHhoof8azLegZgyMvITGm8/Xkn8JWaQYZkvGkTG6raC42K7I3RcBTC5ufNJHSLHynVeVsSYnKD6pr4myW2kf8n6gKTPihZvSOsOtcNLnEcUmi5xF2xfRKr23UgABN1IMTtdZT+/8A64sLRgm/M4xfv8kU6EuGTlR6ryPmIMAAB0kQZsAdrlR2wCYjwEJPEHSTPQ/koznm1pA/f6LVUR6SBkpAu5ovb31rk3JtdTGVNoXV/Z/gg6u58ACmyNPvO+tg5cdSrQJFvD/C1PsXwz4WGaSO9V/5Dzg/LP8A1g+JK42jII4SOJx77kZs2EvmB4DP2V+hCFl1q0Lme3vZ44nD5mCatKXNjUj7zPOAR1A5rpkK2GV0Tw9uoVckYkaWu4r5yGI/l05Tb0TjMcTyI/e6677S+yRoOdiaLT8J5l4bbI87/wBDvYzzCzz+LMRZb+lcypjEkYwfJZmWncxxa5XTcYQDAPK+g/VKZjOYI6j9CqSnjoN9DY6JRxRB1/yOaJMCoMKuhiWj5R1JTrsR1tPsqNmMPNPtxUjW4+iqdT20wuHR81bHEXGX2le/HJsqhuISxiFyadV7hCsmYojU2FosP9qZw3HS1zbXDRFzMy3bSxlUT8RebXG+n+E/gMWTUFwZBFuYEiZPMApTtWmL6SQdV/DOvcjKNpEzbam4/wCwI+q7sO+UnNIkR3hJAMQQ2T5HfcGTWcexUMY0m+u8EAKaK0scWx82e5yxIBmzb7iJ8+XGcf4s59Z05bSzuuc5puZdLieixewaN1RWNcBhuT9PVHsq9ylki4uwOzj7/KkjETc/6Xrq1rRMGPHZVLcSnRiLL6WYUi6NS2Yir02iSJ2mYI6nw8LuUMQ+e9lA6G+v6KB8Ymw1R8cgSdPLVUCH5rXK6LLjQKzNXqFJ4LjMtVo1zHJ/fEe4VGcQksxeVwPKD5gyJG4XlRSdNC6M8QQpGyzgV3reD0aT3VTSBqSX2a8ODrDKy4bN5k736LmeKcRNStmbOXQB0WjluQJ3KaxfaupUzCWtza5GAG+ozG6q24jf9gLObH2DUQydPWOu4CwFybDvGOwdacVdYHs6KIWHFXbMaYM3J1iIP6bL1tSddVUtxKeZibey03w4bcgapK4ONgeGitBVShWVW3ESY8/JKbXvquDHZV9GVZiqvDXUB2I2STiFBEvN1WNF8ug7wP1U6tVjQTHWFTYLFtbcySJsPxHWfJJxHE5sIHoT7LLbY2dVVs7WRN+Vo1OBc69ZxbmiYiGBT8RxAjb3HX9B/d0Kg1OLdD7fqq7E4g2vqmGVJvNvf1KykezZ31BpwLuBt+exX3xdWdbFSCeke9kj4pGoMdHRc81D+ODABnffVTMLw81qrKdNud7zA/PwEXnYL6dTQCmp2w67oyThUhpv2q/7G8COKrgOn4dOHP8ADZv/AGPtK2IBVfZzgLMJRFNtzq934nHU+GwVospXVXxElxoNFqKOm6COx1OqEIQgUahCEKKJvEYdr2uY8BzXAggiQQdQQsJ+0LsE/AvNSmC7DONjqWE/cd05O38dd6TWJwzajHMe0Oa4EOaRIIOxCZbP2g+ik3hlp1HviqJoRKM6r5VL/JOU602JjkevLwXf9uvsyfhS6vhWmrQ+ZzNX09fN7Ouo3nVZuXXX0Olqo6tu/Hp71HBKXxFps5SfiEWKdp4iDKiipIg67H8j0+iDIMFE7t9VUWKwNTcaH2PJeisodGtGtwdR+9064RG4Oh/e6qLLYVJYpbasiPTx/wApuhiSx4cNQQ4eLTKYzL2rfvDUa+PPwK4MYIIOhXjRum4XZ8QxZfgnP0ORrSAAdTF7HuwTc6Fq4p1W/kIVvwbjvw6dSm4w17HNaRqCQdY8Sqk0i0lpLTGhBDmx/rzSHY1I6hM0Dm43rt62n7cc8fG+RgJ3xofXj56dSdZWT1Orr4fS6hNeIT7GxGs/rtCeOIAu4W99V0O5ie+Lp0Q7Ek29bpi41SS5chrJMj6hebtlINZINZNub3QY21mLyUzUdG8qxu6TuroMupVOtrfY/p+aM8akQoZf3T1Men7CbNU7mV0YiTg2XYjVp8SBztP52M8k8MRoI011/XlCrKdeZmYF4m3QeEwnadbWOd99fLVUyMIGtlyY1PGJjSE8yvufS/kL89VWtdLtD4WSqledP0nquRGHAcetVOjU04lefHUH4icNXL/V9B+q66NcdGpFaqBb18eXkmRWuI5/RRHVEU7n6Dcn9F3uBouVaI1Nc4bxz8E2KubSzfqotye8RHIf4V7wLD1a7m0cNRmqbuqHvECdb92k0c9T7IDo4qYF7QN45LsDruTy8T6qxkVzYn6+HWjhOBLqrWOa8l0d0Dvu/lAPyzzOgutm7I9kxhQ6o+DWqXcdQ0G+Rp5aSd4HILzsj2Kp4JuYn4ld3z1D11a2dB7nfkOkWS2jtF05LGHHPS/4TmmpWx/MRlCEISZHIQhCiiEIQoohCEKKIWd9tvskpYnNVwuWjW1LdKbz4D5HdRbmN1oiETTVUtK/fiNj71XD2NeLFfK3FODVsNUNKtTdTeNiNeoOjh1CaYDEOBjnuPCfovqDi3BaOJZkrMDxeNiJ3a4XafBZP2k+xmpTJfhXGqzXIY+IOgNg/wBj0K2tHt+Gcbs3yu8vx3+KWy0zm5GQs4NAjcRzlPUSBYmx2v6jqna2H+G4scx7XCzg4ZT4FpC8a1p0F+RJPonm/vBAOKPhC15B6b8tbFDIBUjC0HucGtbJNsoBcT0gK7b2LxcA/Cc0O0zOYz1BgjzQ0k7I8PcB32VVydFzT6YBtP75r1rJ2Nr+fK2677CfZdXI/wCSoGGbR3xHkQZSqf2emlUmpUDg2e6GGT/MLxE+cwIQP90pzjeyPNdkOA0XEVMG5mUFoaTcDpz+qQZOx6bLR+M9mHV6TGtIBpgua52YDlliDe29+ei5ep2IrfdDH9WPdAnYyLEbjZeQV0UrRvusQuCCDeyoK2aBIHVNuYeS67CdgqhcBUfTpiYmS8+XKfyXV4TsBhKcF5D9JzmZEXjvak3mLaQpNtWCLjfsXTGOdoFkdSkbWHqEy5juQ9R+q2dnAcKIigyqQ4x3GgFhsGkwYyiNpMKNiuF4fu58NSJDSwS2mJcYh5hogtjTSCUONvMBtuFXCM21CyCpMCzfXc+fglswL3NLgwlo1cGuLfWeh9Ctow2Coy0/AptLWhrXBlJxDt3RA1HMwI6q0qVPiS1lRhGa5iQ1thksRLjBuTp5Kt39Qfwj8/wu923FYBtAAO5uf18fVetaR0PiVudfsthqkmuG1CZ1DWgDWwbdojeZ6qRguCUAAGUWMpgyBkbLjzMicvjc+C7/APoGbv7Dft9+i83CVhjGgDXXU7eEwvA3ofKCt8xPD8OGw6lTIdYNyNueQEKsd2Iwju8+gxsAgNaSIHUg3PsLrhu3mauYR5/ZcGF3NY1GXnPOLD03+iaidwfX81rHE/s7whblpBzanMOc4jU3BsB1MaLge0HZ6phHw8BwOlRslpP4Zgd5MaXaUNQbNvfkcKtzC3VUwpR81+gj3um3VI1nzBEq94F2IxGMd/wsIbu9wy0wdxm3PQStX7KfZfh8IA6p/wA9Wxlw7gI/CzpzM+SrrdpU9PfecS7+I+vAImGB8mRpzWddkPs2xOMyvqA0KBvnPzuH8jTz/EbeK2jgfAKGEp/DoMDRudXOPNx3P7EKxQsZWV8lUc4by+/NNooGx6aoQhCXq9CEIUUQhCFFEIQhRRCEIUUQhCFFEIQhRRVnGuzeHxbctek1/J2jx4OFwuKxH2P02kmm9727MlrD5vynN6BaQhGQV08A3WONuXvTuVEtPHJ+4LjsD2MNMRRa2gCIPezl2xmRpA5/5t8J2dLW5XPEcmMDB9TPmrpCrfUyP1PvtOVw2kibwVdS4GxpnM82iC4xHgITp4RSMSyYMiSTBG4k2UxCq6R3NXCJg4BRxgKf4G/2gn1SxhWDRrfQJ1C53jzXYaBwXgaOSIXqF4vV5CMo5L1CiiQ6i06tB8gmncPpHWmw+LW/opCF7crwgFQ38IomJpttcWiDzEaIfwphB+YTaz3b+JUxC933c1z0bDwVa3gbRo906S6HGOU6x5qPX4PWIIFUQZiG5CPPvT7HqrpC6ErlWaeM8FxNbshXqtFOq5+WSSWVGsaD4CnLj4p3g32YYWic1XNiHTI+IZaP+os7/tPguxQr/jJQC1psDyXDKSJpva/aksYAAAAALACwA5QlIQhEUhCEKKIQhCiiEIQoohCEKKL/2Q=="/>
          <p:cNvSpPr>
            <a:spLocks noChangeAspect="1" noChangeArrowheads="1"/>
          </p:cNvSpPr>
          <p:nvPr/>
        </p:nvSpPr>
        <p:spPr bwMode="auto">
          <a:xfrm>
            <a:off x="1833033" y="1074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CNPEA 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54" y="147576"/>
            <a:ext cx="2561071" cy="11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Shot 2015-12-01 at 11.11.5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4898390" cy="1104900"/>
          </a:xfrm>
          <a:prstGeom prst="rect">
            <a:avLst/>
          </a:prstGeom>
        </p:spPr>
      </p:pic>
      <p:pic>
        <p:nvPicPr>
          <p:cNvPr id="12" name="Picture 11" descr="Screen Shot 2015-12-01 at 11.12.4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20184"/>
            <a:ext cx="1879600" cy="11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75" y="296892"/>
            <a:ext cx="53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>
                <a:solidFill>
                  <a:srgbClr val="FFFFFF"/>
                </a:solidFill>
                <a:latin typeface="Helvetica Neue"/>
              </a:rPr>
              <a:t>Re: Your </a:t>
            </a:r>
            <a:r>
              <a:rPr lang="en-CA" sz="3600" b="1" dirty="0" smtClean="0">
                <a:solidFill>
                  <a:srgbClr val="FFFFFF"/>
                </a:solidFill>
                <a:latin typeface="Helvetica Neue"/>
              </a:rPr>
              <a:t>involvement</a:t>
            </a:r>
            <a:endParaRPr lang="en-CA" dirty="0"/>
          </a:p>
        </p:txBody>
      </p:sp>
      <p:sp>
        <p:nvSpPr>
          <p:cNvPr id="4" name="ZoneTexte 3"/>
          <p:cNvSpPr txBox="1"/>
          <p:nvPr/>
        </p:nvSpPr>
        <p:spPr>
          <a:xfrm>
            <a:off x="11709400" y="6342604"/>
            <a:ext cx="3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10</a:t>
            </a:r>
            <a:endParaRPr lang="fr-CA" sz="1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1335703"/>
            <a:ext cx="1139190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Do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you work in collaboration with the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police service of your area</a:t>
            </a:r>
            <a:r>
              <a:rPr lang="fr-CA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 </a:t>
            </a:r>
            <a:endParaRPr lang="fr-CA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457200" indent="-457200">
              <a:buAutoNum type="alphaLcPeriod"/>
            </a:pPr>
            <a:r>
              <a:rPr lang="en-US" sz="3200" dirty="0" smtClean="0">
                <a:latin typeface="+mn-lt"/>
              </a:rPr>
              <a:t>Yes</a:t>
            </a:r>
            <a:r>
              <a:rPr lang="fr-CA" sz="3200" dirty="0" smtClean="0">
                <a:latin typeface="+mn-lt"/>
              </a:rPr>
              <a:t>    </a:t>
            </a:r>
          </a:p>
          <a:p>
            <a:pPr marL="457200" indent="-457200">
              <a:buAutoNum type="alphaLcPeriod"/>
            </a:pPr>
            <a:r>
              <a:rPr lang="fr-CA" sz="3200" dirty="0" smtClean="0">
                <a:latin typeface="+mn-lt"/>
              </a:rPr>
              <a:t>No</a:t>
            </a:r>
          </a:p>
          <a:p>
            <a:endParaRPr lang="fr-CA" sz="3200" dirty="0">
              <a:latin typeface="+mn-lt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If so, with what police actors do you collaborate</a:t>
            </a:r>
            <a:r>
              <a:rPr lang="fr-CA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</a:t>
            </a:r>
            <a:endParaRPr lang="fr-CA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Patrol</a:t>
            </a:r>
            <a:r>
              <a:rPr lang="fr-CA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officers</a:t>
            </a:r>
            <a:r>
              <a:rPr lang="fr-CA" sz="3200" dirty="0" smtClean="0">
                <a:latin typeface="+mn-lt"/>
              </a:rPr>
              <a:t> </a:t>
            </a:r>
            <a:endParaRPr lang="fr-CA" sz="320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Community</a:t>
            </a:r>
            <a:r>
              <a:rPr lang="fr-CA" sz="3200" dirty="0" smtClean="0">
                <a:latin typeface="+mn-lt"/>
              </a:rPr>
              <a:t> relations </a:t>
            </a:r>
            <a:r>
              <a:rPr lang="en-US" sz="3200" dirty="0" smtClean="0">
                <a:latin typeface="+mn-lt"/>
              </a:rPr>
              <a:t>officers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investigators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+mn-lt"/>
              </a:rPr>
              <a:t>Other</a:t>
            </a:r>
            <a:r>
              <a:rPr lang="fr-CA" sz="3200" dirty="0" smtClean="0">
                <a:latin typeface="+mn-lt"/>
              </a:rPr>
              <a:t> (</a:t>
            </a:r>
            <a:r>
              <a:rPr lang="en-US" sz="3200" dirty="0" smtClean="0">
                <a:latin typeface="+mn-lt"/>
              </a:rPr>
              <a:t>specify</a:t>
            </a:r>
            <a:r>
              <a:rPr lang="fr-CA" sz="3200" dirty="0" smtClean="0">
                <a:latin typeface="+mn-lt"/>
              </a:rPr>
              <a:t>)</a:t>
            </a:r>
            <a:endParaRPr lang="fr-C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77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ZoneTexte 2"/>
          <p:cNvSpPr txBox="1">
            <a:spLocks noChangeArrowheads="1"/>
          </p:cNvSpPr>
          <p:nvPr/>
        </p:nvSpPr>
        <p:spPr bwMode="auto">
          <a:xfrm>
            <a:off x="0" y="1194276"/>
            <a:ext cx="7378994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Helvetica Neue" panose="020B0604020202020204" charset="0"/>
                <a:cs typeface="Helvetica Neue" panose="020B0604020202020204" charset="0"/>
              </a:rPr>
              <a:t>Police Practice to Counter Elder </a:t>
            </a:r>
            <a:r>
              <a:rPr lang="en-US" sz="5400" b="1" dirty="0" smtClean="0">
                <a:latin typeface="Helvetica Neue" panose="020B0604020202020204" charset="0"/>
                <a:cs typeface="Helvetica Neue" panose="020B0604020202020204" charset="0"/>
              </a:rPr>
              <a:t>Abuse</a:t>
            </a:r>
            <a:endParaRPr lang="en-US" sz="5400" b="1" dirty="0">
              <a:latin typeface="Helvetica Neue" panose="020B0604020202020204" charset="0"/>
              <a:cs typeface="Helvetica Neue" panose="020B060402020202020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1352550" y="5168110"/>
            <a:ext cx="3444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+mn-lt"/>
              </a:rPr>
              <a:t>Marie Beaulieu, </a:t>
            </a:r>
            <a:r>
              <a:rPr lang="fr-CA" sz="1400" b="1" dirty="0" err="1" smtClean="0">
                <a:solidFill>
                  <a:schemeClr val="bg1"/>
                </a:solidFill>
                <a:latin typeface="+mn-lt"/>
              </a:rPr>
              <a:t>Ph.D</a:t>
            </a:r>
            <a:r>
              <a:rPr lang="fr-CA" sz="1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fr-CA" sz="1200" b="1" dirty="0" smtClean="0">
                <a:solidFill>
                  <a:schemeClr val="bg1"/>
                </a:solidFill>
                <a:latin typeface="+mn-lt"/>
              </a:rPr>
            </a:br>
            <a:r>
              <a:rPr lang="fr-CA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Professor University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CA" sz="1200" dirty="0" smtClean="0">
                <a:solidFill>
                  <a:schemeClr val="bg1"/>
                </a:solidFill>
                <a:latin typeface="+mn-lt"/>
              </a:rPr>
              <a:t>Sherbrooke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, 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Chairholder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Research Chair on mistreatment of older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adults and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P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rincipal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nvestigator  IPAM project</a:t>
            </a:r>
            <a:endParaRPr lang="fr-CA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4629151" y="5159329"/>
            <a:ext cx="289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chemeClr val="bg1"/>
                </a:solidFill>
                <a:latin typeface="+mn-lt"/>
              </a:rPr>
              <a:t>Michelle Côté, </a:t>
            </a:r>
            <a:r>
              <a:rPr lang="fr-CA" sz="1400" b="1" dirty="0" err="1" smtClean="0">
                <a:solidFill>
                  <a:schemeClr val="bg1"/>
                </a:solidFill>
                <a:latin typeface="+mn-lt"/>
              </a:rPr>
              <a:t>Ph.D</a:t>
            </a:r>
            <a:r>
              <a:rPr lang="fr-CA" sz="1400" b="1" dirty="0" smtClean="0">
                <a:latin typeface="+mn-lt"/>
              </a:rPr>
              <a:t/>
            </a:r>
            <a:br>
              <a:rPr lang="fr-CA" sz="1400" b="1" dirty="0" smtClean="0">
                <a:latin typeface="+mn-lt"/>
              </a:rPr>
            </a:br>
            <a:r>
              <a:rPr lang="fr-CA" sz="14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Head of Research and Strategic Planning Division,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SPVM and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n-lt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</a:rPr>
              <a:t>Co-investigator IPAM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project 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658600" y="6509193"/>
            <a:ext cx="44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11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28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5"/>
          <p:cNvSpPr txBox="1">
            <a:spLocks noChangeArrowheads="1"/>
          </p:cNvSpPr>
          <p:nvPr/>
        </p:nvSpPr>
        <p:spPr bwMode="auto">
          <a:xfrm>
            <a:off x="994388" y="3136955"/>
            <a:ext cx="106340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latin typeface="+mn-lt"/>
              </a:rPr>
              <a:t> </a:t>
            </a:r>
          </a:p>
          <a:p>
            <a:pPr algn="ctr"/>
            <a:r>
              <a:rPr lang="en-CA" sz="2000" dirty="0">
                <a:latin typeface="+mn-lt"/>
              </a:rPr>
              <a:t>This project is funded in part by the </a:t>
            </a:r>
            <a:r>
              <a:rPr lang="en-CA" sz="2000" dirty="0" smtClean="0">
                <a:latin typeface="+mn-lt"/>
              </a:rPr>
              <a:t>Government of </a:t>
            </a:r>
            <a:r>
              <a:rPr lang="en-CA" sz="2000" dirty="0">
                <a:latin typeface="+mn-lt"/>
              </a:rPr>
              <a:t>Canada’s New Horizons for Seniors Program.</a:t>
            </a:r>
            <a:endParaRPr lang="fr-CA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1667"/>
            <a:ext cx="308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FFFFFF"/>
                </a:solidFill>
                <a:latin typeface="Helvetica Neue"/>
              </a:rPr>
              <a:t>Funding</a:t>
            </a:r>
            <a:endParaRPr lang="en-CA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684000" y="6342604"/>
            <a:ext cx="41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12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96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306" y="410951"/>
            <a:ext cx="73485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US" sz="3200" dirty="0" smtClean="0"/>
              <a:t>Research problem and </a:t>
            </a:r>
            <a:r>
              <a:rPr lang="en-US" sz="3200" dirty="0"/>
              <a:t>main goal</a:t>
            </a:r>
          </a:p>
        </p:txBody>
      </p:sp>
      <p:pic>
        <p:nvPicPr>
          <p:cNvPr id="15" name="Picture 2" descr="C:\Users\beam1606\Pictures\Documents de travail\IPAM\autre 2012_conference_polic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68" y="1911280"/>
            <a:ext cx="3431641" cy="2184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eam1606\Pictures\Documents de travail\IPAM\duo_02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57" y="4038276"/>
            <a:ext cx="3051545" cy="218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85750" y="1486691"/>
            <a:ext cx="7019925" cy="2432662"/>
            <a:chOff x="3907639" y="1587990"/>
            <a:chExt cx="7019925" cy="2432662"/>
          </a:xfrm>
        </p:grpSpPr>
        <p:sp>
          <p:nvSpPr>
            <p:cNvPr id="10" name="Rectangle 9"/>
            <p:cNvSpPr/>
            <p:nvPr/>
          </p:nvSpPr>
          <p:spPr>
            <a:xfrm>
              <a:off x="3907639" y="1989327"/>
              <a:ext cx="7019925" cy="2031325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CA" dirty="0">
                  <a:latin typeface="+mn-lt"/>
                </a:rPr>
                <a:t>Police officers are called to intervene in different situations of </a:t>
              </a:r>
              <a:r>
                <a:rPr lang="en-CA" dirty="0" smtClean="0">
                  <a:latin typeface="+mn-lt"/>
                </a:rPr>
                <a:t>mistreatment, </a:t>
              </a:r>
              <a:r>
                <a:rPr lang="en-CA" dirty="0">
                  <a:latin typeface="+mn-lt"/>
                </a:rPr>
                <a:t>at home or in nursing </a:t>
              </a:r>
              <a:r>
                <a:rPr lang="en-CA" dirty="0" smtClean="0">
                  <a:latin typeface="+mn-lt"/>
                </a:rPr>
                <a:t>homes. </a:t>
              </a:r>
              <a:r>
                <a:rPr lang="en-US" dirty="0">
                  <a:latin typeface="+mn-lt"/>
                </a:rPr>
                <a:t>The </a:t>
              </a:r>
              <a:r>
                <a:rPr lang="en-US" dirty="0" smtClean="0">
                  <a:latin typeface="+mn-lt"/>
                </a:rPr>
                <a:t>detection and the </a:t>
              </a:r>
              <a:r>
                <a:rPr lang="en-US" dirty="0">
                  <a:latin typeface="+mn-lt"/>
                </a:rPr>
                <a:t>assessment of risk factors and elder </a:t>
              </a:r>
              <a:r>
                <a:rPr lang="en-US" dirty="0" smtClean="0">
                  <a:latin typeface="+mn-lt"/>
                </a:rPr>
                <a:t>mistreatment are </a:t>
              </a:r>
              <a:r>
                <a:rPr lang="en-US" dirty="0">
                  <a:latin typeface="+mn-lt"/>
                </a:rPr>
                <a:t>not done in a </a:t>
              </a:r>
              <a:r>
                <a:rPr lang="en-US" dirty="0" smtClean="0">
                  <a:latin typeface="+mn-lt"/>
                </a:rPr>
                <a:t>systematic manner. </a:t>
              </a:r>
              <a:r>
                <a:rPr lang="en-CA" dirty="0" smtClean="0">
                  <a:latin typeface="+mn-lt"/>
                </a:rPr>
                <a:t>Although </a:t>
              </a:r>
              <a:r>
                <a:rPr lang="en-CA" dirty="0">
                  <a:latin typeface="+mn-lt"/>
                </a:rPr>
                <a:t>they already identify situations of mistreatment</a:t>
              </a:r>
              <a:r>
                <a:rPr lang="en-CA" dirty="0" smtClean="0">
                  <a:latin typeface="+mn-lt"/>
                </a:rPr>
                <a:t>, </a:t>
              </a:r>
              <a:r>
                <a:rPr lang="en-CA" dirty="0">
                  <a:latin typeface="+mn-lt"/>
                </a:rPr>
                <a:t>the majority of first </a:t>
              </a:r>
              <a:r>
                <a:rPr lang="en-CA" dirty="0" smtClean="0">
                  <a:latin typeface="+mn-lt"/>
                </a:rPr>
                <a:t>responders (police and firefighters) have </a:t>
              </a:r>
              <a:r>
                <a:rPr lang="en-CA" dirty="0">
                  <a:latin typeface="+mn-lt"/>
                </a:rPr>
                <a:t>no standardized approach to detect situations </a:t>
              </a:r>
              <a:r>
                <a:rPr lang="en-CA" dirty="0" smtClean="0">
                  <a:latin typeface="+mn-lt"/>
                </a:rPr>
                <a:t>involving vulnerable seniors.</a:t>
              </a:r>
              <a:endParaRPr lang="fr-CA" dirty="0">
                <a:latin typeface="+mn-lt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07639" y="1587990"/>
              <a:ext cx="2247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solidFill>
                    <a:srgbClr val="7030A0"/>
                  </a:solidFill>
                  <a:latin typeface="+mn-lt"/>
                </a:rPr>
                <a:t>Research Problem</a:t>
              </a:r>
              <a:endParaRPr lang="en-CA" sz="2000" b="1" dirty="0">
                <a:solidFill>
                  <a:srgbClr val="7030A0"/>
                </a:solidFill>
                <a:latin typeface="+mn-lt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734175" y="4309977"/>
            <a:ext cx="5040575" cy="1600439"/>
            <a:chOff x="3987970" y="3354473"/>
            <a:chExt cx="5040575" cy="1600439"/>
          </a:xfrm>
        </p:grpSpPr>
        <p:sp>
          <p:nvSpPr>
            <p:cNvPr id="14" name="Rectangle 13"/>
            <p:cNvSpPr/>
            <p:nvPr/>
          </p:nvSpPr>
          <p:spPr>
            <a:xfrm>
              <a:off x="3987970" y="3754583"/>
              <a:ext cx="5040575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This 3-year project aims at developing a police practice model to counter </a:t>
              </a:r>
              <a:r>
                <a:rPr lang="en-US" dirty="0" smtClean="0">
                  <a:latin typeface="+mn-lt"/>
                </a:rPr>
                <a:t>Mistreatment of Older Adults and </a:t>
              </a:r>
              <a:r>
                <a:rPr lang="en-US" dirty="0">
                  <a:latin typeface="+mn-lt"/>
                </a:rPr>
                <a:t>to better empower police officers to recognize these situations and to intervene</a:t>
              </a:r>
              <a:r>
                <a:rPr lang="en-US" sz="1600" dirty="0">
                  <a:latin typeface="+mn-lt"/>
                </a:rPr>
                <a:t>. </a:t>
              </a:r>
              <a:endParaRPr lang="fr-CA" sz="1600" dirty="0">
                <a:latin typeface="+mn-lt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987970" y="3354473"/>
              <a:ext cx="2974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 smtClean="0">
                  <a:solidFill>
                    <a:schemeClr val="tx2"/>
                  </a:solidFill>
                  <a:latin typeface="+mn-lt"/>
                </a:rPr>
                <a:t>Main Goal</a:t>
              </a:r>
              <a:endParaRPr lang="fr-CA" sz="2000" b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1696700" y="6358934"/>
            <a:ext cx="403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13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00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0726" y="2127404"/>
            <a:ext cx="1016472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dirty="0">
                <a:latin typeface="+mn-l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Police have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 privileged access </a:t>
            </a:r>
            <a:r>
              <a:rPr lang="en-US" sz="2200" dirty="0">
                <a:latin typeface="+mn-lt"/>
              </a:rPr>
              <a:t>to seniors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Police has a 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central role </a:t>
            </a:r>
            <a:r>
              <a:rPr lang="en-US" sz="2200" dirty="0" smtClean="0">
                <a:latin typeface="+mn-lt"/>
              </a:rPr>
              <a:t>in 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detection, prevention </a:t>
            </a:r>
            <a:r>
              <a:rPr lang="en-US" sz="2200" dirty="0">
                <a:latin typeface="+mn-lt"/>
              </a:rPr>
              <a:t>and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 </a:t>
            </a:r>
            <a:r>
              <a:rPr lang="en-US" sz="2200" b="1" dirty="0" smtClean="0">
                <a:solidFill>
                  <a:srgbClr val="2B5AB7"/>
                </a:solidFill>
                <a:latin typeface="+mn-lt"/>
              </a:rPr>
              <a:t>investigation</a:t>
            </a:r>
            <a:endParaRPr lang="en-US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Police are an important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 gateway </a:t>
            </a:r>
            <a:r>
              <a:rPr lang="en-US" sz="2200" b="1" dirty="0" smtClean="0">
                <a:solidFill>
                  <a:srgbClr val="2B5AB7"/>
                </a:solidFill>
                <a:latin typeface="+mn-lt"/>
              </a:rPr>
              <a:t>for seniors </a:t>
            </a:r>
            <a:r>
              <a:rPr lang="en-US" sz="2200" dirty="0">
                <a:latin typeface="+mn-lt"/>
              </a:rPr>
              <a:t>in the health and social services</a:t>
            </a:r>
          </a:p>
          <a:p>
            <a:endParaRPr lang="fr-CA" sz="2200" b="1" dirty="0" smtClean="0">
              <a:solidFill>
                <a:srgbClr val="2B5AB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In a few years, 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one in four people </a:t>
            </a:r>
            <a:r>
              <a:rPr lang="en-US" sz="2200" b="1" dirty="0" smtClean="0">
                <a:solidFill>
                  <a:srgbClr val="2B5AB7"/>
                </a:solidFill>
                <a:latin typeface="+mn-lt"/>
              </a:rPr>
              <a:t>will 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be over 65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b="1" dirty="0" smtClean="0">
              <a:solidFill>
                <a:srgbClr val="2B5AB7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In Montreal, in </a:t>
            </a:r>
            <a:r>
              <a:rPr lang="en-US" sz="2200" dirty="0">
                <a:latin typeface="+mn-lt"/>
              </a:rPr>
              <a:t>one household out of nine, there is an 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older adult living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Police will be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 increasingly </a:t>
            </a:r>
            <a:r>
              <a:rPr lang="en-US" sz="2200" dirty="0">
                <a:latin typeface="+mn-lt"/>
              </a:rPr>
              <a:t>called upon to 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provide security for </a:t>
            </a:r>
            <a:r>
              <a:rPr lang="en-US" sz="2200" b="1" dirty="0" smtClean="0">
                <a:solidFill>
                  <a:srgbClr val="2B5AB7"/>
                </a:solidFill>
                <a:latin typeface="+mn-lt"/>
              </a:rPr>
              <a:t>seniors</a:t>
            </a:r>
            <a:r>
              <a:rPr lang="en-US" sz="2200" b="1" dirty="0">
                <a:solidFill>
                  <a:srgbClr val="2B5AB7"/>
                </a:solidFill>
                <a:latin typeface="+mn-lt"/>
              </a:rPr>
              <a:t> </a:t>
            </a:r>
            <a:endParaRPr lang="fr-CA" sz="2200" dirty="0">
              <a:latin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095155" y="1530803"/>
            <a:ext cx="10175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58C8C"/>
                </a:solidFill>
                <a:latin typeface="Helvetica Neue"/>
              </a:rPr>
              <a:t>Why to develop a </a:t>
            </a:r>
            <a:r>
              <a:rPr lang="en-US" sz="2400" b="1" dirty="0" smtClean="0">
                <a:solidFill>
                  <a:srgbClr val="858C8C"/>
                </a:solidFill>
                <a:latin typeface="Helvetica Neue"/>
              </a:rPr>
              <a:t>practice model for the </a:t>
            </a:r>
            <a:r>
              <a:rPr lang="en-US" sz="2400" b="1" dirty="0">
                <a:solidFill>
                  <a:srgbClr val="858C8C"/>
                </a:solidFill>
                <a:latin typeface="Helvetica Neue"/>
              </a:rPr>
              <a:t>police?</a:t>
            </a:r>
          </a:p>
        </p:txBody>
      </p:sp>
      <p:sp>
        <p:nvSpPr>
          <p:cNvPr id="8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432" y="351839"/>
            <a:ext cx="73485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US" sz="3200" dirty="0" smtClean="0"/>
              <a:t>Project’s pertinence</a:t>
            </a:r>
            <a:endParaRPr lang="en-US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1734800" y="6358934"/>
            <a:ext cx="36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14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742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>
            <p:custDataLst>
              <p:tags r:id="rId1"/>
            </p:custDataLst>
          </p:nvPr>
        </p:nvSpPr>
        <p:spPr>
          <a:xfrm>
            <a:off x="5057908" y="2862898"/>
            <a:ext cx="2229996" cy="10028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/>
          </a:p>
        </p:txBody>
      </p:sp>
      <p:pic>
        <p:nvPicPr>
          <p:cNvPr id="13" name="Picture 3" descr="C:\Users\luid2601\Desktop\A. IPAM-Luisa\Communications\Photos\Comité opérationnel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6096"/>
          <a:stretch/>
        </p:blipFill>
        <p:spPr bwMode="auto">
          <a:xfrm>
            <a:off x="3066127" y="4528504"/>
            <a:ext cx="5579728" cy="1985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4328" y="2481791"/>
            <a:ext cx="7854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858C8C"/>
                </a:solidFill>
                <a:latin typeface="Helvetica Neue"/>
              </a:rPr>
              <a:t>Police + Research+ Partners</a:t>
            </a:r>
            <a:endParaRPr lang="en-US" sz="1400" b="1" dirty="0">
              <a:solidFill>
                <a:srgbClr val="858C8C"/>
              </a:solidFill>
              <a:latin typeface="Helvetica Neue"/>
            </a:endParaRP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1481941" y="1389984"/>
            <a:ext cx="9824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n-lt"/>
              </a:rPr>
              <a:t>Unique 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partnership </a:t>
            </a:r>
          </a:p>
          <a:p>
            <a:pPr algn="ctr"/>
            <a:r>
              <a:rPr lang="en-US" sz="2400" dirty="0" smtClean="0">
                <a:latin typeface="+mn-lt"/>
              </a:rPr>
              <a:t>between the SPVM and the Research Chair</a:t>
            </a:r>
            <a:endParaRPr lang="fr-CA" sz="2400" dirty="0">
              <a:latin typeface="+mn-lt"/>
            </a:endParaRPr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3861837" y="3048598"/>
            <a:ext cx="4597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Synergy of </a:t>
            </a:r>
          </a:p>
          <a:p>
            <a:pPr algn="ctr"/>
            <a:r>
              <a:rPr lang="en-US" sz="1600" b="1" dirty="0" smtClean="0">
                <a:latin typeface="+mn-lt"/>
              </a:rPr>
              <a:t>expertise </a:t>
            </a:r>
            <a:endParaRPr lang="en-US" sz="1600" b="1" dirty="0">
              <a:latin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06621" y="4620858"/>
            <a:ext cx="25000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>
                <a:latin typeface="+mn-lt"/>
              </a:rPr>
              <a:t>R</a:t>
            </a:r>
            <a:r>
              <a:rPr lang="fr-FR" sz="1100" b="1" dirty="0" err="1" smtClean="0">
                <a:latin typeface="+mn-lt"/>
              </a:rPr>
              <a:t>esearch</a:t>
            </a:r>
            <a:r>
              <a:rPr lang="fr-FR" sz="1100" b="1" dirty="0" smtClean="0">
                <a:latin typeface="+mn-lt"/>
              </a:rPr>
              <a:t> teams: SPVM and </a:t>
            </a:r>
            <a:r>
              <a:rPr lang="fr-FR" sz="1100" b="1" dirty="0" err="1" smtClean="0">
                <a:latin typeface="+mn-lt"/>
              </a:rPr>
              <a:t>University</a:t>
            </a:r>
            <a:r>
              <a:rPr lang="fr-FR" sz="1100" b="1" dirty="0" smtClean="0">
                <a:latin typeface="+mn-lt"/>
              </a:rPr>
              <a:t> of Sherbrooke - </a:t>
            </a:r>
            <a:r>
              <a:rPr lang="en-US" sz="1100" b="1" dirty="0" smtClean="0">
                <a:latin typeface="+mn-lt"/>
              </a:rPr>
              <a:t>Research </a:t>
            </a:r>
            <a:r>
              <a:rPr lang="en-US" sz="1100" b="1" dirty="0">
                <a:latin typeface="+mn-lt"/>
              </a:rPr>
              <a:t>Chair on mistreatment of older adults</a:t>
            </a:r>
          </a:p>
        </p:txBody>
      </p:sp>
      <p:pic>
        <p:nvPicPr>
          <p:cNvPr id="10" name="Picture 2" descr="C:\Users\beam1606\Pictures\Documents de travail\IPAM\Copy of JOS_5414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9268" r="-1" b="14477"/>
          <a:stretch/>
        </p:blipFill>
        <p:spPr bwMode="auto">
          <a:xfrm>
            <a:off x="277270" y="2757731"/>
            <a:ext cx="3473551" cy="1880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uid2601\Desktop\A. IPAM-Luisa\Communications\8. PPTs\Photos\ComiteAines2015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/>
          <a:stretch/>
        </p:blipFill>
        <p:spPr bwMode="auto">
          <a:xfrm>
            <a:off x="8418621" y="2862898"/>
            <a:ext cx="3630976" cy="2005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8899281" y="5011186"/>
            <a:ext cx="27272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Advisory Board</a:t>
            </a:r>
            <a:endParaRPr lang="en-US" sz="1100" b="1" dirty="0">
              <a:latin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5057908" y="4302427"/>
            <a:ext cx="2069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Operational Board</a:t>
            </a:r>
            <a:br>
              <a:rPr lang="en-US" sz="1100" b="1" dirty="0" smtClean="0">
                <a:latin typeface="+mn-lt"/>
              </a:rPr>
            </a:br>
            <a:endParaRPr lang="en-US" sz="1100" b="1" dirty="0">
              <a:latin typeface="+mn-lt"/>
            </a:endParaRPr>
          </a:p>
        </p:txBody>
      </p:sp>
      <p:sp>
        <p:nvSpPr>
          <p:cNvPr id="15" name="Double flèche horizontale 14"/>
          <p:cNvSpPr/>
          <p:nvPr>
            <p:custDataLst>
              <p:tags r:id="rId11"/>
            </p:custDataLst>
          </p:nvPr>
        </p:nvSpPr>
        <p:spPr>
          <a:xfrm>
            <a:off x="4114799" y="3340986"/>
            <a:ext cx="701749" cy="230833"/>
          </a:xfrm>
          <a:prstGeom prst="left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Double flèche horizontale 15"/>
          <p:cNvSpPr/>
          <p:nvPr>
            <p:custDataLst>
              <p:tags r:id="rId12"/>
            </p:custDataLst>
          </p:nvPr>
        </p:nvSpPr>
        <p:spPr>
          <a:xfrm>
            <a:off x="7485467" y="3351979"/>
            <a:ext cx="701749" cy="230833"/>
          </a:xfrm>
          <a:prstGeom prst="left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Double flèche horizontale 16"/>
          <p:cNvSpPr/>
          <p:nvPr>
            <p:custDataLst>
              <p:tags r:id="rId13"/>
            </p:custDataLst>
          </p:nvPr>
        </p:nvSpPr>
        <p:spPr>
          <a:xfrm rot="16200000">
            <a:off x="5899958" y="3920578"/>
            <a:ext cx="521625" cy="261594"/>
          </a:xfrm>
          <a:prstGeom prst="left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7804" y="351364"/>
            <a:ext cx="73485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r>
              <a:rPr lang="en-US" sz="3200" dirty="0" smtClean="0"/>
              <a:t>Unique research-action </a:t>
            </a:r>
            <a:r>
              <a:rPr lang="en-US" sz="3200" dirty="0"/>
              <a:t>project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696700" y="6369567"/>
            <a:ext cx="403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15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91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606055" y="347298"/>
            <a:ext cx="5917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3200" dirty="0" smtClean="0"/>
              <a:t>Objectives </a:t>
            </a:r>
            <a:endParaRPr lang="en-CA" sz="32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751041" y="1553276"/>
            <a:ext cx="11316910" cy="4785926"/>
            <a:chOff x="168579" y="2151520"/>
            <a:chExt cx="8513775" cy="4785926"/>
          </a:xfrm>
        </p:grpSpPr>
        <p:sp>
          <p:nvSpPr>
            <p:cNvPr id="11" name="ZoneTexte 10"/>
            <p:cNvSpPr txBox="1"/>
            <p:nvPr/>
          </p:nvSpPr>
          <p:spPr>
            <a:xfrm>
              <a:off x="535647" y="2151520"/>
              <a:ext cx="8146707" cy="4785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fr-CA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</a:t>
              </a:r>
              <a:r>
                <a:rPr lang="fr-CA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ocument police practices on </a:t>
              </a:r>
              <a:r>
                <a:rPr lang="en-CA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mistreatment of older adults</a:t>
              </a:r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;</a:t>
              </a:r>
              <a:endParaRPr lang="en-C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</a:t>
              </a:r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ocument 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the police officers’ needs and practices of the City of Montreal Police Service (SPVM) regarding detection, monitoring and intersystem collaboration</a:t>
              </a:r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D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evelop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 a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practice model (detection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, intervention and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follow-up) or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adapt the existing ones;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CA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Implement</a:t>
              </a:r>
              <a:r>
                <a:rPr lang="fr-CA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the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practice model in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a pilot-project in the SPVM, including support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mechanisms to police practice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valuate the implementation and effects of the practice model implemented in the pilot-project;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fr-CA" sz="2000" b="1" u="sng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CA" sz="2000" b="1" u="sng" dirty="0" err="1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eview</a:t>
              </a:r>
              <a:r>
                <a:rPr lang="fr-CA" sz="2000" b="1" u="sng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the </a:t>
              </a:r>
              <a:r>
                <a:rPr lang="fr-CA" sz="2000" b="1" u="sng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practice model;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Implement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the revised practice model within the entire 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SPVM;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P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romote this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new practice model across the Canadian Police Services, the scientific community and practitioners in the fields of health and social 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services. 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" name="ZoneTexte 11"/>
            <p:cNvSpPr txBox="1"/>
            <p:nvPr/>
          </p:nvSpPr>
          <p:spPr bwMode="auto">
            <a:xfrm>
              <a:off x="185090" y="2151520"/>
              <a:ext cx="301005" cy="1022123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fr-CA" sz="1400" b="1" dirty="0" smtClean="0">
                  <a:solidFill>
                    <a:schemeClr val="bg1"/>
                  </a:solidFill>
                </a:rPr>
                <a:t>YEAR 1</a:t>
              </a:r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 bwMode="auto">
            <a:xfrm>
              <a:off x="185090" y="5435978"/>
              <a:ext cx="301005" cy="1190926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fr-CA" sz="1400" b="1" dirty="0" smtClean="0">
                  <a:solidFill>
                    <a:schemeClr val="bg1"/>
                  </a:solidFill>
                </a:rPr>
                <a:t>YEAR 3</a:t>
              </a:r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 bwMode="auto">
            <a:xfrm>
              <a:off x="168579" y="3564728"/>
              <a:ext cx="301005" cy="1252784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fr-CA" sz="1400" b="1" dirty="0" smtClean="0">
                  <a:solidFill>
                    <a:schemeClr val="bg1"/>
                  </a:solidFill>
                </a:rPr>
                <a:t>YEAR 2</a:t>
              </a:r>
              <a:endParaRPr lang="fr-CA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1722100" y="6358934"/>
            <a:ext cx="3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16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44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4549" y="233043"/>
            <a:ext cx="71070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1.  Goals 1 and 2: </a:t>
            </a:r>
            <a:br>
              <a:rPr lang="en-CA" sz="2400" dirty="0" smtClean="0"/>
            </a:br>
            <a:r>
              <a:rPr lang="en-CA" sz="2400" dirty="0" smtClean="0"/>
              <a:t>D</a:t>
            </a:r>
            <a:r>
              <a:rPr lang="en-US" sz="2400" dirty="0" err="1" smtClean="0"/>
              <a:t>ocument</a:t>
            </a:r>
            <a:r>
              <a:rPr lang="en-US" sz="2400" dirty="0" smtClean="0"/>
              <a:t> </a:t>
            </a:r>
            <a:r>
              <a:rPr lang="en-US" sz="2400" dirty="0"/>
              <a:t>existing </a:t>
            </a:r>
            <a:r>
              <a:rPr lang="en-US" sz="2400" dirty="0" smtClean="0"/>
              <a:t>practices and needs</a:t>
            </a:r>
            <a:endParaRPr lang="en-CA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1582400" y="6358934"/>
            <a:ext cx="51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17</a:t>
            </a:r>
            <a:endParaRPr lang="fr-CA" sz="1400" b="1" dirty="0">
              <a:latin typeface="+mn-lt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8163" y="1509150"/>
            <a:ext cx="7930274" cy="4688547"/>
            <a:chOff x="893146" y="1174091"/>
            <a:chExt cx="7930274" cy="4688547"/>
          </a:xfrm>
        </p:grpSpPr>
        <p:grpSp>
          <p:nvGrpSpPr>
            <p:cNvPr id="18" name="Groupe 7"/>
            <p:cNvGrpSpPr>
              <a:grpSpLocks/>
            </p:cNvGrpSpPr>
            <p:nvPr/>
          </p:nvGrpSpPr>
          <p:grpSpPr bwMode="auto">
            <a:xfrm>
              <a:off x="893146" y="1174091"/>
              <a:ext cx="7546004" cy="569387"/>
              <a:chOff x="1530226" y="1013827"/>
              <a:chExt cx="7546662" cy="42689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072227" y="1014321"/>
                <a:ext cx="7004661" cy="392278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Develop </a:t>
                </a:r>
                <a:r>
                  <a:rPr lang="en-US" sz="14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a police practice model to counter mistreatment of older 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adults</a:t>
                </a:r>
                <a:r>
                  <a:rPr lang="fr-CA" sz="14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 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by empowering </a:t>
                </a:r>
                <a:r>
                  <a:rPr lang="en-US" sz="14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police officers to recognize these situations and to take action</a:t>
                </a:r>
                <a:r>
                  <a:rPr lang="en-US" sz="14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.</a:t>
                </a:r>
                <a:endPara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1530226" y="1013827"/>
                <a:ext cx="567833" cy="426891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Aim</a:t>
                </a:r>
                <a:endParaRPr kumimoji="0" lang="fr-CA" sz="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e 10"/>
            <p:cNvGrpSpPr>
              <a:grpSpLocks/>
            </p:cNvGrpSpPr>
            <p:nvPr/>
          </p:nvGrpSpPr>
          <p:grpSpPr bwMode="auto">
            <a:xfrm>
              <a:off x="1462088" y="5492750"/>
              <a:ext cx="6354365" cy="369888"/>
              <a:chOff x="1555096" y="766541"/>
              <a:chExt cx="6355595" cy="36933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567720" y="797828"/>
                <a:ext cx="5342971" cy="338045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4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Documentary</a:t>
                </a:r>
                <a:r>
                  <a:rPr lang="fr-CA" sz="14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, </a:t>
                </a:r>
                <a:r>
                  <a:rPr lang="fr-CA" sz="14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qualitative, quantitative and </a:t>
                </a:r>
                <a:r>
                  <a:rPr lang="fr-CA" sz="1400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triangulation of data</a:t>
                </a:r>
                <a:endParaRPr kumimoji="0" lang="fr-CA" sz="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1555096" y="766541"/>
                <a:ext cx="1023165" cy="369332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Analyses</a:t>
                </a:r>
              </a:p>
            </p:txBody>
          </p:sp>
        </p:grpSp>
        <p:grpSp>
          <p:nvGrpSpPr>
            <p:cNvPr id="20" name="Groupe 13"/>
            <p:cNvGrpSpPr>
              <a:grpSpLocks/>
            </p:cNvGrpSpPr>
            <p:nvPr/>
          </p:nvGrpSpPr>
          <p:grpSpPr bwMode="auto">
            <a:xfrm>
              <a:off x="1449877" y="1764637"/>
              <a:ext cx="6654313" cy="3866219"/>
              <a:chOff x="1406627" y="2100199"/>
              <a:chExt cx="6654089" cy="3866403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1406627" y="2100199"/>
                <a:ext cx="1021399" cy="3631936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10 data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600" b="1" kern="0" dirty="0" smtClean="0">
                    <a:solidFill>
                      <a:prstClr val="white"/>
                    </a:solidFill>
                    <a:latin typeface="Calibri"/>
                    <a:cs typeface="+mn-cs"/>
                  </a:rPr>
                  <a:t>collection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Activities</a:t>
                </a:r>
                <a:br>
                  <a:rPr kumimoji="0" lang="en-CA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cs"/>
                  </a:rPr>
                </a:br>
                <a:endParaRPr kumimoji="0" lang="en-CA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2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49764" y="2127014"/>
                <a:ext cx="3574930" cy="38211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Scientific literature</a:t>
                </a:r>
                <a:endParaRPr kumimoji="0" lang="en-CA" sz="14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49764" y="2462753"/>
                <a:ext cx="3573343" cy="41551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19000">
                    <a:srgbClr val="F79646">
                      <a:lumMod val="20000"/>
                      <a:lumOff val="8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Practice and </a:t>
                </a:r>
                <a:r>
                  <a:rPr kumimoji="0" lang="en-CA" sz="14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governmental</a:t>
                </a:r>
                <a:r>
                  <a:rPr kumimoji="0" lang="fr-FR" sz="14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CA" sz="14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literature</a:t>
                </a:r>
                <a:endParaRPr kumimoji="0" lang="en-CA" sz="14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rganigramme : Terminateur 23"/>
              <p:cNvSpPr/>
              <p:nvPr/>
            </p:nvSpPr>
            <p:spPr>
              <a:xfrm>
                <a:off x="5918471" y="2188975"/>
                <a:ext cx="1848638" cy="271106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125 </a:t>
                </a:r>
                <a:r>
                  <a:rPr kumimoji="0" lang="en-CA" sz="12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reviewed</a:t>
                </a:r>
                <a:r>
                  <a:rPr kumimoji="0" lang="fr-CA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articles</a:t>
                </a:r>
                <a:endParaRPr kumimoji="0" lang="fr-CA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49764" y="2804083"/>
                <a:ext cx="3574930" cy="41551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Inventory</a:t>
                </a:r>
                <a:r>
                  <a:rPr kumimoji="0" lang="fr-CA" sz="14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of Canadian practices </a:t>
                </a:r>
                <a:endPara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49764" y="3166885"/>
                <a:ext cx="3573343" cy="38211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19000">
                    <a:srgbClr val="F79646">
                      <a:lumMod val="20000"/>
                      <a:lumOff val="8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Online Survey</a:t>
                </a:r>
                <a:endPara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49764" y="3507383"/>
                <a:ext cx="3574930" cy="41551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Police Focus Groups</a:t>
                </a:r>
                <a:r>
                  <a:rPr kumimoji="0" lang="fr-CA" sz="14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(NPS)</a:t>
                </a:r>
                <a:endPara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49764" y="3861413"/>
                <a:ext cx="3573343" cy="41551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19000">
                    <a:srgbClr val="F79646">
                      <a:lumMod val="20000"/>
                      <a:lumOff val="8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A" sz="1400" kern="0" dirty="0">
                    <a:solidFill>
                      <a:prstClr val="black"/>
                    </a:solidFill>
                    <a:latin typeface="Calibri"/>
                  </a:rPr>
                  <a:t>Police Focus Groups </a:t>
                </a:r>
                <a:r>
                  <a:rPr kumimoji="0" lang="fr-CA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(IC)</a:t>
                </a:r>
                <a:endPara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49764" y="4238247"/>
                <a:ext cx="3574930" cy="42070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Observation of police intervention (cobra</a:t>
                </a:r>
                <a:r>
                  <a:rPr kumimoji="0" lang="fr-CA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49764" y="4617928"/>
                <a:ext cx="3573343" cy="38211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19000">
                    <a:srgbClr val="F79646">
                      <a:lumMod val="20000"/>
                      <a:lumOff val="8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Individual interviews – police officers</a:t>
                </a:r>
                <a:endParaRPr kumimoji="0" lang="en-CA" sz="14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49764" y="4964776"/>
                <a:ext cx="3574930" cy="41551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CA" sz="1400" kern="0" dirty="0">
                    <a:solidFill>
                      <a:prstClr val="black"/>
                    </a:solidFill>
                    <a:latin typeface="Calibri"/>
                  </a:rPr>
                  <a:t>Individual interviews </a:t>
                </a:r>
                <a:r>
                  <a:rPr lang="en-CA" sz="1400" kern="0" dirty="0" smtClean="0">
                    <a:solidFill>
                      <a:prstClr val="black"/>
                    </a:solidFill>
                    <a:latin typeface="Calibri"/>
                  </a:rPr>
                  <a:t>– partners</a:t>
                </a:r>
                <a:endPara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49764" y="5294992"/>
                <a:ext cx="3573343" cy="415517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19000">
                    <a:srgbClr val="F79646">
                      <a:lumMod val="20000"/>
                      <a:lumOff val="8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Identification of </a:t>
                </a:r>
                <a:r>
                  <a:rPr kumimoji="0" lang="fr-CA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SPVM’s</a:t>
                </a:r>
                <a:r>
                  <a:rPr kumimoji="0" lang="fr-CA" sz="14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best practices</a:t>
                </a:r>
                <a:endParaRPr kumimoji="0" lang="fr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rganigramme : Terminateur 33"/>
              <p:cNvSpPr/>
              <p:nvPr/>
            </p:nvSpPr>
            <p:spPr>
              <a:xfrm>
                <a:off x="5918336" y="4673243"/>
                <a:ext cx="1849375" cy="271475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 </a:t>
                </a:r>
                <a:r>
                  <a:rPr lang="fr-CA" sz="1200" b="1" kern="0" dirty="0">
                    <a:solidFill>
                      <a:prstClr val="black"/>
                    </a:solidFill>
                    <a:latin typeface="Calibri"/>
                  </a:rPr>
                  <a:t>police </a:t>
                </a:r>
                <a:r>
                  <a:rPr lang="en-CA" sz="1200" b="1" kern="0" dirty="0">
                    <a:solidFill>
                      <a:prstClr val="black"/>
                    </a:solidFill>
                    <a:latin typeface="Calibri"/>
                  </a:rPr>
                  <a:t>officers</a:t>
                </a:r>
                <a:endParaRPr kumimoji="0" lang="fr-CA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rganigramme : Terminateur 34"/>
              <p:cNvSpPr/>
              <p:nvPr/>
            </p:nvSpPr>
            <p:spPr>
              <a:xfrm>
                <a:off x="5918336" y="2534784"/>
                <a:ext cx="1849375" cy="271476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+ 35 publications</a:t>
                </a:r>
                <a:endParaRPr kumimoji="0" lang="fr-CA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rganigramme : Terminateur 35"/>
              <p:cNvSpPr/>
              <p:nvPr/>
            </p:nvSpPr>
            <p:spPr>
              <a:xfrm>
                <a:off x="5918471" y="2876907"/>
                <a:ext cx="1848638" cy="271106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46 </a:t>
                </a:r>
                <a:r>
                  <a:rPr kumimoji="0" lang="fr-CA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police services</a:t>
                </a:r>
                <a:endParaRPr kumimoji="0" lang="fr-CA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rganigramme : Terminateur 36"/>
              <p:cNvSpPr/>
              <p:nvPr/>
            </p:nvSpPr>
            <p:spPr>
              <a:xfrm>
                <a:off x="5918336" y="3222198"/>
                <a:ext cx="1849375" cy="271475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661 </a:t>
                </a:r>
                <a:r>
                  <a:rPr kumimoji="0" lang="fr-CA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police </a:t>
                </a:r>
                <a:r>
                  <a:rPr kumimoji="0" lang="en-CA" sz="12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officers</a:t>
                </a:r>
                <a:endParaRPr kumimoji="0" lang="en-CA" sz="12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rganigramme : Terminateur 37"/>
              <p:cNvSpPr/>
              <p:nvPr/>
            </p:nvSpPr>
            <p:spPr>
              <a:xfrm>
                <a:off x="5918471" y="3579162"/>
                <a:ext cx="1848638" cy="271106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117 </a:t>
                </a:r>
                <a:r>
                  <a:rPr kumimoji="0" lang="fr-CA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police </a:t>
                </a:r>
                <a:r>
                  <a:rPr kumimoji="0" lang="en-CA" sz="12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officers</a:t>
                </a:r>
                <a:endParaRPr kumimoji="0" lang="en-CA" sz="1200" b="1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rganigramme : Terminateur 38"/>
              <p:cNvSpPr/>
              <p:nvPr/>
            </p:nvSpPr>
            <p:spPr>
              <a:xfrm>
                <a:off x="5918336" y="3931846"/>
                <a:ext cx="1849375" cy="271476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23 </a:t>
                </a:r>
                <a:r>
                  <a:rPr lang="fr-CA" sz="1200" b="1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police </a:t>
                </a:r>
                <a:r>
                  <a:rPr lang="en-CA" sz="1200" b="1" kern="0" dirty="0" smtClean="0">
                    <a:solidFill>
                      <a:prstClr val="black"/>
                    </a:solidFill>
                    <a:latin typeface="Calibri"/>
                    <a:cs typeface="+mn-cs"/>
                  </a:rPr>
                  <a:t>officers</a:t>
                </a:r>
                <a:endParaRPr kumimoji="0" lang="en-CA" sz="12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0" name="Organigramme : Terminateur 39"/>
              <p:cNvSpPr/>
              <p:nvPr/>
            </p:nvSpPr>
            <p:spPr>
              <a:xfrm>
                <a:off x="5918471" y="4312390"/>
                <a:ext cx="1848638" cy="271106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2/5</a:t>
                </a:r>
                <a:r>
                  <a:rPr kumimoji="0" lang="en-CA" sz="1200" b="1" i="0" u="none" strike="noStrike" kern="0" cap="none" spc="0" normalizeH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CA" sz="12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senior</a:t>
                </a:r>
                <a:r>
                  <a:rPr kumimoji="0" lang="en-CA" sz="1200" b="1" i="0" u="none" strike="noStrike" kern="0" cap="none" spc="0" normalizeH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targeted</a:t>
                </a:r>
                <a:endParaRPr kumimoji="0" lang="en-CA" sz="1200" b="1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rganigramme : Terminateur 40"/>
              <p:cNvSpPr/>
              <p:nvPr/>
            </p:nvSpPr>
            <p:spPr>
              <a:xfrm>
                <a:off x="5918471" y="5036958"/>
                <a:ext cx="1848638" cy="271106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32 </a:t>
                </a:r>
                <a:r>
                  <a:rPr kumimoji="0" lang="fr-CA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organisations</a:t>
                </a:r>
                <a:endParaRPr kumimoji="0" lang="fr-CA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rganigramme : Terminateur 41"/>
              <p:cNvSpPr/>
              <p:nvPr/>
            </p:nvSpPr>
            <p:spPr>
              <a:xfrm>
                <a:off x="5918336" y="5367013"/>
                <a:ext cx="1849375" cy="269888"/>
              </a:xfrm>
              <a:prstGeom prst="flowChartTerminator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 </a:t>
                </a:r>
                <a:r>
                  <a:rPr kumimoji="0" lang="fr-CA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 + 8 CRO + 2 </a:t>
                </a:r>
                <a:r>
                  <a:rPr kumimoji="0" lang="en-CA" sz="1200" b="1" i="0" u="none" strike="noStrike" kern="0" cap="none" spc="0" normalizeH="0" baseline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proj</a:t>
                </a:r>
                <a:r>
                  <a:rPr kumimoji="0" lang="en-CA" sz="12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en-CA" sz="12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Accolade fermante 42"/>
              <p:cNvSpPr/>
              <p:nvPr/>
            </p:nvSpPr>
            <p:spPr>
              <a:xfrm>
                <a:off x="7763863" y="2396146"/>
                <a:ext cx="296853" cy="3570456"/>
              </a:xfrm>
              <a:prstGeom prst="rightBrac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Flèche courbée vers la gauche 20"/>
            <p:cNvSpPr/>
            <p:nvPr/>
          </p:nvSpPr>
          <p:spPr>
            <a:xfrm>
              <a:off x="8104282" y="3363627"/>
              <a:ext cx="719138" cy="2490788"/>
            </a:xfrm>
            <a:prstGeom prst="curvedLeftArrow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52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7997" t="36971" r="14428" b="21454"/>
          <a:stretch/>
        </p:blipFill>
        <p:spPr>
          <a:xfrm>
            <a:off x="1621874" y="2335468"/>
            <a:ext cx="8792308" cy="3041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12071" y="1336016"/>
            <a:ext cx="6069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dirty="0">
                <a:latin typeface="+mn-lt"/>
              </a:rPr>
              <a:t>Basic structure of the IPAM model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74150" y="514729"/>
            <a:ext cx="280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Practice schema</a:t>
            </a:r>
            <a:endParaRPr lang="en-CA" sz="2400" b="1" i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1709400" y="6358934"/>
            <a:ext cx="3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18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33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74150" y="368782"/>
            <a:ext cx="280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Practice schema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876321" y="1457519"/>
            <a:ext cx="5569746" cy="576064"/>
            <a:chOff x="395536" y="3573016"/>
            <a:chExt cx="5760640" cy="792088"/>
          </a:xfrm>
        </p:grpSpPr>
        <p:sp>
          <p:nvSpPr>
            <p:cNvPr id="9" name="Flèche droite 8"/>
            <p:cNvSpPr/>
            <p:nvPr/>
          </p:nvSpPr>
          <p:spPr>
            <a:xfrm>
              <a:off x="395536" y="3573016"/>
              <a:ext cx="5760640" cy="79208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46005" y="3715144"/>
              <a:ext cx="2330207" cy="507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b="1" dirty="0" smtClean="0">
                  <a:latin typeface="+mj-lt"/>
                </a:rPr>
                <a:t>Five intervention areas</a:t>
              </a:r>
              <a:endParaRPr lang="fr-CA" b="1" dirty="0">
                <a:latin typeface="+mj-l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86089" y="3610107"/>
            <a:ext cx="2698153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9.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Develop</a:t>
            </a: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 support for investigators</a:t>
            </a:r>
            <a:endParaRPr lang="fr-CA" sz="12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10.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Optimize</a:t>
            </a: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 support for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older victims</a:t>
            </a:r>
          </a:p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 Promote reduction of response time</a:t>
            </a:r>
          </a:p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13. Improve investigators efficiency</a:t>
            </a:r>
            <a:endParaRPr lang="fr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9939" y="3581489"/>
            <a:ext cx="195547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1. Strengthen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a common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prevention strategy</a:t>
            </a:r>
            <a:endParaRPr lang="fr-CA" sz="12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2. </a:t>
            </a:r>
            <a:r>
              <a:rPr lang="fr-CA" sz="1200" dirty="0" err="1" smtClean="0">
                <a:solidFill>
                  <a:prstClr val="black"/>
                </a:solidFill>
                <a:latin typeface="Calibri"/>
              </a:rPr>
              <a:t>Promote</a:t>
            </a: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 prevention with senior immigrants </a:t>
            </a:r>
            <a:endParaRPr lang="fr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6321" y="5164539"/>
            <a:ext cx="272824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3. Improve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knowledge +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better understanding of how mistreatment can be detected </a:t>
            </a:r>
            <a:endParaRPr lang="fr-CA" sz="12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CA" sz="1200" dirty="0" smtClean="0">
                <a:solidFill>
                  <a:prstClr val="black"/>
                </a:solidFill>
                <a:latin typeface="Calibri"/>
              </a:rPr>
              <a:t>4. Support patrol officers in  detecting mistreatment</a:t>
            </a:r>
            <a:endParaRPr lang="fr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6188" y="3571722"/>
            <a:ext cx="226138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5. Propose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an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operational mode (OM) for cases of mistreatment </a:t>
            </a:r>
            <a:endParaRPr lang="fr-CA" sz="12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6. Develop senior friendly communication +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interaction techniques with seniors</a:t>
            </a:r>
            <a:endParaRPr lang="fr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1905" y="5164539"/>
            <a:ext cx="342901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7. Improve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the efficiency of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follow-ups with seniors/mistreating persons</a:t>
            </a:r>
            <a:endParaRPr lang="fr-CA" sz="1200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8. Optimize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the contribution of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patrol officers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to the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effectiveness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follow-ups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with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seniors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fr-CA" sz="1200" kern="0" dirty="0">
                <a:latin typeface="Calibri" pitchFamily="34" charset="0"/>
              </a:rPr>
              <a:t>9.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Better define the role of internal pivot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regarding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follow-ups and collaboration with partners</a:t>
            </a:r>
            <a:endParaRPr lang="fr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3397675" y="3458445"/>
            <a:ext cx="65872" cy="14882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 vers le bas 20"/>
          <p:cNvSpPr/>
          <p:nvPr/>
        </p:nvSpPr>
        <p:spPr>
          <a:xfrm>
            <a:off x="5596987" y="3442339"/>
            <a:ext cx="65872" cy="148827"/>
          </a:xfrm>
          <a:prstGeom prst="downArrow">
            <a:avLst/>
          </a:prstGeom>
          <a:solidFill>
            <a:srgbClr val="66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Flèche vers le bas 21"/>
          <p:cNvSpPr/>
          <p:nvPr/>
        </p:nvSpPr>
        <p:spPr>
          <a:xfrm>
            <a:off x="7811878" y="3449654"/>
            <a:ext cx="65872" cy="14882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Flèche vers le bas 22"/>
          <p:cNvSpPr/>
          <p:nvPr/>
        </p:nvSpPr>
        <p:spPr>
          <a:xfrm>
            <a:off x="4460776" y="3456969"/>
            <a:ext cx="76907" cy="1698146"/>
          </a:xfrm>
          <a:prstGeom prst="downArrow">
            <a:avLst/>
          </a:prstGeom>
          <a:solidFill>
            <a:srgbClr val="0099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Flèche vers le bas 23"/>
          <p:cNvSpPr/>
          <p:nvPr/>
        </p:nvSpPr>
        <p:spPr>
          <a:xfrm>
            <a:off x="6714082" y="3458444"/>
            <a:ext cx="72008" cy="1696671"/>
          </a:xfrm>
          <a:prstGeom prst="downArrow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1684000" y="6358934"/>
            <a:ext cx="41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19</a:t>
            </a:r>
            <a:endParaRPr lang="fr-CA" sz="1400" b="1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74150" y="752014"/>
            <a:ext cx="2806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b="1" i="1" dirty="0" smtClean="0">
                <a:solidFill>
                  <a:srgbClr val="FFFFFF"/>
                </a:solidFill>
                <a:latin typeface="Helvetica Neue"/>
              </a:rPr>
              <a:t>Needs</a:t>
            </a:r>
          </a:p>
        </p:txBody>
      </p:sp>
      <p:graphicFrame>
        <p:nvGraphicFramePr>
          <p:cNvPr id="28" name="Diagramme 27"/>
          <p:cNvGraphicFramePr/>
          <p:nvPr>
            <p:extLst>
              <p:ext uri="{D42A27DB-BD31-4B8C-83A1-F6EECF244321}">
                <p14:modId xmlns:p14="http://schemas.microsoft.com/office/powerpoint/2010/main" val="1676073768"/>
              </p:ext>
            </p:extLst>
          </p:nvPr>
        </p:nvGraphicFramePr>
        <p:xfrm>
          <a:off x="1916844" y="2054042"/>
          <a:ext cx="739594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53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0103" y="2348881"/>
            <a:ext cx="11094517" cy="2566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fr-FR" sz="1100" b="1" dirty="0" smtClean="0"/>
              <a:t>     </a:t>
            </a:r>
            <a:br>
              <a:rPr lang="fr-FR" sz="1100" b="1" dirty="0" smtClean="0"/>
            </a:br>
            <a:r>
              <a:rPr lang="fr-FR" sz="2400" b="1" dirty="0" err="1" smtClean="0"/>
              <a:t>Step</a:t>
            </a:r>
            <a:r>
              <a:rPr lang="fr-FR" sz="2400" b="1" dirty="0" smtClean="0"/>
              <a:t> #2:  </a:t>
            </a:r>
            <a:r>
              <a:rPr lang="en-US" sz="2400" b="1" i="1" dirty="0" smtClean="0"/>
              <a:t>The Internet Conference </a:t>
            </a:r>
            <a:r>
              <a:rPr lang="en-US" sz="1400" b="1" i="1" dirty="0" smtClean="0"/>
              <a:t>(via ‘ADOBE CONNECT’)</a:t>
            </a:r>
          </a:p>
          <a:p>
            <a:pPr>
              <a:lnSpc>
                <a:spcPct val="80000"/>
              </a:lnSpc>
            </a:pPr>
            <a:r>
              <a:rPr lang="fr-CA" sz="1000" i="1" dirty="0" smtClean="0"/>
              <a:t>   </a:t>
            </a:r>
            <a:br>
              <a:rPr lang="fr-CA" sz="1000" i="1" dirty="0" smtClean="0"/>
            </a:br>
            <a:r>
              <a:rPr lang="fr-FR" b="1" i="1" dirty="0" smtClean="0"/>
              <a:t>No audio via internet</a:t>
            </a:r>
          </a:p>
          <a:p>
            <a:pPr>
              <a:lnSpc>
                <a:spcPct val="80000"/>
              </a:lnSpc>
            </a:pPr>
            <a:endParaRPr lang="fr-FR" sz="1400" b="1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SEE  the PowerPoint </a:t>
            </a:r>
            <a:r>
              <a:rPr lang="fr-FR" sz="1600" i="1" dirty="0" err="1" smtClean="0"/>
              <a:t>being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shown</a:t>
            </a:r>
            <a:r>
              <a:rPr lang="fr-FR" sz="1600" i="1" dirty="0" smtClean="0"/>
              <a:t>. 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8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Post </a:t>
            </a:r>
            <a:r>
              <a:rPr lang="fr-FR" sz="1600" i="1" dirty="0" err="1" smtClean="0"/>
              <a:t>your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comments</a:t>
            </a:r>
            <a:r>
              <a:rPr lang="fr-FR" sz="1600" i="1" dirty="0" smtClean="0"/>
              <a:t>/questions.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8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err="1" smtClean="0"/>
              <a:t>See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postings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from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your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colleagues</a:t>
            </a:r>
            <a:r>
              <a:rPr lang="fr-FR" sz="1600" i="1" dirty="0" smtClean="0"/>
              <a:t>.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8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err="1" smtClean="0"/>
              <a:t>Join</a:t>
            </a:r>
            <a:r>
              <a:rPr lang="fr-FR" sz="1600" i="1" dirty="0" smtClean="0"/>
              <a:t> in the interactive </a:t>
            </a:r>
            <a:r>
              <a:rPr lang="fr-FR" sz="1600" i="1" dirty="0" err="1" smtClean="0"/>
              <a:t>polls</a:t>
            </a:r>
            <a:r>
              <a:rPr lang="fr-FR" sz="1600" i="1" dirty="0" smtClean="0"/>
              <a:t>.</a:t>
            </a:r>
            <a:endParaRPr lang="fr-FR" sz="1600" i="1" dirty="0"/>
          </a:p>
          <a:p>
            <a:pPr marL="3028950" lvl="6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1600" b="1" i="1" dirty="0" smtClean="0"/>
          </a:p>
          <a:p>
            <a:pPr>
              <a:lnSpc>
                <a:spcPct val="80000"/>
              </a:lnSpc>
            </a:pPr>
            <a:r>
              <a:rPr lang="fr-FR" sz="2000" b="1" dirty="0" smtClean="0"/>
              <a:t> </a:t>
            </a:r>
            <a:r>
              <a:rPr lang="fr-FR" sz="2000" b="1" dirty="0" err="1" smtClean="0"/>
              <a:t>Difficulties</a:t>
            </a:r>
            <a:r>
              <a:rPr lang="fr-FR" sz="2000" b="1" dirty="0" smtClean="0"/>
              <a:t>?  </a:t>
            </a:r>
            <a:r>
              <a:rPr lang="fr-FR" sz="1600" b="1" i="1" dirty="0" smtClean="0"/>
              <a:t>You </a:t>
            </a:r>
            <a:r>
              <a:rPr lang="fr-FR" sz="1600" b="1" i="1" dirty="0" err="1" smtClean="0"/>
              <a:t>can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still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participate</a:t>
            </a:r>
            <a:r>
              <a:rPr lang="fr-FR" sz="1600" b="1" i="1" dirty="0" smtClean="0"/>
              <a:t>! </a:t>
            </a:r>
            <a:r>
              <a:rPr lang="en-CA" sz="1400" b="1" i="1" dirty="0"/>
              <a:t>(use the back up PowerPoint - post your comments via email</a:t>
            </a:r>
            <a:r>
              <a:rPr lang="en-CA" sz="1400" b="1" i="1" dirty="0" smtClean="0"/>
              <a:t>)</a:t>
            </a:r>
            <a:endParaRPr lang="fr-FR" sz="1100" i="1" dirty="0" smtClean="0"/>
          </a:p>
        </p:txBody>
      </p:sp>
      <p:grpSp>
        <p:nvGrpSpPr>
          <p:cNvPr id="13" name="Group 14"/>
          <p:cNvGrpSpPr/>
          <p:nvPr/>
        </p:nvGrpSpPr>
        <p:grpSpPr>
          <a:xfrm>
            <a:off x="4091580" y="2909924"/>
            <a:ext cx="500393" cy="278355"/>
            <a:chOff x="5816629" y="2295438"/>
            <a:chExt cx="457200" cy="4572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5816629" y="2295438"/>
              <a:ext cx="457200" cy="457200"/>
            </a:xfrm>
            <a:prstGeom prst="ellips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3"/>
              <a:endCxn id="14" idx="7"/>
            </p:cNvCxnSpPr>
            <p:nvPr/>
          </p:nvCxnSpPr>
          <p:spPr bwMode="auto">
            <a:xfrm flipV="1">
              <a:off x="5883585" y="2362393"/>
              <a:ext cx="323289" cy="323289"/>
            </a:xfrm>
            <a:prstGeom prst="lin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Rectangle 1"/>
          <p:cNvSpPr/>
          <p:nvPr/>
        </p:nvSpPr>
        <p:spPr>
          <a:xfrm>
            <a:off x="570103" y="5081891"/>
            <a:ext cx="110945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400" b="1" dirty="0" err="1" smtClean="0"/>
              <a:t>Step</a:t>
            </a:r>
            <a:r>
              <a:rPr lang="fr-FR" sz="2400" b="1" dirty="0" smtClean="0"/>
              <a:t> #3: </a:t>
            </a:r>
            <a:r>
              <a:rPr lang="fr-FR" sz="2400" b="1" i="1" dirty="0" smtClean="0"/>
              <a:t>Back up PowerPoint </a:t>
            </a:r>
            <a:r>
              <a:rPr lang="fr-FR" sz="2400" b="1" i="1" dirty="0" err="1" smtClean="0"/>
              <a:t>Presentation</a:t>
            </a:r>
            <a:endParaRPr lang="fr-FR" sz="2400" b="1" dirty="0"/>
          </a:p>
          <a:p>
            <a:pPr>
              <a:lnSpc>
                <a:spcPct val="80000"/>
              </a:lnSpc>
            </a:pPr>
            <a:r>
              <a:rPr lang="fr-FR" sz="2400" b="1" i="1" dirty="0" smtClean="0">
                <a:hlinkClick r:id="rId3"/>
              </a:rPr>
              <a:t>       </a:t>
            </a:r>
            <a:r>
              <a:rPr lang="fr-FR" b="1" i="1" dirty="0" smtClean="0">
                <a:hlinkClick r:id="rId3"/>
              </a:rPr>
              <a:t>www.chnet-works.ca</a:t>
            </a:r>
            <a:r>
              <a:rPr lang="fr-FR" b="1" i="1" dirty="0" smtClean="0"/>
              <a:t/>
            </a:r>
            <a:br>
              <a:rPr lang="fr-FR" b="1" i="1" dirty="0" smtClean="0"/>
            </a:br>
            <a:endParaRPr lang="fr-FR" sz="12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0102" y="620689"/>
            <a:ext cx="11094517" cy="1618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b="1" dirty="0" smtClean="0"/>
              <a:t>                          </a:t>
            </a:r>
            <a:br>
              <a:rPr lang="fr-FR" sz="1600" b="1" dirty="0" smtClean="0"/>
            </a:br>
            <a:r>
              <a:rPr lang="fr-FR" sz="2400" b="1" dirty="0" err="1" smtClean="0"/>
              <a:t>Step</a:t>
            </a:r>
            <a:r>
              <a:rPr lang="fr-FR" sz="2400" b="1" dirty="0" smtClean="0"/>
              <a:t> #1: </a:t>
            </a:r>
            <a:r>
              <a:rPr lang="fr-FR" sz="2400" b="1" i="1" dirty="0" err="1" smtClean="0"/>
              <a:t>Teleconference</a:t>
            </a:r>
            <a:r>
              <a:rPr lang="fr-FR" sz="2400" b="1" i="1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fr-FR" sz="2000" b="1" dirty="0" smtClean="0"/>
              <a:t>                                 All Audio by </a:t>
            </a:r>
            <a:r>
              <a:rPr lang="fr-FR" sz="2000" b="1" dirty="0" err="1" smtClean="0"/>
              <a:t>telephone</a:t>
            </a:r>
            <a:endParaRPr lang="fr-FR" sz="2000" b="1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If your line is ‘bad’ – hang up and call back in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Participant lines muted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Recording announcement </a:t>
            </a:r>
            <a:endParaRPr lang="en-US" sz="1400" i="1" u="sng" dirty="0" smtClean="0"/>
          </a:p>
        </p:txBody>
      </p:sp>
      <p:pic>
        <p:nvPicPr>
          <p:cNvPr id="5" name="Picture 2" descr="C:\Documents and Settings\siera\Local Settings\Temporary Internet Files\Content.IE5\3VWYZ2IH\MP90043848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7016" y="832120"/>
            <a:ext cx="1963933" cy="1196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6" descr="C:\Documents and Settings\user\Local Settings\Temporary Internet Files\Content.IE5\5WR3D8ZM\MC90044133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256176" y="2780928"/>
            <a:ext cx="1889745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515593" y="123067"/>
            <a:ext cx="8736971" cy="338554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CA" sz="1600" b="1" dirty="0"/>
              <a:t>Housekeeping : how a </a:t>
            </a:r>
            <a:r>
              <a:rPr lang="en-CA" sz="1600" b="1" dirty="0" smtClean="0"/>
              <a:t>webinar </a:t>
            </a:r>
            <a:r>
              <a:rPr lang="en-CA" sz="1600" b="1" dirty="0"/>
              <a:t>works…</a:t>
            </a:r>
            <a:r>
              <a:rPr lang="en-CA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CA" sz="1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261260" y="6448252"/>
            <a:ext cx="2844800" cy="3651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fld id="{1EDC72AF-1846-4AAC-8741-9B4ADD296E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048" y="6381328"/>
            <a:ext cx="73928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 </a:t>
            </a:r>
            <a:r>
              <a:rPr lang="en-US" b="1" i="1" dirty="0"/>
              <a:t>For assistance: </a:t>
            </a:r>
            <a:r>
              <a:rPr lang="en-US" b="1" i="1" dirty="0">
                <a:hlinkClick r:id="rId6"/>
              </a:rPr>
              <a:t>animateur@chnet-works.ca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612273" y="1635694"/>
            <a:ext cx="11180383" cy="4841565"/>
            <a:chOff x="-1253103" y="1350741"/>
            <a:chExt cx="11180383" cy="4841565"/>
          </a:xfrm>
        </p:grpSpPr>
        <p:graphicFrame>
          <p:nvGraphicFramePr>
            <p:cNvPr id="26" name="Diagramme 25"/>
            <p:cNvGraphicFramePr/>
            <p:nvPr>
              <p:extLst>
                <p:ext uri="{D42A27DB-BD31-4B8C-83A1-F6EECF244321}">
                  <p14:modId xmlns:p14="http://schemas.microsoft.com/office/powerpoint/2010/main" val="48072231"/>
                </p:ext>
              </p:extLst>
            </p:nvPr>
          </p:nvGraphicFramePr>
          <p:xfrm>
            <a:off x="-1253103" y="2010843"/>
            <a:ext cx="9505056" cy="41814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7" name="Groupe 73"/>
            <p:cNvGrpSpPr>
              <a:grpSpLocks/>
            </p:cNvGrpSpPr>
            <p:nvPr/>
          </p:nvGrpSpPr>
          <p:grpSpPr bwMode="auto">
            <a:xfrm rot="5400000">
              <a:off x="1628383" y="476028"/>
              <a:ext cx="709612" cy="2459038"/>
              <a:chOff x="2730893" y="3573016"/>
              <a:chExt cx="3427345" cy="792088"/>
            </a:xfrm>
          </p:grpSpPr>
          <p:sp>
            <p:nvSpPr>
              <p:cNvPr id="36" name="Flèche droite 35"/>
              <p:cNvSpPr/>
              <p:nvPr/>
            </p:nvSpPr>
            <p:spPr>
              <a:xfrm>
                <a:off x="2730893" y="3573016"/>
                <a:ext cx="3427345" cy="792088"/>
              </a:xfrm>
              <a:prstGeom prst="rightArrow">
                <a:avLst>
                  <a:gd name="adj1" fmla="val 66411"/>
                  <a:gd name="adj2" fmla="val 50000"/>
                </a:avLst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 rot="10800000">
                <a:off x="3142093" y="3723873"/>
                <a:ext cx="2812013" cy="495488"/>
              </a:xfrm>
              <a:prstGeom prst="rect">
                <a:avLst/>
              </a:prstGeom>
              <a:noFill/>
            </p:spPr>
            <p:txBody>
              <a:bodyPr vert="vert" wrap="none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libri"/>
                    <a:cs typeface="+mn-cs"/>
                  </a:rPr>
                  <a:t>4 </a:t>
                </a:r>
                <a:r>
                  <a:rPr kumimoji="0" lang="en-CA" sz="18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libri"/>
                    <a:cs typeface="+mn-cs"/>
                  </a:rPr>
                  <a:t>cross-cutting</a:t>
                </a:r>
                <a:r>
                  <a:rPr kumimoji="0" lang="fr-C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libri"/>
                    <a:cs typeface="+mn-cs"/>
                  </a:rPr>
                  <a:t> </a:t>
                </a:r>
                <a:br>
                  <a:rPr kumimoji="0" lang="fr-C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libri"/>
                    <a:cs typeface="+mn-cs"/>
                  </a:rPr>
                </a:br>
                <a:r>
                  <a:rPr kumimoji="0" lang="en-CA" sz="18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libri"/>
                    <a:cs typeface="+mn-cs"/>
                  </a:rPr>
                  <a:t>strategies</a:t>
                </a:r>
                <a:endParaRPr kumimoji="0" lang="en-CA" sz="18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30" name="Flèche droite 29"/>
            <p:cNvSpPr/>
            <p:nvPr/>
          </p:nvSpPr>
          <p:spPr>
            <a:xfrm>
              <a:off x="3209533" y="2454053"/>
              <a:ext cx="358775" cy="144463"/>
            </a:xfrm>
            <a:prstGeom prst="rightArrow">
              <a:avLst/>
            </a:prstGeom>
            <a:solidFill>
              <a:srgbClr val="009999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èche droite 30"/>
            <p:cNvSpPr/>
            <p:nvPr/>
          </p:nvSpPr>
          <p:spPr>
            <a:xfrm>
              <a:off x="3242870" y="3492278"/>
              <a:ext cx="2251075" cy="144463"/>
            </a:xfrm>
            <a:prstGeom prst="rightArrow">
              <a:avLst/>
            </a:prstGeom>
            <a:solidFill>
              <a:srgbClr val="6699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3271445" y="4557491"/>
              <a:ext cx="315913" cy="149225"/>
            </a:xfrm>
            <a:prstGeom prst="rightArrow">
              <a:avLst/>
            </a:prstGeom>
            <a:solidFill>
              <a:srgbClr val="FFCC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3188895" y="5621116"/>
              <a:ext cx="2251075" cy="142875"/>
            </a:xfrm>
            <a:prstGeom prst="rightArrow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517757" y="5533158"/>
              <a:ext cx="4409523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6700" marR="0" lvl="0" indent="-2667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latin typeface="Calibri" pitchFamily="34" charset="0"/>
                  <a:cs typeface="+mn-cs"/>
                </a:rPr>
                <a:t>25. </a:t>
              </a:r>
              <a:r>
                <a:rPr lang="en-US" sz="1200" kern="0" dirty="0">
                  <a:latin typeface="Calibri" pitchFamily="34" charset="0"/>
                  <a:cs typeface="+mn-cs"/>
                </a:rPr>
                <a:t>Promote </a:t>
              </a:r>
              <a:r>
                <a:rPr lang="en-US" sz="1200" kern="0" dirty="0" smtClean="0">
                  <a:latin typeface="Calibri" pitchFamily="34" charset="0"/>
                  <a:cs typeface="+mn-cs"/>
                </a:rPr>
                <a:t>practice improvement that reflects strategic </a:t>
              </a:r>
              <a:r>
                <a:rPr lang="en-US" sz="1200" kern="0" dirty="0">
                  <a:latin typeface="Calibri" pitchFamily="34" charset="0"/>
                  <a:cs typeface="+mn-cs"/>
                </a:rPr>
                <a:t>vision and corporate support</a:t>
              </a:r>
              <a:endParaRPr kumimoji="0" lang="fr-CA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99814" y="1979867"/>
            <a:ext cx="4756297" cy="11695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14. </a:t>
            </a: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Promote general awareness of all SPVM officers</a:t>
            </a:r>
          </a:p>
          <a:p>
            <a:pPr marL="266700" indent="-266700"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15. </a:t>
            </a: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Provide training to patrol officers related to their involvement</a:t>
            </a:r>
          </a:p>
          <a:p>
            <a:pPr marL="266700" indent="-266700"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16. </a:t>
            </a: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Emphasize further training for pivot-agents</a:t>
            </a:r>
          </a:p>
          <a:p>
            <a:pPr marL="266700" indent="-266700"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17. </a:t>
            </a: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Consider training of investigators</a:t>
            </a:r>
          </a:p>
          <a:p>
            <a:pPr marL="266700" indent="-266700"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18. </a:t>
            </a:r>
            <a:r>
              <a:rPr lang="en-US" sz="12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Promote joint training for police officers and their partners</a:t>
            </a:r>
            <a:endParaRPr lang="fr-CA" sz="1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0893" y="3403229"/>
            <a:ext cx="4409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19. </a:t>
            </a:r>
            <a:r>
              <a:rPr lang="en-US" sz="1200" dirty="0">
                <a:latin typeface="+mn-lt"/>
              </a:rPr>
              <a:t>Promote dialogue and better understanding of </a:t>
            </a:r>
            <a:r>
              <a:rPr lang="en-US" sz="1200" dirty="0" smtClean="0">
                <a:latin typeface="+mn-lt"/>
              </a:rPr>
              <a:t>partners’ contributions </a:t>
            </a:r>
          </a:p>
          <a:p>
            <a:r>
              <a:rPr lang="en-US" sz="1200" dirty="0" smtClean="0">
                <a:latin typeface="+mn-lt"/>
              </a:rPr>
              <a:t>20. </a:t>
            </a:r>
            <a:r>
              <a:rPr lang="en-US" sz="1200" dirty="0">
                <a:latin typeface="+mn-lt"/>
              </a:rPr>
              <a:t>Promote better </a:t>
            </a:r>
            <a:r>
              <a:rPr lang="en-US" sz="1200" dirty="0" smtClean="0">
                <a:latin typeface="+mn-lt"/>
              </a:rPr>
              <a:t>communication between Police/Health and social services Network (decrease barriers </a:t>
            </a:r>
            <a:r>
              <a:rPr lang="en-US" sz="1200" dirty="0">
                <a:latin typeface="+mn-lt"/>
              </a:rPr>
              <a:t>in </a:t>
            </a:r>
            <a:r>
              <a:rPr lang="en-US" sz="1200" dirty="0" smtClean="0">
                <a:latin typeface="+mn-lt"/>
              </a:rPr>
              <a:t>information sharing)</a:t>
            </a:r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21. Develop/strengthen </a:t>
            </a:r>
            <a:r>
              <a:rPr lang="en-US" sz="1200" dirty="0">
                <a:latin typeface="+mn-lt"/>
              </a:rPr>
              <a:t>operational links with partners</a:t>
            </a:r>
            <a:endParaRPr lang="fr-CA" sz="1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9546" y="4657870"/>
            <a:ext cx="354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+mn-lt"/>
              </a:rPr>
              <a:t>22. Operational Support based on Local expertise </a:t>
            </a:r>
          </a:p>
          <a:p>
            <a:r>
              <a:rPr lang="en-CA" sz="1200" dirty="0" smtClean="0">
                <a:latin typeface="+mn-lt"/>
              </a:rPr>
              <a:t>23. Operational Support based on Regional expertise </a:t>
            </a:r>
          </a:p>
          <a:p>
            <a:r>
              <a:rPr lang="en-CA" sz="1200" dirty="0" smtClean="0">
                <a:latin typeface="+mn-lt"/>
              </a:rPr>
              <a:t>24. Operational Support based on Corporate expertise</a:t>
            </a:r>
            <a:endParaRPr lang="en-CA" sz="1200" dirty="0">
              <a:latin typeface="+mn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1706448" y="6358934"/>
            <a:ext cx="39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latin typeface="+mn-lt"/>
              </a:rPr>
              <a:t>2</a:t>
            </a:r>
            <a:r>
              <a:rPr lang="fr-CA" sz="1400" b="1" dirty="0" smtClean="0">
                <a:latin typeface="+mn-lt"/>
              </a:rPr>
              <a:t>0</a:t>
            </a:r>
            <a:endParaRPr lang="fr-CA" sz="1400" b="1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74150" y="368782"/>
            <a:ext cx="280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Practice schema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74150" y="752014"/>
            <a:ext cx="2806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b="1" i="1" dirty="0" smtClean="0">
                <a:solidFill>
                  <a:srgbClr val="FFFFFF"/>
                </a:solidFill>
                <a:latin typeface="Helvetica Neue"/>
              </a:rPr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172659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75" y="296892"/>
            <a:ext cx="53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>
                <a:solidFill>
                  <a:srgbClr val="FFFFFF"/>
                </a:solidFill>
                <a:latin typeface="Helvetica Neue"/>
              </a:rPr>
              <a:t>Re: Your </a:t>
            </a:r>
            <a:r>
              <a:rPr lang="en-CA" sz="3600" b="1" dirty="0" smtClean="0">
                <a:solidFill>
                  <a:srgbClr val="FFFFFF"/>
                </a:solidFill>
                <a:latin typeface="Helvetica Neue"/>
              </a:rPr>
              <a:t>opinion</a:t>
            </a:r>
            <a:endParaRPr lang="en-CA" dirty="0"/>
          </a:p>
        </p:txBody>
      </p:sp>
      <p:sp>
        <p:nvSpPr>
          <p:cNvPr id="4" name="ZoneTexte 3"/>
          <p:cNvSpPr txBox="1"/>
          <p:nvPr/>
        </p:nvSpPr>
        <p:spPr>
          <a:xfrm>
            <a:off x="11734800" y="6342604"/>
            <a:ext cx="36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21</a:t>
            </a:r>
            <a:endParaRPr lang="fr-CA" sz="1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1402378"/>
            <a:ext cx="1139190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To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what extent do you consider relevant to work in collaboration with the police in situations of elder mistreatment of older adults</a:t>
            </a: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? 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latin typeface="+mn-lt"/>
              </a:rPr>
              <a:t>Very</a:t>
            </a:r>
            <a:r>
              <a:rPr lang="fr-CA" sz="2800" dirty="0" smtClean="0">
                <a:latin typeface="+mn-lt"/>
              </a:rPr>
              <a:t> </a:t>
            </a:r>
            <a:r>
              <a:rPr lang="fr-CA" sz="2800" dirty="0">
                <a:latin typeface="+mn-lt"/>
              </a:rPr>
              <a:t>relevant     </a:t>
            </a:r>
            <a:endParaRPr lang="fr-CA" sz="2800" dirty="0" smtClean="0">
              <a:latin typeface="+mn-lt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latin typeface="+mn-lt"/>
              </a:rPr>
              <a:t>Quite</a:t>
            </a:r>
            <a:r>
              <a:rPr lang="fr-CA" sz="2800" dirty="0" smtClean="0">
                <a:latin typeface="+mn-lt"/>
              </a:rPr>
              <a:t> </a:t>
            </a:r>
            <a:r>
              <a:rPr lang="fr-CA" sz="2800" dirty="0">
                <a:latin typeface="+mn-lt"/>
              </a:rPr>
              <a:t>relevant  </a:t>
            </a:r>
            <a:endParaRPr lang="fr-CA" sz="2800" dirty="0" smtClean="0">
              <a:latin typeface="+mn-lt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latin typeface="+mn-lt"/>
              </a:rPr>
              <a:t>Little</a:t>
            </a:r>
            <a:r>
              <a:rPr lang="fr-CA" sz="2800" dirty="0" smtClean="0">
                <a:latin typeface="+mn-lt"/>
              </a:rPr>
              <a:t> </a:t>
            </a:r>
            <a:r>
              <a:rPr lang="fr-CA" sz="2800" dirty="0">
                <a:latin typeface="+mn-lt"/>
              </a:rPr>
              <a:t>or not relevant</a:t>
            </a:r>
          </a:p>
          <a:p>
            <a:endParaRPr lang="fr-CA" sz="2800" dirty="0">
              <a:latin typeface="+mn-lt"/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To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what extent do you consider relevant to work in collaboration with the police when it comes to situations of non-criminal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mistreatment</a:t>
            </a: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800" dirty="0" smtClean="0">
                <a:latin typeface="+mn-lt"/>
              </a:rPr>
              <a:t>Very </a:t>
            </a:r>
            <a:r>
              <a:rPr lang="en-US" sz="2800" dirty="0">
                <a:latin typeface="+mn-lt"/>
              </a:rPr>
              <a:t>relevant    </a:t>
            </a:r>
            <a:endParaRPr lang="en-US" sz="2800" dirty="0" smtClean="0">
              <a:latin typeface="+mn-lt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latin typeface="+mn-lt"/>
              </a:rPr>
              <a:t>Quite </a:t>
            </a:r>
            <a:r>
              <a:rPr lang="en-US" sz="2800" dirty="0">
                <a:latin typeface="+mn-lt"/>
              </a:rPr>
              <a:t>relevant    </a:t>
            </a:r>
            <a:endParaRPr lang="en-US" sz="2800" dirty="0" smtClean="0">
              <a:latin typeface="+mn-lt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latin typeface="+mn-lt"/>
              </a:rPr>
              <a:t>Little </a:t>
            </a:r>
            <a:r>
              <a:rPr lang="en-US" sz="2800" dirty="0">
                <a:latin typeface="+mn-lt"/>
              </a:rPr>
              <a:t>or not relevant</a:t>
            </a:r>
          </a:p>
        </p:txBody>
      </p:sp>
    </p:spTree>
    <p:extLst>
      <p:ext uri="{BB962C8B-B14F-4D97-AF65-F5344CB8AC3E}">
        <p14:creationId xmlns:p14="http://schemas.microsoft.com/office/powerpoint/2010/main" val="386439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luid2601\Desktop\A. IPAM-Luisa\Communications\Photos\Comité opérationn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6096"/>
          <a:stretch/>
        </p:blipFill>
        <p:spPr bwMode="auto">
          <a:xfrm>
            <a:off x="2821017" y="2317899"/>
            <a:ext cx="6685070" cy="237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4735" y="1435418"/>
            <a:ext cx="812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Operational Board :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adapt the </a:t>
            </a:r>
            <a:r>
              <a:rPr lang="en-US" dirty="0" smtClean="0">
                <a:latin typeface="+mn-lt"/>
              </a:rPr>
              <a:t>practice schema into </a:t>
            </a:r>
            <a:r>
              <a:rPr lang="en-US" dirty="0">
                <a:latin typeface="+mn-lt"/>
              </a:rPr>
              <a:t>an operational model </a:t>
            </a:r>
            <a:endParaRPr lang="en-US" dirty="0" smtClean="0">
              <a:latin typeface="+mn-lt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326372" y="4848447"/>
            <a:ext cx="0" cy="446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64735" y="5426171"/>
            <a:ext cx="812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5 working subcommittees:</a:t>
            </a:r>
          </a:p>
          <a:p>
            <a:pPr algn="ctr"/>
            <a:r>
              <a:rPr lang="en-US" dirty="0" smtClean="0">
                <a:latin typeface="+mn-lt"/>
              </a:rPr>
              <a:t> Prevention, detection, intervention, follow-ups and investigation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13" name="Rectangle 12"/>
          <p:cNvSpPr/>
          <p:nvPr/>
        </p:nvSpPr>
        <p:spPr>
          <a:xfrm>
            <a:off x="7664450" y="477030"/>
            <a:ext cx="4354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Operational Model</a:t>
            </a:r>
            <a:endParaRPr lang="en-CA" sz="2000" b="1" i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95814" y="6358934"/>
            <a:ext cx="40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22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87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043844691"/>
              </p:ext>
            </p:extLst>
          </p:nvPr>
        </p:nvGraphicFramePr>
        <p:xfrm>
          <a:off x="545911" y="1607457"/>
          <a:ext cx="1140289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10" name="Rectangle 9"/>
          <p:cNvSpPr/>
          <p:nvPr/>
        </p:nvSpPr>
        <p:spPr>
          <a:xfrm>
            <a:off x="7683500" y="286479"/>
            <a:ext cx="4354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Practice Model </a:t>
            </a:r>
          </a:p>
          <a:p>
            <a:pPr algn="ctr"/>
            <a:r>
              <a:rPr lang="en-CA" sz="2000" b="1" i="1" dirty="0" smtClean="0">
                <a:solidFill>
                  <a:srgbClr val="FFFFFF"/>
                </a:solidFill>
                <a:latin typeface="Helvetica Neue"/>
              </a:rPr>
              <a:t>components</a:t>
            </a:r>
            <a:endParaRPr lang="en-CA" sz="2400" b="1" i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95814" y="6358934"/>
            <a:ext cx="40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23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62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ZoneText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3519" y="1409746"/>
            <a:ext cx="51009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FRAMEWORK: </a:t>
            </a:r>
            <a:br>
              <a:rPr lang="en-CA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CA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Local intervention directive</a:t>
            </a:r>
            <a:endParaRPr lang="en-CA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ZoneText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3520" y="2218324"/>
            <a:ext cx="510097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Police intervention </a:t>
            </a:r>
            <a:r>
              <a:rPr lang="fr-FR" sz="1600" dirty="0" err="1">
                <a:latin typeface="+mn-lt"/>
              </a:rPr>
              <a:t>principles</a:t>
            </a:r>
            <a:r>
              <a:rPr lang="fr-FR" sz="1600" dirty="0">
                <a:latin typeface="+mn-lt"/>
              </a:rPr>
              <a:t/>
            </a:r>
            <a:br>
              <a:rPr lang="fr-FR" sz="1600" dirty="0">
                <a:latin typeface="+mn-lt"/>
              </a:rPr>
            </a:br>
            <a:endParaRPr lang="fr-FR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Key </a:t>
            </a:r>
            <a:r>
              <a:rPr lang="fr-FR" sz="1600" dirty="0" err="1">
                <a:latin typeface="+mn-lt"/>
              </a:rPr>
              <a:t>definitions</a:t>
            </a:r>
            <a:r>
              <a:rPr lang="fr-FR" sz="1600" dirty="0">
                <a:latin typeface="+mn-lt"/>
              </a:rPr>
              <a:t/>
            </a:r>
            <a:br>
              <a:rPr lang="fr-FR" sz="1600" dirty="0">
                <a:latin typeface="+mn-lt"/>
              </a:rPr>
            </a:br>
            <a:endParaRPr lang="fr-FR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Police intervention </a:t>
            </a:r>
            <a:r>
              <a:rPr lang="fr-FR" sz="1600" dirty="0" err="1">
                <a:latin typeface="+mn-lt"/>
              </a:rPr>
              <a:t>roles</a:t>
            </a:r>
            <a:endParaRPr lang="fr-FR" sz="1600" dirty="0">
              <a:latin typeface="+mn-lt"/>
            </a:endParaRPr>
          </a:p>
        </p:txBody>
      </p:sp>
      <p:sp>
        <p:nvSpPr>
          <p:cNvPr id="12" name="ZoneText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9845" y="3628352"/>
            <a:ext cx="51962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en-CA" sz="1600" b="1" dirty="0" smtClean="0"/>
              <a:t>Appendices</a:t>
            </a:r>
            <a:r>
              <a:rPr lang="fr-FR" sz="1600" dirty="0" smtClean="0"/>
              <a:t>:</a:t>
            </a:r>
            <a:br>
              <a:rPr lang="fr-FR" sz="1600" dirty="0" smtClean="0"/>
            </a:br>
            <a:endParaRPr lang="fr-FR" sz="1600" dirty="0" smtClean="0"/>
          </a:p>
          <a:p>
            <a:pPr marL="0" indent="0">
              <a:buNone/>
            </a:pPr>
            <a:r>
              <a:rPr lang="en-CA" sz="1600" dirty="0" smtClean="0"/>
              <a:t>A</a:t>
            </a:r>
            <a:r>
              <a:rPr lang="en-CA" sz="1600" dirty="0"/>
              <a:t>. Detection pocket </a:t>
            </a:r>
            <a:r>
              <a:rPr lang="en-CA" sz="1600" dirty="0" smtClean="0"/>
              <a:t>tool </a:t>
            </a:r>
            <a:r>
              <a:rPr lang="en-CA" sz="1600" dirty="0" smtClean="0">
                <a:solidFill>
                  <a:schemeClr val="accent2">
                    <a:lumMod val="75000"/>
                  </a:schemeClr>
                </a:solidFill>
              </a:rPr>
              <a:t>(next slide)</a:t>
            </a:r>
            <a:r>
              <a:rPr lang="en-CA" sz="1600" dirty="0"/>
              <a:t/>
            </a:r>
            <a:br>
              <a:rPr lang="en-CA" sz="1600" dirty="0"/>
            </a:br>
            <a:endParaRPr lang="en-CA" sz="1600" dirty="0"/>
          </a:p>
          <a:p>
            <a:pPr marL="0" indent="0">
              <a:buNone/>
            </a:pPr>
            <a:r>
              <a:rPr lang="en-CA" sz="1600" dirty="0"/>
              <a:t>B. Referral to services form</a:t>
            </a:r>
            <a:br>
              <a:rPr lang="en-CA" sz="1600" dirty="0"/>
            </a:br>
            <a:endParaRPr lang="en-CA" sz="1600" dirty="0"/>
          </a:p>
          <a:p>
            <a:pPr marL="0" indent="0">
              <a:buNone/>
            </a:pPr>
            <a:r>
              <a:rPr lang="en-CA" sz="1600" dirty="0"/>
              <a:t>C. Summary of key definitions related to mistreatment   (forms, types)</a:t>
            </a:r>
            <a:br>
              <a:rPr lang="en-CA" sz="1600" dirty="0"/>
            </a:br>
            <a:r>
              <a:rPr lang="en-CA" sz="1600" dirty="0"/>
              <a:t> </a:t>
            </a:r>
          </a:p>
          <a:p>
            <a:pPr marL="0" indent="0">
              <a:buNone/>
            </a:pPr>
            <a:r>
              <a:rPr lang="en-CA" sz="1600" dirty="0"/>
              <a:t>D. Intervention </a:t>
            </a:r>
            <a:r>
              <a:rPr lang="en-CA" sz="1600" dirty="0" smtClean="0"/>
              <a:t>flowchart</a:t>
            </a:r>
            <a:endParaRPr lang="en-C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ZoneTexte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478" y="1409746"/>
            <a:ext cx="41748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CA" sz="2400" dirty="0" smtClean="0">
                <a:solidFill>
                  <a:schemeClr val="accent2">
                    <a:lumMod val="75000"/>
                  </a:schemeClr>
                </a:solidFill>
              </a:rPr>
              <a:t>TRAINING:</a:t>
            </a:r>
          </a:p>
          <a:p>
            <a:r>
              <a:rPr lang="fr-CA" dirty="0" smtClean="0">
                <a:solidFill>
                  <a:schemeClr val="accent2">
                    <a:lumMod val="75000"/>
                  </a:schemeClr>
                </a:solidFill>
              </a:rPr>
              <a:t>Intranet module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 descr="2A8B9972F5126A41AC0AD3243BD9113F@spvm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20" y="2640476"/>
            <a:ext cx="5454107" cy="3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17" name="Rectangle 16"/>
          <p:cNvSpPr/>
          <p:nvPr/>
        </p:nvSpPr>
        <p:spPr>
          <a:xfrm>
            <a:off x="7683500" y="271959"/>
            <a:ext cx="4354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Practice Model </a:t>
            </a:r>
          </a:p>
          <a:p>
            <a:pPr algn="ctr"/>
            <a:r>
              <a:rPr lang="en-CA" sz="2000" b="1" i="1" dirty="0" smtClean="0">
                <a:solidFill>
                  <a:srgbClr val="FFFFFF"/>
                </a:solidFill>
                <a:latin typeface="Helvetica Neue"/>
              </a:rPr>
              <a:t>Framework and training</a:t>
            </a:r>
            <a:endParaRPr lang="en-CA" sz="2400" b="1" i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695814" y="6358934"/>
            <a:ext cx="40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24</a:t>
            </a:r>
            <a:endParaRPr lang="fr-CA" sz="14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8482" y="2079090"/>
            <a:ext cx="343808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>
                <a:latin typeface="+mn-lt"/>
              </a:rPr>
              <a:t>7 </a:t>
            </a:r>
            <a:r>
              <a:rPr lang="fr-CA" sz="1600" dirty="0" smtClean="0">
                <a:latin typeface="+mn-lt"/>
              </a:rPr>
              <a:t>sections and 21 </a:t>
            </a:r>
            <a:r>
              <a:rPr lang="en-CA" sz="1600" dirty="0" smtClean="0">
                <a:latin typeface="+mn-lt"/>
              </a:rPr>
              <a:t>subsections</a:t>
            </a:r>
            <a:endParaRPr lang="en-C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97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3"/>
          <a:srcRect l="28701" t="15817" r="29565" b="28607"/>
          <a:stretch/>
        </p:blipFill>
        <p:spPr>
          <a:xfrm>
            <a:off x="306478" y="2488019"/>
            <a:ext cx="5385999" cy="403252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4"/>
          <a:srcRect l="28740" t="35433" r="29457" b="11106"/>
          <a:stretch/>
        </p:blipFill>
        <p:spPr>
          <a:xfrm>
            <a:off x="6236337" y="2488019"/>
            <a:ext cx="5608333" cy="4032523"/>
          </a:xfrm>
          <a:prstGeom prst="rect">
            <a:avLst/>
          </a:prstGeom>
        </p:spPr>
      </p:pic>
      <p:sp>
        <p:nvSpPr>
          <p:cNvPr id="43" name="ZoneTexte 5"/>
          <p:cNvSpPr txBox="1">
            <a:spLocks noChangeArrowheads="1"/>
          </p:cNvSpPr>
          <p:nvPr/>
        </p:nvSpPr>
        <p:spPr bwMode="auto">
          <a:xfrm>
            <a:off x="1544244" y="1663441"/>
            <a:ext cx="9589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Local Intervention Directive (appendix A):  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Detection Pocket Tool</a:t>
            </a:r>
            <a:endParaRPr lang="en-CA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1823404" y="6358934"/>
            <a:ext cx="478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25</a:t>
            </a:r>
            <a:endParaRPr lang="fr-CA" sz="1400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83500" y="271959"/>
            <a:ext cx="4354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Practice Model </a:t>
            </a:r>
          </a:p>
          <a:p>
            <a:pPr algn="ctr"/>
            <a:r>
              <a:rPr lang="en-CA" sz="2000" b="1" i="1" dirty="0" smtClean="0">
                <a:solidFill>
                  <a:srgbClr val="FFFFFF"/>
                </a:solidFill>
                <a:latin typeface="Helvetica Neue"/>
              </a:rPr>
              <a:t>Tools</a:t>
            </a:r>
            <a:endParaRPr lang="en-CA" sz="2400" b="1" i="1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7704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44302" y="1318331"/>
            <a:ext cx="11731255" cy="5206294"/>
            <a:chOff x="44302" y="1318331"/>
            <a:chExt cx="11731255" cy="5206294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4550731" y="2205469"/>
              <a:ext cx="3364473" cy="43191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1" name="Rectangle 50"/>
            <p:cNvSpPr/>
            <p:nvPr>
              <p:custDataLst>
                <p:tags r:id="rId2"/>
              </p:custDataLst>
            </p:nvPr>
          </p:nvSpPr>
          <p:spPr>
            <a:xfrm>
              <a:off x="4352609" y="1318331"/>
              <a:ext cx="38450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OPERATIONAL STRUCTURE</a:t>
              </a:r>
              <a:endParaRPr lang="en-CA" sz="2400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2" name="ZoneTexte 51"/>
            <p:cNvSpPr txBox="1"/>
            <p:nvPr>
              <p:custDataLst>
                <p:tags r:id="rId3"/>
              </p:custDataLst>
            </p:nvPr>
          </p:nvSpPr>
          <p:spPr>
            <a:xfrm>
              <a:off x="4449414" y="2548229"/>
              <a:ext cx="3785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2 </a:t>
              </a:r>
              <a:r>
                <a:rPr lang="en-CA" sz="1400" b="1" dirty="0" smtClean="0"/>
                <a:t>executive</a:t>
              </a:r>
              <a:r>
                <a:rPr lang="fr-FR" sz="1400" b="1" dirty="0" smtClean="0"/>
                <a:t> </a:t>
              </a:r>
              <a:r>
                <a:rPr lang="en-CA" sz="1400" b="1" dirty="0" smtClean="0"/>
                <a:t>members</a:t>
              </a:r>
            </a:p>
            <a:p>
              <a:pPr algn="ctr"/>
              <a:r>
                <a:rPr lang="fr-FR" sz="1400" b="1" dirty="0" smtClean="0"/>
                <a:t>1 Champion- </a:t>
              </a:r>
              <a:r>
                <a:rPr lang="fr-FR" sz="1400" b="1" dirty="0" err="1" smtClean="0"/>
                <a:t>Officer</a:t>
              </a:r>
              <a:endParaRPr lang="fr-FR" sz="1400" b="1" dirty="0"/>
            </a:p>
          </p:txBody>
        </p:sp>
        <p:sp>
          <p:nvSpPr>
            <p:cNvPr id="53" name="ZoneTexte 52"/>
            <p:cNvSpPr txBox="1"/>
            <p:nvPr>
              <p:custDataLst>
                <p:tags r:id="rId4"/>
              </p:custDataLst>
            </p:nvPr>
          </p:nvSpPr>
          <p:spPr>
            <a:xfrm>
              <a:off x="5029927" y="5439761"/>
              <a:ext cx="2594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0070C0"/>
                  </a:solidFill>
                </a:rPr>
                <a:t>Local</a:t>
              </a:r>
              <a:r>
                <a:rPr lang="en-CA" b="1" dirty="0" smtClean="0"/>
                <a:t> </a:t>
              </a:r>
            </a:p>
            <a:p>
              <a:pPr algn="ctr"/>
              <a:r>
                <a:rPr lang="en-CA" sz="1400" b="1" dirty="0" smtClean="0"/>
                <a:t>1 Champion- Officer/ NPS</a:t>
              </a:r>
              <a:endParaRPr lang="en-CA" sz="1400" b="1" dirty="0"/>
            </a:p>
          </p:txBody>
        </p:sp>
        <p:sp>
          <p:nvSpPr>
            <p:cNvPr id="54" name="ZoneTexte 53"/>
            <p:cNvSpPr txBox="1"/>
            <p:nvPr>
              <p:custDataLst>
                <p:tags r:id="rId5"/>
              </p:custDataLst>
            </p:nvPr>
          </p:nvSpPr>
          <p:spPr>
            <a:xfrm>
              <a:off x="4587637" y="3784271"/>
              <a:ext cx="3508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0070C0"/>
                  </a:solidFill>
                </a:rPr>
                <a:t>Regional</a:t>
              </a:r>
              <a:r>
                <a:rPr lang="en-CA" b="1" dirty="0" smtClean="0"/>
                <a:t> </a:t>
              </a:r>
            </a:p>
            <a:p>
              <a:pPr algn="ctr"/>
              <a:r>
                <a:rPr lang="en-CA" b="1" dirty="0"/>
                <a:t> </a:t>
              </a:r>
              <a:r>
                <a:rPr lang="en-CA" sz="1400" b="1" dirty="0"/>
                <a:t>1 </a:t>
              </a:r>
              <a:r>
                <a:rPr lang="en-CA" sz="1400" b="1" dirty="0" smtClean="0"/>
                <a:t>Champion- officer/ division</a:t>
              </a:r>
              <a:endParaRPr lang="en-CA" sz="1400" b="1" dirty="0"/>
            </a:p>
          </p:txBody>
        </p:sp>
        <p:cxnSp>
          <p:nvCxnSpPr>
            <p:cNvPr id="55" name="Connecteur droit avec flèche 54"/>
            <p:cNvCxnSpPr/>
            <p:nvPr>
              <p:custDataLst>
                <p:tags r:id="rId6"/>
              </p:custDataLst>
            </p:nvPr>
          </p:nvCxnSpPr>
          <p:spPr>
            <a:xfrm flipH="1">
              <a:off x="6327099" y="4801538"/>
              <a:ext cx="14912" cy="622777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>
              <p:custDataLst>
                <p:tags r:id="rId7"/>
              </p:custDataLst>
            </p:nvPr>
          </p:nvCxnSpPr>
          <p:spPr>
            <a:xfrm flipH="1">
              <a:off x="6334555" y="3071449"/>
              <a:ext cx="7456" cy="628681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>
              <p:custDataLst>
                <p:tags r:id="rId8"/>
              </p:custDataLst>
            </p:nvPr>
          </p:nvCxnSpPr>
          <p:spPr>
            <a:xfrm>
              <a:off x="3397103" y="4178949"/>
              <a:ext cx="1228685" cy="19142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>
              <p:custDataLst>
                <p:tags r:id="rId9"/>
              </p:custDataLst>
            </p:nvPr>
          </p:nvCxnSpPr>
          <p:spPr>
            <a:xfrm flipV="1">
              <a:off x="3397103" y="2520573"/>
              <a:ext cx="1345180" cy="16583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>
              <p:custDataLst>
                <p:tags r:id="rId10"/>
              </p:custDataLst>
            </p:nvPr>
          </p:nvSpPr>
          <p:spPr>
            <a:xfrm>
              <a:off x="4781908" y="6008227"/>
              <a:ext cx="3172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 smtClean="0"/>
                <a:t>32 Neighbourhood Police Stations (NPS)</a:t>
              </a:r>
              <a:endParaRPr lang="en-CA" sz="1200" dirty="0"/>
            </a:p>
          </p:txBody>
        </p:sp>
        <p:sp>
          <p:nvSpPr>
            <p:cNvPr id="60" name="Rectangle 59"/>
            <p:cNvSpPr/>
            <p:nvPr>
              <p:custDataLst>
                <p:tags r:id="rId11"/>
              </p:custDataLst>
            </p:nvPr>
          </p:nvSpPr>
          <p:spPr>
            <a:xfrm>
              <a:off x="4587637" y="4342893"/>
              <a:ext cx="3478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4 </a:t>
              </a:r>
              <a:r>
                <a:rPr lang="en-CA" sz="1200" dirty="0" smtClean="0"/>
                <a:t>divisions</a:t>
              </a:r>
              <a:r>
                <a:rPr lang="fr-FR" sz="1200" dirty="0" smtClean="0"/>
                <a:t>: </a:t>
              </a:r>
              <a:br>
                <a:rPr lang="fr-FR" sz="1200" dirty="0" smtClean="0"/>
              </a:br>
              <a:r>
                <a:rPr lang="en-CA" sz="1200" dirty="0" smtClean="0"/>
                <a:t>North, Est, West, South</a:t>
              </a:r>
              <a:endParaRPr lang="en-CA" sz="1200" dirty="0"/>
            </a:p>
          </p:txBody>
        </p:sp>
        <p:grpSp>
          <p:nvGrpSpPr>
            <p:cNvPr id="61" name="Groupe 60"/>
            <p:cNvGrpSpPr/>
            <p:nvPr>
              <p:custDataLst>
                <p:tags r:id="rId12"/>
              </p:custDataLst>
            </p:nvPr>
          </p:nvGrpSpPr>
          <p:grpSpPr>
            <a:xfrm>
              <a:off x="503274" y="3203561"/>
              <a:ext cx="2867248" cy="792266"/>
              <a:chOff x="645041" y="2897232"/>
              <a:chExt cx="2867248" cy="792266"/>
            </a:xfrm>
          </p:grpSpPr>
          <p:sp>
            <p:nvSpPr>
              <p:cNvPr id="81" name="Organigramme : Alternative 80"/>
              <p:cNvSpPr/>
              <p:nvPr/>
            </p:nvSpPr>
            <p:spPr>
              <a:xfrm>
                <a:off x="786809" y="2897232"/>
                <a:ext cx="2583713" cy="792266"/>
              </a:xfrm>
              <a:prstGeom prst="flowChartAlternateProcess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645041" y="3138699"/>
                <a:ext cx="28672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1600" b="1"/>
                </a:lvl1pPr>
              </a:lstStyle>
              <a:p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Training</a:t>
                </a:r>
                <a:r>
                  <a:rPr lang="fr-FR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department</a:t>
                </a:r>
                <a:endParaRPr lang="en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" name="Groupe 61"/>
            <p:cNvGrpSpPr/>
            <p:nvPr>
              <p:custDataLst>
                <p:tags r:id="rId13"/>
              </p:custDataLst>
            </p:nvPr>
          </p:nvGrpSpPr>
          <p:grpSpPr>
            <a:xfrm>
              <a:off x="44302" y="4567152"/>
              <a:ext cx="3785191" cy="857163"/>
              <a:chOff x="8406808" y="2743200"/>
              <a:chExt cx="3785191" cy="857163"/>
            </a:xfrm>
          </p:grpSpPr>
          <p:sp>
            <p:nvSpPr>
              <p:cNvPr id="79" name="Rectangle à coins arrondis 78"/>
              <p:cNvSpPr/>
              <p:nvPr/>
            </p:nvSpPr>
            <p:spPr>
              <a:xfrm>
                <a:off x="8888819" y="2743200"/>
                <a:ext cx="2870790" cy="845290"/>
              </a:xfrm>
              <a:prstGeom prst="round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8406808" y="3015588"/>
                <a:ext cx="37851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1600" b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fr-FR" b="1" dirty="0"/>
                  <a:t>Communications</a:t>
                </a:r>
                <a:r>
                  <a:rPr lang="fr-FR" dirty="0"/>
                  <a:t> </a:t>
                </a:r>
                <a:r>
                  <a:rPr lang="en-CA" dirty="0"/>
                  <a:t>department</a:t>
                </a:r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</p:txBody>
          </p:sp>
        </p:grpSp>
        <p:grpSp>
          <p:nvGrpSpPr>
            <p:cNvPr id="63" name="Groupe 62"/>
            <p:cNvGrpSpPr/>
            <p:nvPr>
              <p:custDataLst>
                <p:tags r:id="rId14"/>
              </p:custDataLst>
            </p:nvPr>
          </p:nvGrpSpPr>
          <p:grpSpPr>
            <a:xfrm>
              <a:off x="8830339" y="4073740"/>
              <a:ext cx="2870790" cy="345701"/>
              <a:chOff x="8966791" y="4662994"/>
              <a:chExt cx="2870790" cy="345701"/>
            </a:xfrm>
          </p:grpSpPr>
          <p:sp>
            <p:nvSpPr>
              <p:cNvPr id="77" name="Rectangle à coins arrondis 76"/>
              <p:cNvSpPr/>
              <p:nvPr/>
            </p:nvSpPr>
            <p:spPr>
              <a:xfrm>
                <a:off x="8966791" y="4662994"/>
                <a:ext cx="2870790" cy="34570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9197163" y="4662995"/>
                <a:ext cx="2286000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CA" dirty="0" smtClean="0"/>
                  <a:t>Regional Partners</a:t>
                </a:r>
                <a:endParaRPr lang="en-CA" dirty="0"/>
              </a:p>
            </p:txBody>
          </p:sp>
        </p:grpSp>
        <p:grpSp>
          <p:nvGrpSpPr>
            <p:cNvPr id="64" name="Groupe 63"/>
            <p:cNvGrpSpPr/>
            <p:nvPr>
              <p:custDataLst>
                <p:tags r:id="rId15"/>
              </p:custDataLst>
            </p:nvPr>
          </p:nvGrpSpPr>
          <p:grpSpPr>
            <a:xfrm>
              <a:off x="8766543" y="2694030"/>
              <a:ext cx="2870790" cy="345701"/>
              <a:chOff x="8966791" y="4662994"/>
              <a:chExt cx="2870790" cy="345701"/>
            </a:xfrm>
          </p:grpSpPr>
          <p:sp>
            <p:nvSpPr>
              <p:cNvPr id="75" name="Rectangle à coins arrondis 74"/>
              <p:cNvSpPr/>
              <p:nvPr/>
            </p:nvSpPr>
            <p:spPr>
              <a:xfrm>
                <a:off x="8966791" y="4662994"/>
                <a:ext cx="2870790" cy="34570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9197163" y="4662995"/>
                <a:ext cx="2286000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Corporate Partners</a:t>
                </a:r>
                <a:endParaRPr lang="en-C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e 64"/>
            <p:cNvGrpSpPr/>
            <p:nvPr>
              <p:custDataLst>
                <p:tags r:id="rId16"/>
              </p:custDataLst>
            </p:nvPr>
          </p:nvGrpSpPr>
          <p:grpSpPr>
            <a:xfrm>
              <a:off x="8904767" y="5747537"/>
              <a:ext cx="2870790" cy="345701"/>
              <a:chOff x="8966791" y="4662994"/>
              <a:chExt cx="2870790" cy="345701"/>
            </a:xfrm>
          </p:grpSpPr>
          <p:sp>
            <p:nvSpPr>
              <p:cNvPr id="73" name="Rectangle à coins arrondis 72"/>
              <p:cNvSpPr/>
              <p:nvPr/>
            </p:nvSpPr>
            <p:spPr>
              <a:xfrm>
                <a:off x="8966791" y="4662994"/>
                <a:ext cx="2870790" cy="34570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9197163" y="4662995"/>
                <a:ext cx="2286000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Local Partners</a:t>
                </a:r>
                <a:endParaRPr lang="en-C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ZoneTexte 65"/>
            <p:cNvSpPr txBox="1"/>
            <p:nvPr/>
          </p:nvSpPr>
          <p:spPr>
            <a:xfrm>
              <a:off x="4898310" y="1897692"/>
              <a:ext cx="2698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dirty="0" smtClean="0"/>
                <a:t>Central </a:t>
              </a:r>
              <a:r>
                <a:rPr lang="en-CA" sz="1400" dirty="0" smtClean="0"/>
                <a:t>Structure</a:t>
              </a:r>
              <a:endParaRPr lang="en-CA" sz="1400" dirty="0"/>
            </a:p>
          </p:txBody>
        </p:sp>
        <p:sp>
          <p:nvSpPr>
            <p:cNvPr id="67" name="Double flèche horizontale 66"/>
            <p:cNvSpPr/>
            <p:nvPr/>
          </p:nvSpPr>
          <p:spPr>
            <a:xfrm>
              <a:off x="7915204" y="2713932"/>
              <a:ext cx="738802" cy="17285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8" name="Double flèche horizontale 67"/>
            <p:cNvSpPr/>
            <p:nvPr/>
          </p:nvSpPr>
          <p:spPr>
            <a:xfrm>
              <a:off x="7925175" y="4178949"/>
              <a:ext cx="738802" cy="17285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9" name="Double flèche horizontale 68"/>
            <p:cNvSpPr/>
            <p:nvPr/>
          </p:nvSpPr>
          <p:spPr>
            <a:xfrm>
              <a:off x="7922671" y="5830389"/>
              <a:ext cx="738802" cy="17285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03274" y="1921981"/>
              <a:ext cx="26988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00" dirty="0" smtClean="0"/>
                <a:t>Corporative Support Structure</a:t>
              </a:r>
              <a:endParaRPr lang="fr-CA" sz="1400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8928732" y="1841551"/>
              <a:ext cx="2698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 smtClean="0"/>
                <a:t>Intersystem collaboration Structure</a:t>
              </a:r>
              <a:endParaRPr lang="en-CA" sz="1400" dirty="0"/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>
              <a:off x="3370522" y="4178949"/>
              <a:ext cx="106575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/>
          <p:cNvSpPr txBox="1"/>
          <p:nvPr>
            <p:custDataLst>
              <p:tags r:id="rId1"/>
            </p:custDataLst>
          </p:nvPr>
        </p:nvSpPr>
        <p:spPr>
          <a:xfrm>
            <a:off x="4475645" y="2244734"/>
            <a:ext cx="378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70C0"/>
                </a:solidFill>
              </a:rPr>
              <a:t>Corporate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3: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CA" sz="2400" dirty="0"/>
              <a:t>D</a:t>
            </a:r>
            <a:r>
              <a:rPr lang="en-CA" sz="2400" dirty="0" smtClean="0"/>
              <a:t>evelop a practice model</a:t>
            </a:r>
            <a:endParaRPr lang="en-CA" sz="2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26</a:t>
            </a:r>
            <a:endParaRPr lang="fr-CA" sz="1400" b="1" dirty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83500" y="271959"/>
            <a:ext cx="4354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srgbClr val="FFFFFF"/>
                </a:solidFill>
                <a:latin typeface="Helvetica Neue"/>
              </a:rPr>
              <a:t>Practice Model </a:t>
            </a:r>
          </a:p>
          <a:p>
            <a:pPr algn="ctr"/>
            <a:r>
              <a:rPr lang="en-CA" sz="2000" b="1" i="1" dirty="0" smtClean="0">
                <a:solidFill>
                  <a:srgbClr val="FFFFFF"/>
                </a:solidFill>
                <a:latin typeface="Helvetica Neue"/>
              </a:rPr>
              <a:t>Operational structure</a:t>
            </a:r>
            <a:endParaRPr lang="en-CA" sz="2400" b="1" i="1" dirty="0">
              <a:solidFill>
                <a:srgbClr val="FFFFFF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128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 txBox="1">
            <a:spLocks/>
          </p:cNvSpPr>
          <p:nvPr/>
        </p:nvSpPr>
        <p:spPr>
          <a:xfrm>
            <a:off x="1402079" y="4174028"/>
            <a:ext cx="6019445" cy="21849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457365" y="1476546"/>
            <a:ext cx="10899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</a:rPr>
              <a:t>Pilot project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implementation: two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phases</a:t>
            </a:r>
            <a:endParaRPr lang="fr-F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27591" y="184117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4:</a:t>
            </a:r>
            <a:br>
              <a:rPr lang="en-CA" sz="2400" dirty="0" smtClean="0"/>
            </a:br>
            <a:r>
              <a:rPr lang="en-CA" sz="2400" dirty="0" smtClean="0"/>
              <a:t> Implement the practice model</a:t>
            </a:r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8737304" y="703131"/>
            <a:ext cx="2117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2000" b="1" i="1" dirty="0" smtClean="0">
                <a:solidFill>
                  <a:srgbClr val="FFFFFF"/>
                </a:solidFill>
                <a:latin typeface="Helvetica Neue"/>
              </a:rPr>
              <a:t>Pilot-Project</a:t>
            </a:r>
            <a:endParaRPr lang="fr-CA" sz="2000" b="1" i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9499" y="267928"/>
            <a:ext cx="2867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2400" b="1" i="1" dirty="0" smtClean="0">
                <a:solidFill>
                  <a:srgbClr val="FFFFFF"/>
                </a:solidFill>
                <a:latin typeface="Helvetica Neue"/>
              </a:rPr>
              <a:t>Practice Model</a:t>
            </a:r>
            <a:endParaRPr lang="fr-CA" sz="2400" b="1" i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751" y="2986104"/>
            <a:ext cx="6648329" cy="9848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0850" indent="-4508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Pre-launch April 29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 2015</a:t>
            </a:r>
          </a:p>
          <a:p>
            <a:pPr marL="450850" indent="-4508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Implementation begins May 13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 2015</a:t>
            </a:r>
            <a:endParaRPr lang="en-US" sz="2400" dirty="0">
              <a:latin typeface="+mn-lt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11594" y="2214759"/>
            <a:ext cx="10147971" cy="3918537"/>
            <a:chOff x="1011594" y="2167086"/>
            <a:chExt cx="10147971" cy="3918537"/>
          </a:xfrm>
        </p:grpSpPr>
        <p:grpSp>
          <p:nvGrpSpPr>
            <p:cNvPr id="16" name="Groupe 15"/>
            <p:cNvGrpSpPr/>
            <p:nvPr>
              <p:custDataLst>
                <p:tags r:id="rId2"/>
              </p:custDataLst>
            </p:nvPr>
          </p:nvGrpSpPr>
          <p:grpSpPr>
            <a:xfrm>
              <a:off x="1011594" y="2167086"/>
              <a:ext cx="10147971" cy="2572000"/>
              <a:chOff x="281884" y="5112069"/>
              <a:chExt cx="7213639" cy="1794343"/>
            </a:xfrm>
          </p:grpSpPr>
          <p:sp>
            <p:nvSpPr>
              <p:cNvPr id="17" name="Rectangle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302662" y="5112069"/>
                <a:ext cx="5819818" cy="322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u="sng" dirty="0" smtClean="0">
                    <a:latin typeface="+mn-lt"/>
                  </a:rPr>
                  <a:t>Phase-1 </a:t>
                </a:r>
                <a:r>
                  <a:rPr lang="en-US" sz="2000" b="1" u="sng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(May– October 2015):  </a:t>
                </a:r>
                <a:r>
                  <a:rPr lang="en-US" sz="2400" u="sng" dirty="0" smtClean="0">
                    <a:latin typeface="+mn-lt"/>
                  </a:rPr>
                  <a:t>3 NPS, 3 Divisions (North,  Est, West)</a:t>
                </a:r>
                <a:endParaRPr lang="en-US" sz="2400" u="sng" dirty="0">
                  <a:latin typeface="+mn-lt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4"/>
                </p:custDataLst>
              </p:nvPr>
            </p:nvSpPr>
            <p:spPr>
              <a:xfrm>
                <a:off x="281884" y="6584334"/>
                <a:ext cx="7213639" cy="322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A" sz="2400" b="1" u="sng" dirty="0" smtClean="0">
                    <a:latin typeface="+mn-lt"/>
                  </a:rPr>
                  <a:t>Phase-2 </a:t>
                </a:r>
                <a:r>
                  <a:rPr lang="fr-CA" sz="2000" b="1" u="sng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(</a:t>
                </a:r>
                <a:r>
                  <a:rPr lang="en-US" sz="2000" b="1" u="sng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November 2015</a:t>
                </a:r>
                <a:r>
                  <a:rPr lang="fr-CA" sz="2000" b="1" u="sng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– </a:t>
                </a:r>
                <a:r>
                  <a:rPr lang="en-US" sz="2000" b="1" u="sng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February </a:t>
                </a:r>
                <a:r>
                  <a:rPr lang="fr-CA" sz="2000" b="1" u="sng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2016) : </a:t>
                </a:r>
                <a:r>
                  <a:rPr lang="en-US" sz="2400" u="sng" dirty="0">
                    <a:latin typeface="+mn-lt"/>
                  </a:rPr>
                  <a:t>inclusion of 4 NPS, and Southern </a:t>
                </a:r>
                <a:r>
                  <a:rPr lang="en-US" sz="2400" u="sng" dirty="0" smtClean="0">
                    <a:latin typeface="+mn-lt"/>
                  </a:rPr>
                  <a:t>Division</a:t>
                </a:r>
                <a:endParaRPr lang="en-US" sz="2400" u="sng" dirty="0">
                  <a:latin typeface="+mn-lt"/>
                </a:endParaRP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1649752" y="5100738"/>
              <a:ext cx="6648329" cy="9848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450850" indent="-450850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en-US" sz="2400" dirty="0" smtClean="0">
                  <a:latin typeface="+mn-lt"/>
                </a:rPr>
                <a:t>Pre-launch  November 3</a:t>
              </a:r>
              <a:r>
                <a:rPr lang="en-US" sz="2400" baseline="30000" dirty="0" smtClean="0">
                  <a:latin typeface="+mn-lt"/>
                </a:rPr>
                <a:t>rd</a:t>
              </a:r>
              <a:r>
                <a:rPr lang="en-US" sz="2400" dirty="0" smtClean="0">
                  <a:latin typeface="+mn-lt"/>
                </a:rPr>
                <a:t> 2015</a:t>
              </a:r>
            </a:p>
            <a:p>
              <a:pPr marL="450850" indent="-450850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en-US" sz="2400" dirty="0" smtClean="0">
                  <a:latin typeface="+mn-lt"/>
                </a:rPr>
                <a:t>Implementation begins November 24</a:t>
              </a:r>
              <a:r>
                <a:rPr lang="en-US" sz="2400" baseline="30000" dirty="0" smtClean="0">
                  <a:latin typeface="+mn-lt"/>
                </a:rPr>
                <a:t>th</a:t>
              </a:r>
              <a:r>
                <a:rPr lang="en-US" sz="2400" dirty="0" smtClean="0">
                  <a:latin typeface="+mn-lt"/>
                </a:rPr>
                <a:t> 2015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27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867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972497" y="2403588"/>
            <a:ext cx="437569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586873"/>
                </a:solidFill>
                <a:latin typeface="+mn-lt"/>
              </a:rPr>
              <a:t>Implementation</a:t>
            </a:r>
          </a:p>
        </p:txBody>
      </p:sp>
      <p:sp>
        <p:nvSpPr>
          <p:cNvPr id="13" name="Rectangle 12"/>
          <p:cNvSpPr/>
          <p:nvPr>
            <p:custDataLst>
              <p:tags r:id="rId2"/>
            </p:custDataLst>
          </p:nvPr>
        </p:nvSpPr>
        <p:spPr>
          <a:xfrm>
            <a:off x="6889664" y="2403588"/>
            <a:ext cx="39342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586873"/>
                </a:solidFill>
                <a:latin typeface="+mn-lt"/>
              </a:rPr>
              <a:t>Effects on police practice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99607" y="3416802"/>
            <a:ext cx="5493611" cy="2012447"/>
            <a:chOff x="499607" y="3693241"/>
            <a:chExt cx="5493611" cy="2183898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499607" y="3693241"/>
              <a:ext cx="5493611" cy="201244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3"/>
            <p:cNvSpPr txBox="1">
              <a:spLocks/>
            </p:cNvSpPr>
            <p:nvPr/>
          </p:nvSpPr>
          <p:spPr bwMode="auto">
            <a:xfrm>
              <a:off x="743300" y="3707655"/>
              <a:ext cx="5249918" cy="216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fr-FR"/>
              </a:defPPr>
              <a:lvl1pPr>
                <a:lnSpc>
                  <a:spcPct val="90000"/>
                </a:lnSpc>
                <a:spcBef>
                  <a:spcPts val="1000"/>
                </a:spcBef>
                <a:defRPr sz="2400" b="1">
                  <a:latin typeface="+mn-lt"/>
                  <a:cs typeface="Helvetica Neue" panose="020B0604020202020204" charset="0"/>
                </a:defRPr>
              </a:lvl1pPr>
            </a:lstStyle>
            <a:p>
              <a:r>
                <a:rPr lang="en-US" sz="2000" dirty="0" smtClean="0"/>
                <a:t>Aim</a:t>
              </a:r>
              <a:r>
                <a:rPr lang="fr-CA" sz="2000" dirty="0" smtClean="0"/>
                <a:t>:</a:t>
              </a:r>
              <a:r>
                <a:rPr lang="en-US" sz="2000" dirty="0" smtClean="0"/>
                <a:t>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b="0" dirty="0" smtClean="0"/>
                <a:t>Did the implementation work?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b="0" dirty="0" smtClean="0"/>
                <a:t>What key </a:t>
              </a:r>
              <a:r>
                <a:rPr lang="en-US" b="0" dirty="0"/>
                <a:t>elements </a:t>
              </a:r>
              <a:r>
                <a:rPr lang="en-US" b="0" dirty="0" smtClean="0"/>
                <a:t>favored </a:t>
              </a:r>
              <a:r>
                <a:rPr lang="en-US" b="0" dirty="0"/>
                <a:t>or hindered the </a:t>
              </a:r>
              <a:r>
                <a:rPr lang="en-US" b="0" dirty="0" smtClean="0"/>
                <a:t>implementation? </a:t>
              </a:r>
              <a:r>
                <a:rPr lang="fr-CA" dirty="0"/>
                <a:t/>
              </a:r>
              <a:br>
                <a:rPr lang="fr-CA" dirty="0"/>
              </a:br>
              <a:endParaRPr lang="fr-CA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81922" y="1680685"/>
            <a:ext cx="4351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latin typeface="+mn-lt"/>
              </a:rPr>
              <a:t>Evaluation has a double aim:</a:t>
            </a:r>
            <a:endParaRPr lang="en-CA" sz="2800" dirty="0">
              <a:latin typeface="+mn-lt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27591" y="67158"/>
            <a:ext cx="72833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5: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US" sz="2400" dirty="0"/>
              <a:t>Evaluate the implementation and effects of the practice model </a:t>
            </a:r>
            <a:endParaRPr lang="en-CA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6496493" y="3416802"/>
            <a:ext cx="5445592" cy="1578569"/>
            <a:chOff x="6496493" y="3416802"/>
            <a:chExt cx="5445592" cy="1578569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6496493" y="3438654"/>
              <a:ext cx="5434958" cy="1556717"/>
            </a:xfrm>
            <a:prstGeom prst="round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3"/>
            <p:cNvSpPr txBox="1"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592187" y="3416802"/>
              <a:ext cx="5349898" cy="138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Bef>
                  <a:spcPts val="1000"/>
                </a:spcBef>
              </a:pPr>
              <a:r>
                <a:rPr lang="en-US" sz="2000" b="1" dirty="0" smtClean="0">
                  <a:latin typeface="+mn-lt"/>
                </a:rPr>
                <a:t>Aim</a:t>
              </a:r>
              <a:r>
                <a:rPr lang="fr-CA" sz="2000" b="1" dirty="0" smtClean="0">
                  <a:latin typeface="+mn-lt"/>
                </a:rPr>
                <a:t>: </a:t>
              </a:r>
            </a:p>
            <a:p>
              <a:pPr>
                <a:spcBef>
                  <a:spcPts val="1000"/>
                </a:spcBef>
              </a:pPr>
              <a:r>
                <a:rPr lang="en-US" sz="2400" dirty="0" smtClean="0">
                  <a:latin typeface="+mn-lt"/>
                </a:rPr>
                <a:t>To observe the </a:t>
              </a:r>
              <a:r>
                <a:rPr lang="en-US" sz="2400" dirty="0">
                  <a:latin typeface="+mn-lt"/>
                </a:rPr>
                <a:t>project's impact on police </a:t>
              </a:r>
              <a:r>
                <a:rPr lang="en-US" sz="2400" dirty="0" smtClean="0">
                  <a:latin typeface="+mn-lt"/>
                </a:rPr>
                <a:t>practice.</a:t>
              </a:r>
            </a:p>
            <a:p>
              <a:pPr algn="just">
                <a:spcBef>
                  <a:spcPts val="1000"/>
                </a:spcBef>
              </a:pPr>
              <a:r>
                <a:rPr lang="fr-CA" sz="2000" dirty="0" smtClean="0">
                  <a:latin typeface="+mn-lt"/>
                </a:rPr>
                <a:t/>
              </a:r>
              <a:br>
                <a:rPr lang="fr-CA" sz="2000" dirty="0" smtClean="0">
                  <a:latin typeface="+mn-lt"/>
                </a:rPr>
              </a:br>
              <a:endParaRPr lang="fr-CA" sz="2000" dirty="0">
                <a:latin typeface="+mn-lt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28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90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385" y="2275318"/>
            <a:ext cx="6881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Qualitative and </a:t>
            </a:r>
            <a:r>
              <a:rPr lang="en-US" sz="2400" dirty="0" smtClean="0">
                <a:latin typeface="+mn-lt"/>
              </a:rPr>
              <a:t>quantitative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+mn-lt"/>
              </a:rPr>
              <a:t>11 evaluation activities </a:t>
            </a:r>
            <a:r>
              <a:rPr lang="en-US" sz="2400" dirty="0">
                <a:latin typeface="+mn-lt"/>
              </a:rPr>
              <a:t>: interviews, focus groups, questionnaires, analysis of police reports 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Over 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300 participants </a:t>
            </a:r>
            <a:r>
              <a:rPr lang="en-US" sz="2400" dirty="0">
                <a:latin typeface="+mn-lt"/>
              </a:rPr>
              <a:t>or sources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7338739" y="1876087"/>
            <a:ext cx="662151" cy="22544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8160024" y="1595558"/>
            <a:ext cx="4031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Police officers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Investigators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Local champion officers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Regional champion officers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Corporate champion officer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Chiefs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Executive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Partners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559" y="4819921"/>
            <a:ext cx="8040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+mn-lt"/>
              </a:rPr>
              <a:t>Implementation</a:t>
            </a:r>
            <a:r>
              <a:rPr lang="en-US" sz="2400" dirty="0" smtClean="0">
                <a:latin typeface="+mn-lt"/>
              </a:rPr>
              <a:t> report (winter 2016)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603C89"/>
                </a:solidFill>
                <a:latin typeface="+mn-lt"/>
              </a:rPr>
              <a:t>Effects</a:t>
            </a:r>
            <a:r>
              <a:rPr lang="en-US" sz="2400" dirty="0" smtClean="0">
                <a:latin typeface="+mn-lt"/>
              </a:rPr>
              <a:t> on police practice report (winter 2016)</a:t>
            </a:r>
            <a:endParaRPr lang="en-US" sz="2400" dirty="0">
              <a:latin typeface="+mn-lt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87366" y="4678326"/>
            <a:ext cx="0" cy="757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387366" y="5420085"/>
            <a:ext cx="1245475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46385" y="1506755"/>
            <a:ext cx="384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rgbClr val="0070C0"/>
                </a:solidFill>
              </a:rPr>
              <a:t>MIXED METHOD DESIGN</a:t>
            </a:r>
            <a:endParaRPr lang="fr-CA" sz="2400" b="1" dirty="0">
              <a:solidFill>
                <a:srgbClr val="0070C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27591" y="67158"/>
            <a:ext cx="72833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5: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US" sz="2400" dirty="0"/>
              <a:t>Evaluate the implementation and effects of the practice model </a:t>
            </a:r>
            <a:endParaRPr lang="en-CA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29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83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CA" sz="3200" b="1" dirty="0" smtClean="0">
                <a:solidFill>
                  <a:srgbClr val="660033"/>
                </a:solidFill>
              </a:rPr>
              <a:t>How to post comments/questions </a:t>
            </a:r>
            <a:br>
              <a:rPr lang="en-CA" sz="3200" b="1" dirty="0" smtClean="0">
                <a:solidFill>
                  <a:srgbClr val="660033"/>
                </a:solidFill>
              </a:rPr>
            </a:br>
            <a:r>
              <a:rPr lang="en-CA" sz="3200" b="1" dirty="0" smtClean="0">
                <a:solidFill>
                  <a:srgbClr val="660033"/>
                </a:solidFill>
              </a:rPr>
              <a:t>during the webinar</a:t>
            </a:r>
            <a:endParaRPr lang="en-CA" sz="3200" dirty="0" smtClean="0">
              <a:solidFill>
                <a:srgbClr val="660033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19403" y="1780780"/>
            <a:ext cx="5184576" cy="21544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b="1" dirty="0" smtClean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Joining in by </a:t>
            </a: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Telephone </a:t>
            </a: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+</a:t>
            </a:r>
            <a:b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Adobe Connect Internet </a:t>
            </a:r>
            <a:r>
              <a:rPr lang="en-CA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Conference</a:t>
            </a: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sz="1200" b="1" dirty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sz="1600" b="1" i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Use the text box!</a:t>
            </a: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sz="1600" b="1" i="1" dirty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19404" y="4226504"/>
            <a:ext cx="5184576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b="1" dirty="0" smtClean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Joining by </a:t>
            </a: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Telephone  +</a:t>
            </a: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Backup PowerPoint </a:t>
            </a:r>
            <a:b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sz="1400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/>
            </a:r>
            <a:br>
              <a:rPr lang="en-CA" sz="1400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sz="1400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Respond to the </a:t>
            </a:r>
            <a:r>
              <a:rPr lang="en-CA" sz="1400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access </a:t>
            </a:r>
            <a:r>
              <a:rPr lang="en-CA" sz="1400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instructions email </a:t>
            </a:r>
            <a:br>
              <a:rPr lang="en-CA" sz="1400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sz="1400" b="1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  <a:hlinkClick r:id="rId2"/>
              </a:rPr>
              <a:t>animateur@chnet-works.ca</a:t>
            </a:r>
            <a:endParaRPr lang="en-CA" sz="1400" b="1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b="1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8198" name="Picture 2" descr="C:\Documents and Settings\user\Local Settings\Temporary Internet Files\Content.IE5\JNB54XLY\MP9003088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959" y="3637164"/>
            <a:ext cx="1332063" cy="657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1EDC72AF-1846-4AAC-8741-9B4ADD296E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3955" y="1780780"/>
            <a:ext cx="4329972" cy="1969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rgbClr val="1F497D">
                    <a:lumMod val="75000"/>
                  </a:srgbClr>
                </a:solidFill>
              </a:rPr>
              <a:t>Please introduce yourself!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i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endParaRPr lang="en-CA" b="1" i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i="1" dirty="0" smtClean="0">
                <a:solidFill>
                  <a:srgbClr val="1F497D">
                    <a:lumMod val="75000"/>
                  </a:srgbClr>
                </a:solidFill>
              </a:rPr>
              <a:t>  Name</a:t>
            </a:r>
            <a:endParaRPr lang="en-CA" b="1" i="1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i="1" dirty="0">
                <a:solidFill>
                  <a:srgbClr val="1F497D">
                    <a:lumMod val="75000"/>
                  </a:srgbClr>
                </a:solidFill>
              </a:rPr>
              <a:t>  Organization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i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en-CA" b="1" i="1" dirty="0" smtClean="0">
                <a:solidFill>
                  <a:srgbClr val="1F497D">
                    <a:lumMod val="75000"/>
                  </a:srgbClr>
                </a:solidFill>
              </a:rPr>
              <a:t>Location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b="1" i="1" dirty="0" smtClean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en-CA" b="1" i="1" dirty="0">
                <a:solidFill>
                  <a:srgbClr val="1F497D">
                    <a:lumMod val="75000"/>
                  </a:srgbClr>
                </a:solidFill>
              </a:rPr>
              <a:t>Group in  </a:t>
            </a:r>
            <a:r>
              <a:rPr lang="en-CA" b="1" i="1" dirty="0" smtClean="0">
                <a:solidFill>
                  <a:srgbClr val="1F497D">
                    <a:lumMod val="75000"/>
                  </a:srgbClr>
                </a:solidFill>
              </a:rPr>
              <a:t>Attendance</a:t>
            </a:r>
            <a:r>
              <a:rPr lang="en-CA" b="1" i="1" dirty="0">
                <a:solidFill>
                  <a:srgbClr val="1F497D">
                    <a:lumMod val="75000"/>
                  </a:srgbClr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400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37962" y="4141623"/>
            <a:ext cx="1428073" cy="11467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12603" y="2857998"/>
            <a:ext cx="864096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C:\Documents and Settings\siera\Local Settings\Temporary Internet Files\Content.IE5\3VWYZ2IH\MP90043848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263" y="1938160"/>
            <a:ext cx="1248139" cy="626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22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8555585" y="436064"/>
            <a:ext cx="256031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Preliminary results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7591" y="67158"/>
            <a:ext cx="72833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sz="2400" dirty="0" smtClean="0"/>
              <a:t>Year 2. Goal 5: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r>
              <a:rPr lang="en-US" sz="2400" dirty="0"/>
              <a:t>Evaluate the implementation and effects of the practice model </a:t>
            </a:r>
            <a:endParaRPr lang="en-CA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30</a:t>
            </a:r>
            <a:endParaRPr lang="fr-CA" sz="1400" b="1" dirty="0">
              <a:latin typeface="+mn-lt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10239" y="1442277"/>
            <a:ext cx="11309940" cy="51657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 smtClean="0">
                <a:solidFill>
                  <a:srgbClr val="7030A0"/>
                </a:solidFill>
              </a:rPr>
              <a:t>Implementation of pilot- project  Phase-1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role of the </a:t>
            </a:r>
            <a:r>
              <a:rPr lang="en-US" sz="1600" b="1" dirty="0">
                <a:solidFill>
                  <a:srgbClr val="0070C0"/>
                </a:solidFill>
                <a:cs typeface="Arial" charset="0"/>
              </a:rPr>
              <a:t>Operational Board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development and implementation of practice model</a:t>
            </a:r>
          </a:p>
          <a:p>
            <a:pPr>
              <a:lnSpc>
                <a:spcPct val="150000"/>
              </a:lnSpc>
            </a:pPr>
            <a:r>
              <a:rPr lang="en-CA" sz="1600" b="1" dirty="0">
                <a:solidFill>
                  <a:srgbClr val="0070C0"/>
                </a:solidFill>
                <a:cs typeface="Arial" charset="0"/>
              </a:rPr>
              <a:t>Champion officers </a:t>
            </a:r>
            <a:r>
              <a:rPr lang="en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(regional and local)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play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central role in the implementation of the model</a:t>
            </a:r>
            <a:endParaRPr lang="en-C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C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Engagement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a </a:t>
            </a:r>
            <a:r>
              <a:rPr lang="en-US" sz="1600" b="1" dirty="0">
                <a:solidFill>
                  <a:srgbClr val="0070C0"/>
                </a:solidFill>
                <a:cs typeface="Arial" charset="0"/>
              </a:rPr>
              <a:t>self-reflective attitude and in a continuous improvement approach </a:t>
            </a:r>
          </a:p>
          <a:p>
            <a:pPr>
              <a:lnSpc>
                <a:spcPct val="150000"/>
              </a:lnSpc>
            </a:pPr>
            <a:r>
              <a:rPr lang="en-CA" sz="1600" b="1" dirty="0">
                <a:solidFill>
                  <a:srgbClr val="0070C0"/>
                </a:solidFill>
                <a:cs typeface="Arial" charset="0"/>
              </a:rPr>
              <a:t>Coaching, mentorship and internship strategies </a:t>
            </a:r>
            <a:r>
              <a:rPr lang="en-C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new champions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  <a:cs typeface="Arial" charset="0"/>
              </a:rPr>
              <a:t>Dissemination of the practice model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within the SPVM: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importance of promotion through </a:t>
            </a:r>
            <a:r>
              <a:rPr lang="en-C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concrete cases and successful applications of the model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role of </a:t>
            </a:r>
            <a:r>
              <a:rPr lang="en-US" sz="1600" b="1" dirty="0">
                <a:solidFill>
                  <a:srgbClr val="0070C0"/>
                </a:solidFill>
                <a:cs typeface="Arial" charset="0"/>
              </a:rPr>
              <a:t>partners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CAVAC </a:t>
            </a:r>
            <a:r>
              <a:rPr lang="fr-CA" sz="1600" dirty="0"/>
              <a:t>(</a:t>
            </a:r>
            <a:r>
              <a:rPr lang="en-US" sz="1600" dirty="0"/>
              <a:t>Crime victims assistance </a:t>
            </a:r>
            <a:r>
              <a:rPr lang="en-US" sz="1600" dirty="0" err="1"/>
              <a:t>centre</a:t>
            </a:r>
            <a:r>
              <a:rPr lang="en-US" sz="1600" dirty="0" smtClean="0"/>
              <a:t>), p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ublic </a:t>
            </a:r>
            <a:r>
              <a:rPr lang="en-US" sz="1600" dirty="0" smtClean="0"/>
              <a:t>Health </a:t>
            </a:r>
            <a:r>
              <a:rPr lang="en-US" sz="1600" dirty="0"/>
              <a:t>and </a:t>
            </a:r>
            <a:r>
              <a:rPr lang="en-US" sz="1600" dirty="0" smtClean="0"/>
              <a:t>Social services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local community-based organizations</a:t>
            </a:r>
            <a:endParaRPr lang="en-CA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  <a:cs typeface="Arial" charset="0"/>
              </a:rPr>
              <a:t>Intervention in «team»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(local champion officer + community social worker) proved to be one of the most valued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intersectoral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practices for local champion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officers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C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5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72509" y="1578028"/>
            <a:ext cx="10957035" cy="85682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Main </a:t>
            </a:r>
            <a:r>
              <a:rPr lang="en-US" b="1" dirty="0" smtClean="0">
                <a:solidFill>
                  <a:srgbClr val="7030A0"/>
                </a:solidFill>
              </a:rPr>
              <a:t>adjustments based on evaluation of the implementation of pilot-project Phase-1</a:t>
            </a:r>
            <a:endParaRPr lang="fr-FR" b="1" dirty="0" smtClean="0">
              <a:solidFill>
                <a:srgbClr val="7030A0"/>
              </a:solidFill>
            </a:endParaRPr>
          </a:p>
        </p:txBody>
      </p:sp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492481" y="1440225"/>
            <a:ext cx="25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64936" y="206825"/>
            <a:ext cx="72833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rgbClr val="FFFFFF"/>
                </a:solidFill>
                <a:latin typeface="Helvetica Neue"/>
              </a:defRPr>
            </a:lvl1pPr>
          </a:lstStyle>
          <a:p>
            <a:r>
              <a:rPr lang="en-CA" sz="2400" dirty="0"/>
              <a:t>Year </a:t>
            </a:r>
            <a:r>
              <a:rPr lang="en-CA" sz="2400" dirty="0" smtClean="0"/>
              <a:t>3. </a:t>
            </a:r>
            <a:r>
              <a:rPr lang="en-CA" sz="2400" dirty="0"/>
              <a:t>Goal </a:t>
            </a:r>
            <a:r>
              <a:rPr lang="en-CA" sz="2400" dirty="0" smtClean="0"/>
              <a:t>6: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US" sz="2400" dirty="0" smtClean="0"/>
              <a:t>Review and adjust practice model</a:t>
            </a:r>
            <a:endParaRPr lang="en-US" sz="2400" dirty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8830027" y="469567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chemeClr val="bg1"/>
                </a:solidFill>
              </a:rPr>
              <a:t>Adjustments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492481" y="2797316"/>
            <a:ext cx="113810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CA" sz="2200" dirty="0">
                <a:latin typeface="+mn-lt"/>
              </a:rPr>
              <a:t>Update of the </a:t>
            </a:r>
            <a:r>
              <a:rPr lang="fr-CA" sz="2200" b="1" dirty="0">
                <a:solidFill>
                  <a:srgbClr val="0070C0"/>
                </a:solidFill>
                <a:latin typeface="+mn-lt"/>
              </a:rPr>
              <a:t>local intervention directive </a:t>
            </a:r>
            <a:r>
              <a:rPr lang="fr-CA" sz="2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fr-CA" sz="2200" b="1" dirty="0" smtClean="0">
                <a:solidFill>
                  <a:srgbClr val="0070C0"/>
                </a:solidFill>
                <a:latin typeface="+mn-lt"/>
              </a:rPr>
            </a:br>
            <a:endParaRPr lang="fr-CA" sz="2200" b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+mn-lt"/>
              </a:rPr>
              <a:t>Reinforcement</a:t>
            </a:r>
            <a:r>
              <a:rPr lang="fr-CA" sz="2200" dirty="0">
                <a:latin typeface="+mn-lt"/>
              </a:rPr>
              <a:t> of </a:t>
            </a:r>
            <a:r>
              <a:rPr lang="en-CA" sz="2200" b="1" dirty="0" smtClean="0">
                <a:solidFill>
                  <a:srgbClr val="0070C0"/>
                </a:solidFill>
                <a:latin typeface="+mn-lt"/>
              </a:rPr>
              <a:t>management </a:t>
            </a:r>
            <a:r>
              <a:rPr lang="fr-CA" sz="2200" b="1" dirty="0" smtClean="0">
                <a:solidFill>
                  <a:srgbClr val="0070C0"/>
                </a:solidFill>
                <a:latin typeface="+mn-lt"/>
              </a:rPr>
              <a:t>communication </a:t>
            </a:r>
          </a:p>
          <a:p>
            <a:pPr marL="342900" indent="-342900">
              <a:buFont typeface="+mj-lt"/>
              <a:buAutoNum type="arabicPeriod"/>
            </a:pPr>
            <a:endParaRPr lang="fr-CA" sz="2200" b="1" dirty="0" smtClean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z="2200" dirty="0" smtClean="0">
                <a:latin typeface="+mn-lt"/>
              </a:rPr>
              <a:t>Update </a:t>
            </a:r>
            <a:r>
              <a:rPr lang="fr-CA" sz="2200" dirty="0">
                <a:latin typeface="+mn-lt"/>
              </a:rPr>
              <a:t>of the </a:t>
            </a:r>
            <a:r>
              <a:rPr lang="en-US" sz="2200" b="1" dirty="0">
                <a:solidFill>
                  <a:srgbClr val="0070C0"/>
                </a:solidFill>
                <a:latin typeface="+mn-lt"/>
              </a:rPr>
              <a:t>operational</a:t>
            </a:r>
            <a:r>
              <a:rPr lang="fr-CA" sz="2200" dirty="0">
                <a:latin typeface="+mn-lt"/>
              </a:rPr>
              <a:t> </a:t>
            </a:r>
            <a:r>
              <a:rPr lang="fr-CA" sz="2200" b="1" dirty="0" smtClean="0">
                <a:solidFill>
                  <a:srgbClr val="0070C0"/>
                </a:solidFill>
                <a:latin typeface="+mn-lt"/>
              </a:rPr>
              <a:t>structure: </a:t>
            </a:r>
            <a:r>
              <a:rPr lang="en-US" sz="2200" dirty="0">
                <a:latin typeface="+mn-lt"/>
              </a:rPr>
              <a:t>role of corporate champion officer </a:t>
            </a:r>
            <a:br>
              <a:rPr lang="en-US" sz="2200" dirty="0">
                <a:latin typeface="+mn-lt"/>
              </a:rPr>
            </a:br>
            <a:endParaRPr lang="en-US" sz="22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latin typeface="+mn-lt"/>
              </a:rPr>
              <a:t>Reinforcement</a:t>
            </a:r>
            <a:r>
              <a:rPr lang="fr-CA" sz="2200" dirty="0" smtClean="0">
                <a:latin typeface="+mn-lt"/>
              </a:rPr>
              <a:t> </a:t>
            </a:r>
            <a:r>
              <a:rPr lang="fr-CA" sz="2200" dirty="0">
                <a:latin typeface="+mn-lt"/>
              </a:rPr>
              <a:t>of </a:t>
            </a:r>
            <a:r>
              <a:rPr lang="fr-CA" sz="2200" b="1" dirty="0" smtClean="0">
                <a:solidFill>
                  <a:srgbClr val="0070C0"/>
                </a:solidFill>
                <a:latin typeface="+mn-lt"/>
              </a:rPr>
              <a:t>training </a:t>
            </a:r>
            <a:r>
              <a:rPr lang="en-CA" sz="2200" b="1" dirty="0" smtClean="0">
                <a:solidFill>
                  <a:srgbClr val="0070C0"/>
                </a:solidFill>
                <a:latin typeface="+mn-lt"/>
              </a:rPr>
              <a:t>activities</a:t>
            </a:r>
            <a:r>
              <a:rPr lang="fr-CA" sz="2200" b="1" dirty="0" smtClean="0">
                <a:solidFill>
                  <a:srgbClr val="0070C0"/>
                </a:solidFill>
              </a:rPr>
              <a:t> </a:t>
            </a:r>
            <a:br>
              <a:rPr lang="fr-CA" sz="2200" b="1" dirty="0" smtClean="0">
                <a:solidFill>
                  <a:srgbClr val="0070C0"/>
                </a:solidFill>
              </a:rPr>
            </a:br>
            <a:endParaRPr lang="fr-CA" sz="2200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200" dirty="0" smtClean="0">
                <a:latin typeface="+mn-lt"/>
              </a:rPr>
              <a:t>Reinforcement</a:t>
            </a:r>
            <a:r>
              <a:rPr lang="fr-CA" sz="2200" dirty="0" smtClean="0">
                <a:latin typeface="+mn-lt"/>
              </a:rPr>
              <a:t> of </a:t>
            </a:r>
            <a:r>
              <a:rPr lang="en-CA" sz="2200" dirty="0" smtClean="0">
                <a:latin typeface="+mn-lt"/>
              </a:rPr>
              <a:t>activities enabling </a:t>
            </a:r>
            <a:r>
              <a:rPr lang="en-US" sz="2200" b="1" dirty="0" err="1" smtClean="0">
                <a:solidFill>
                  <a:srgbClr val="0070C0"/>
                </a:solidFill>
                <a:latin typeface="+mn-lt"/>
              </a:rPr>
              <a:t>intersectoral</a:t>
            </a: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+mn-lt"/>
              </a:rPr>
              <a:t>work</a:t>
            </a:r>
          </a:p>
          <a:p>
            <a:pPr marL="342900" indent="-342900">
              <a:buFont typeface="+mj-lt"/>
              <a:buAutoNum type="arabicPeriod"/>
            </a:pPr>
            <a:endParaRPr lang="fr-CA" sz="2200" b="1" dirty="0">
              <a:solidFill>
                <a:srgbClr val="0070C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CA" sz="2200" b="1" dirty="0" smtClean="0">
              <a:solidFill>
                <a:srgbClr val="0070C0"/>
              </a:solidFill>
              <a:latin typeface="+mn-lt"/>
            </a:endParaRPr>
          </a:p>
          <a:p>
            <a:pPr lvl="0"/>
            <a:endParaRPr lang="fr-CA" sz="22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31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492481" y="1440225"/>
            <a:ext cx="25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299794" y="234685"/>
            <a:ext cx="8131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rgbClr val="FFFFFF"/>
                </a:solidFill>
                <a:latin typeface="Helvetica Neue"/>
              </a:defRPr>
            </a:lvl1pPr>
          </a:lstStyle>
          <a:p>
            <a:r>
              <a:rPr lang="en-CA" sz="2400" dirty="0" smtClean="0"/>
              <a:t>Year 3: </a:t>
            </a:r>
            <a:r>
              <a:rPr lang="fr-CA" sz="2400" dirty="0" smtClean="0"/>
              <a:t>Goal </a:t>
            </a:r>
            <a:r>
              <a:rPr lang="en-CA" sz="2400" dirty="0" smtClean="0"/>
              <a:t>8:</a:t>
            </a:r>
          </a:p>
          <a:p>
            <a:r>
              <a:rPr lang="en-US" sz="2400" dirty="0"/>
              <a:t>Promote this new practice </a:t>
            </a:r>
            <a:r>
              <a:rPr lang="en-US" sz="2400" dirty="0" smtClean="0"/>
              <a:t>model …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43048" y="1326626"/>
            <a:ext cx="2794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 smtClean="0">
                <a:solidFill>
                  <a:srgbClr val="0070C0"/>
                </a:solidFill>
                <a:latin typeface="+mn-lt"/>
              </a:rPr>
              <a:t>Canadian Police Services</a:t>
            </a:r>
            <a:endParaRPr lang="fr-CA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782" y="3904725"/>
            <a:ext cx="8757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+mn-lt"/>
              </a:rPr>
              <a:t>Scientific community and practitioners (Heath and Social Services)</a:t>
            </a:r>
            <a:endParaRPr lang="en-US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4937" y="2091424"/>
            <a:ext cx="675685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Written communication </a:t>
            </a:r>
            <a:r>
              <a:rPr lang="en-US" sz="1400" dirty="0" smtClean="0">
                <a:latin typeface="+mn-lt"/>
              </a:rPr>
              <a:t>:</a:t>
            </a: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Summary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the results of Year 1 (</a:t>
            </a:r>
            <a:r>
              <a:rPr lang="en-US" sz="1400" dirty="0">
                <a:latin typeface="+mn-lt"/>
              </a:rPr>
              <a:t>distributed to 46 </a:t>
            </a:r>
            <a:r>
              <a:rPr lang="en-US" sz="1400" dirty="0" smtClean="0">
                <a:latin typeface="+mn-lt"/>
              </a:rPr>
              <a:t>police services)</a:t>
            </a: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Working Committee of the Ministry of Public Security of Quebec (MSP)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Oral communications: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Congress of the </a:t>
            </a:r>
            <a:r>
              <a:rPr lang="en-US" sz="1400" dirty="0" smtClean="0">
                <a:latin typeface="+mn-lt"/>
              </a:rPr>
              <a:t>Quebec’s </a:t>
            </a:r>
            <a:r>
              <a:rPr lang="en-US" sz="1400" dirty="0">
                <a:latin typeface="+mn-lt"/>
              </a:rPr>
              <a:t>Criminology Society (Quebec, 28-30 October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Canadian Conference on Elder Law (Vancouver, 12 Nov. 2015</a:t>
            </a:r>
            <a:r>
              <a:rPr lang="en-US" sz="1400" dirty="0" smtClean="0">
                <a:latin typeface="+mn-lt"/>
              </a:rPr>
              <a:t>)</a:t>
            </a:r>
            <a:endParaRPr lang="fr-CA" sz="1400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4904" y="1783647"/>
            <a:ext cx="139547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Accomplished</a:t>
            </a:r>
            <a:r>
              <a:rPr lang="fr-CA" sz="1400" b="1" dirty="0" smtClean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095326" y="2100927"/>
            <a:ext cx="4605803" cy="1600438"/>
          </a:xfrm>
          <a:prstGeom prst="rect">
            <a:avLst/>
          </a:prstGeom>
          <a:noFill/>
          <a:ln>
            <a:solidFill>
              <a:srgbClr val="2B5AB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Written </a:t>
            </a:r>
            <a:r>
              <a:rPr lang="en-US" sz="1400" dirty="0" smtClean="0">
                <a:latin typeface="+mn-lt"/>
              </a:rPr>
              <a:t>communications </a:t>
            </a:r>
            <a:r>
              <a:rPr lang="en-US" sz="1400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Synthesis of project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Guide for the implementation of the police model</a:t>
            </a:r>
            <a:endParaRPr lang="fr-CA" sz="1400" dirty="0">
              <a:latin typeface="+mn-lt"/>
            </a:endParaRPr>
          </a:p>
          <a:p>
            <a:endParaRPr lang="fr-CA" sz="1400" dirty="0" smtClean="0">
              <a:latin typeface="+mn-lt"/>
            </a:endParaRPr>
          </a:p>
          <a:p>
            <a:r>
              <a:rPr lang="fr-CA" sz="1400" dirty="0" smtClean="0">
                <a:latin typeface="+mn-lt"/>
              </a:rPr>
              <a:t>Oral </a:t>
            </a:r>
            <a:r>
              <a:rPr lang="fr-CA" sz="1400" dirty="0">
                <a:latin typeface="+mn-lt"/>
              </a:rPr>
              <a:t>communications: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Presentation at the National Police School of Quebec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Symposium Intersection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5325" y="1793150"/>
            <a:ext cx="93225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/>
                </a:solidFill>
                <a:latin typeface="+mn-lt"/>
              </a:rPr>
              <a:t>To come:</a:t>
            </a:r>
            <a:endParaRPr lang="fr-CA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6793" y="4626570"/>
            <a:ext cx="6695002" cy="2031325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Written </a:t>
            </a:r>
            <a:r>
              <a:rPr lang="en-US" sz="1400" dirty="0" smtClean="0">
                <a:latin typeface="+mn-lt"/>
              </a:rPr>
              <a:t>communications </a:t>
            </a:r>
            <a:r>
              <a:rPr lang="en-US" sz="1400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Summary </a:t>
            </a:r>
            <a:r>
              <a:rPr lang="en-US" sz="1400" dirty="0">
                <a:latin typeface="+mn-lt"/>
              </a:rPr>
              <a:t>of the results of Year 1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distributed to </a:t>
            </a:r>
            <a:r>
              <a:rPr lang="en-US" sz="1400" dirty="0" smtClean="0">
                <a:latin typeface="+mn-lt"/>
              </a:rPr>
              <a:t> partners, researchers and public at large)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Published</a:t>
            </a:r>
            <a:r>
              <a:rPr lang="fr-CA" sz="1400" dirty="0" smtClean="0">
                <a:latin typeface="+mn-lt"/>
              </a:rPr>
              <a:t> article : </a:t>
            </a:r>
            <a:r>
              <a:rPr lang="fr-CA" sz="1400" i="1" dirty="0" smtClean="0">
                <a:latin typeface="+mn-lt"/>
              </a:rPr>
              <a:t>Vie et Vieillissement </a:t>
            </a:r>
            <a:r>
              <a:rPr lang="fr-CA" sz="1400" dirty="0" smtClean="0">
                <a:latin typeface="+mn-lt"/>
              </a:rPr>
              <a:t>(April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400" dirty="0" smtClean="0">
              <a:latin typeface="+mn-lt"/>
            </a:endParaRPr>
          </a:p>
          <a:p>
            <a:r>
              <a:rPr lang="fr-CA" sz="1400" dirty="0">
                <a:latin typeface="+mn-lt"/>
              </a:rPr>
              <a:t>Oral communications: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Quebec (6): </a:t>
            </a:r>
            <a:r>
              <a:rPr lang="fr-CA" sz="1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Nicolet</a:t>
            </a:r>
            <a:r>
              <a:rPr lang="fr-CA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Sherbrooke</a:t>
            </a:r>
            <a:r>
              <a:rPr lang="fr-CA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fr-CA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Beaupré, Montréal (3)</a:t>
            </a:r>
            <a:endParaRPr lang="fr-CA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+mn-lt"/>
              </a:rPr>
              <a:t>Canada (</a:t>
            </a:r>
            <a:r>
              <a:rPr lang="fr-CA" sz="1400" dirty="0">
                <a:latin typeface="+mn-lt"/>
              </a:rPr>
              <a:t>3</a:t>
            </a:r>
            <a:r>
              <a:rPr lang="fr-CA" sz="1400" dirty="0" smtClean="0">
                <a:latin typeface="+mn-lt"/>
              </a:rPr>
              <a:t>): </a:t>
            </a:r>
            <a:r>
              <a:rPr lang="fr-CA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Niagara </a:t>
            </a:r>
            <a:r>
              <a:rPr lang="fr-CA" sz="14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Falls</a:t>
            </a:r>
            <a:r>
              <a:rPr lang="fr-CA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fr-CA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Calgary et </a:t>
            </a:r>
            <a:r>
              <a:rPr lang="fr-CA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Vancouver</a:t>
            </a:r>
            <a:endParaRPr lang="fr-CA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+mn-lt"/>
              </a:rPr>
              <a:t>International (</a:t>
            </a:r>
            <a:r>
              <a:rPr lang="fr-CA" sz="1400" dirty="0">
                <a:latin typeface="+mn-lt"/>
              </a:rPr>
              <a:t>3</a:t>
            </a:r>
            <a:r>
              <a:rPr lang="fr-CA" sz="1400" dirty="0" smtClean="0">
                <a:latin typeface="+mn-lt"/>
              </a:rPr>
              <a:t>):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Belgium, India, England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73588" y="4331372"/>
            <a:ext cx="1350080" cy="307777"/>
          </a:xfrm>
          <a:prstGeom prst="rect">
            <a:avLst/>
          </a:prstGeom>
          <a:solidFill>
            <a:srgbClr val="4B2A78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Accomplished: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057226" y="4644687"/>
            <a:ext cx="4605803" cy="1600438"/>
          </a:xfrm>
          <a:prstGeom prst="rect">
            <a:avLst/>
          </a:prstGeom>
          <a:noFill/>
          <a:ln>
            <a:solidFill>
              <a:srgbClr val="2B5AB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Written </a:t>
            </a:r>
            <a:r>
              <a:rPr lang="en-US" sz="1400" dirty="0" smtClean="0">
                <a:latin typeface="+mn-lt"/>
              </a:rPr>
              <a:t>communications </a:t>
            </a:r>
            <a:r>
              <a:rPr lang="en-US" sz="1400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Quebec</a:t>
            </a:r>
            <a:r>
              <a:rPr lang="fr-CA" sz="1400" dirty="0">
                <a:latin typeface="+mn-lt"/>
              </a:rPr>
              <a:t>: 1 to come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Canada: 1 to come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International: 3 to come (2016</a:t>
            </a:r>
            <a:r>
              <a:rPr lang="fr-CA" sz="1400" dirty="0" smtClean="0">
                <a:latin typeface="+mn-lt"/>
              </a:rPr>
              <a:t>)</a:t>
            </a:r>
          </a:p>
          <a:p>
            <a:endParaRPr lang="fr-CA" sz="1400" dirty="0" smtClean="0">
              <a:latin typeface="+mn-lt"/>
            </a:endParaRPr>
          </a:p>
          <a:p>
            <a:r>
              <a:rPr lang="fr-CA" sz="1400" dirty="0" smtClean="0">
                <a:latin typeface="+mn-lt"/>
              </a:rPr>
              <a:t>Oral communication: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IFA) 13th Global Conference on Ageing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(Australia)</a:t>
            </a:r>
            <a:endParaRPr lang="fr-CA" sz="14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57226" y="4336910"/>
            <a:ext cx="932254" cy="307777"/>
          </a:xfrm>
          <a:prstGeom prst="rect">
            <a:avLst/>
          </a:prstGeom>
          <a:solidFill>
            <a:srgbClr val="4B2A78"/>
          </a:solidFill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1"/>
                </a:solidFill>
                <a:latin typeface="+mn-lt"/>
              </a:rPr>
              <a:t>To come:</a:t>
            </a:r>
            <a:endParaRPr lang="fr-CA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32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00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7000" y="3200458"/>
            <a:ext cx="2187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Next steps</a:t>
            </a:r>
          </a:p>
          <a:p>
            <a:pPr algn="ctr"/>
            <a:r>
              <a:rPr lang="fr-CA" sz="3600" b="1" dirty="0" smtClean="0">
                <a:latin typeface="+mn-lt"/>
              </a:rPr>
              <a:t> </a:t>
            </a:r>
            <a:endParaRPr lang="fr-CA" sz="3600" b="1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33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549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606055" y="347298"/>
            <a:ext cx="5917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3600" b="1">
                <a:solidFill>
                  <a:srgbClr val="FFFFFF"/>
                </a:solidFill>
                <a:latin typeface="Helvetica Neue"/>
              </a:defRPr>
            </a:lvl1pPr>
          </a:lstStyle>
          <a:p>
            <a:pPr algn="ctr"/>
            <a:r>
              <a:rPr lang="en-CA" dirty="0" smtClean="0"/>
              <a:t>Objectives </a:t>
            </a:r>
            <a:endParaRPr lang="en-CA" dirty="0"/>
          </a:p>
        </p:txBody>
      </p:sp>
      <p:grpSp>
        <p:nvGrpSpPr>
          <p:cNvPr id="10" name="Groupe 9"/>
          <p:cNvGrpSpPr/>
          <p:nvPr/>
        </p:nvGrpSpPr>
        <p:grpSpPr>
          <a:xfrm>
            <a:off x="197983" y="1429451"/>
            <a:ext cx="11203442" cy="5093702"/>
            <a:chOff x="167027" y="2151520"/>
            <a:chExt cx="8515327" cy="5093702"/>
          </a:xfrm>
        </p:grpSpPr>
        <p:sp>
          <p:nvSpPr>
            <p:cNvPr id="11" name="ZoneTexte 10"/>
            <p:cNvSpPr txBox="1"/>
            <p:nvPr/>
          </p:nvSpPr>
          <p:spPr>
            <a:xfrm>
              <a:off x="535647" y="2151520"/>
              <a:ext cx="8146707" cy="50937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fr-CA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</a:t>
              </a:r>
              <a:r>
                <a:rPr lang="fr-CA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ocument police practices on </a:t>
              </a:r>
              <a:r>
                <a:rPr lang="en-CA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mistreatment of older adults;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D</a:t>
              </a:r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ocument 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the police officers’ needs and practices of the City of Montreal Police Service </a:t>
              </a:r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(SPVM) </a:t>
              </a:r>
              <a:r>
                <a:rPr 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regarding detection, monitoring and intersystem collaboration</a:t>
              </a:r>
              <a:r>
                <a:rPr lang="en-US" sz="2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D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evelop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 a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practice model (detection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, intervention and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follow-up) or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adapt the existing ones;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CA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Implement</a:t>
              </a:r>
              <a:r>
                <a:rPr lang="fr-CA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the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practice model in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a pilot-project in the SPVM, including support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mechanisms to police practice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valuate the implementation and effects of the practice model implemented in the pilot-project;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fr-CA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</a:t>
              </a:r>
              <a:r>
                <a:rPr lang="en-CA" sz="2000" b="1" dirty="0" err="1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eview</a:t>
              </a:r>
              <a:r>
                <a:rPr lang="fr-CA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fr-CA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and </a:t>
              </a:r>
              <a:r>
                <a:rPr lang="en-CA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adjust</a:t>
              </a:r>
              <a:r>
                <a:rPr lang="fr-CA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the practice model;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u="sng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Implement </a:t>
              </a:r>
              <a:r>
                <a:rPr lang="en-US" sz="2000" b="1" u="sng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the revised practice model within the entire </a:t>
              </a:r>
              <a:r>
                <a:rPr lang="en-US" sz="2000" b="1" u="sng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SPVM;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       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June 2016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P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romote this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new practice model across the Canadian Police Services, the scientific community and practitioners in the fields of health and social 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services. 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" name="ZoneTexte 11"/>
            <p:cNvSpPr txBox="1"/>
            <p:nvPr/>
          </p:nvSpPr>
          <p:spPr bwMode="auto">
            <a:xfrm>
              <a:off x="185090" y="2151520"/>
              <a:ext cx="301005" cy="1022123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fr-CA" sz="1400" b="1" dirty="0" smtClean="0">
                  <a:solidFill>
                    <a:schemeClr val="bg1"/>
                  </a:solidFill>
                </a:rPr>
                <a:t>YEAR 1</a:t>
              </a:r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 bwMode="auto">
            <a:xfrm>
              <a:off x="168579" y="5751269"/>
              <a:ext cx="304109" cy="1116194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80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fr-CA" sz="1400" b="1" dirty="0" smtClean="0">
                  <a:solidFill>
                    <a:schemeClr val="bg1"/>
                  </a:solidFill>
                </a:rPr>
                <a:t>YEAR 3</a:t>
              </a:r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 bwMode="auto">
            <a:xfrm>
              <a:off x="167027" y="3564727"/>
              <a:ext cx="304109" cy="1672191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fr-CA" sz="1400" b="1" dirty="0" smtClean="0">
                  <a:solidFill>
                    <a:schemeClr val="bg1"/>
                  </a:solidFill>
                </a:rPr>
                <a:t>YEAR 2</a:t>
              </a:r>
              <a:endParaRPr lang="fr-CA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Flèche gauche 7"/>
          <p:cNvSpPr/>
          <p:nvPr/>
        </p:nvSpPr>
        <p:spPr>
          <a:xfrm>
            <a:off x="9404087" y="5470563"/>
            <a:ext cx="1024846" cy="34776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599" y="1895475"/>
            <a:ext cx="759252" cy="7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34</a:t>
            </a:r>
            <a:endParaRPr lang="fr-CA" sz="1400" b="1" dirty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599" y="3295650"/>
            <a:ext cx="759252" cy="7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8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75" y="296892"/>
            <a:ext cx="53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>
                <a:solidFill>
                  <a:srgbClr val="FFFFFF"/>
                </a:solidFill>
                <a:latin typeface="Helvetica Neue"/>
              </a:rPr>
              <a:t>Re: Your </a:t>
            </a:r>
            <a:r>
              <a:rPr lang="en-CA" sz="3600" b="1" dirty="0" smtClean="0">
                <a:solidFill>
                  <a:srgbClr val="FFFFFF"/>
                </a:solidFill>
                <a:latin typeface="Helvetica Neue"/>
              </a:rPr>
              <a:t>interest</a:t>
            </a:r>
            <a:endParaRPr lang="en-CA" dirty="0"/>
          </a:p>
        </p:txBody>
      </p:sp>
      <p:sp>
        <p:nvSpPr>
          <p:cNvPr id="4" name="ZoneTexte 3"/>
          <p:cNvSpPr txBox="1"/>
          <p:nvPr/>
        </p:nvSpPr>
        <p:spPr>
          <a:xfrm>
            <a:off x="11661849" y="6317204"/>
            <a:ext cx="530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35</a:t>
            </a:r>
            <a:endParaRPr lang="fr-CA" sz="1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425" y="1458482"/>
            <a:ext cx="11391900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4. Would</a:t>
            </a:r>
            <a:r>
              <a:rPr lang="fr-C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you b</a:t>
            </a: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 </a:t>
            </a: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interested</a:t>
            </a: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 developing a similar project to IPAM with the police service of your area</a:t>
            </a: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?</a:t>
            </a:r>
          </a:p>
          <a:p>
            <a:pPr marL="514350" indent="-514350">
              <a:buAutoNum type="alphaLcPeriod"/>
            </a:pPr>
            <a:r>
              <a:rPr lang="en-CA" sz="2800" dirty="0" smtClean="0">
                <a:latin typeface="+mn-lt"/>
              </a:rPr>
              <a:t>Yes</a:t>
            </a:r>
            <a:r>
              <a:rPr lang="fr-CA" sz="2800" dirty="0" smtClean="0">
                <a:latin typeface="+mn-lt"/>
              </a:rPr>
              <a:t>  </a:t>
            </a:r>
          </a:p>
          <a:p>
            <a:pPr marL="514350" indent="-514350">
              <a:buAutoNum type="alphaLcPeriod"/>
            </a:pPr>
            <a:r>
              <a:rPr lang="fr-CA" sz="2800" dirty="0" smtClean="0">
                <a:latin typeface="+mn-lt"/>
              </a:rPr>
              <a:t>No</a:t>
            </a:r>
            <a:endParaRPr lang="fr-CA" sz="2800" dirty="0">
              <a:latin typeface="+mn-lt"/>
            </a:endParaRPr>
          </a:p>
          <a:p>
            <a:endParaRPr lang="fr-CA" sz="2800" dirty="0">
              <a:latin typeface="+mn-lt"/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5. Would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you be interested in receiving the summary of results of the IPAM project (April-May 2016)?</a:t>
            </a:r>
            <a:endParaRPr lang="fr-CA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28600" indent="-228600">
              <a:buAutoNum type="alphaLcPeriod"/>
            </a:pPr>
            <a:r>
              <a:rPr lang="en-CA" sz="2800" dirty="0" smtClean="0">
                <a:latin typeface="+mn-lt"/>
              </a:rPr>
              <a:t> Yes</a:t>
            </a:r>
            <a:r>
              <a:rPr lang="fr-CA" sz="2800" dirty="0" smtClean="0">
                <a:latin typeface="+mn-lt"/>
              </a:rPr>
              <a:t>   </a:t>
            </a:r>
          </a:p>
          <a:p>
            <a:pPr marL="228600" indent="-228600">
              <a:buAutoNum type="alphaLcPeriod"/>
            </a:pPr>
            <a:r>
              <a:rPr lang="fr-CA" sz="2800" dirty="0" smtClean="0">
                <a:latin typeface="+mn-lt"/>
              </a:rPr>
              <a:t> No</a:t>
            </a:r>
            <a:endParaRPr lang="fr-CA" sz="2800" dirty="0">
              <a:latin typeface="+mn-lt"/>
            </a:endParaRPr>
          </a:p>
          <a:p>
            <a:endParaRPr lang="fr-CA" sz="2800" dirty="0">
              <a:latin typeface="+mn-lt"/>
            </a:endParaRPr>
          </a:p>
          <a:p>
            <a:r>
              <a:rPr lang="en-US" sz="2400" i="1" dirty="0">
                <a:solidFill>
                  <a:srgbClr val="7030A0"/>
                </a:solidFill>
                <a:latin typeface="+mn-lt"/>
              </a:rPr>
              <a:t>If you are interested, you can send an email to Luisa Diaz </a:t>
            </a:r>
            <a:r>
              <a:rPr lang="en-US" sz="2400" i="1" dirty="0">
                <a:latin typeface="+mn-lt"/>
              </a:rPr>
              <a:t>(</a:t>
            </a:r>
            <a:r>
              <a:rPr lang="en-US" sz="2400" i="1" dirty="0" smtClean="0">
                <a:latin typeface="+mn-lt"/>
                <a:hlinkClick r:id="rId3"/>
              </a:rPr>
              <a:t>Luisa.Diaz@USherbrooke.ca</a:t>
            </a:r>
            <a:r>
              <a:rPr lang="en-US" sz="2400" i="1" dirty="0">
                <a:latin typeface="+mn-lt"/>
              </a:rPr>
              <a:t>), </a:t>
            </a:r>
            <a:r>
              <a:rPr lang="en-US" sz="2400" i="1" dirty="0">
                <a:solidFill>
                  <a:srgbClr val="7030A0"/>
                </a:solidFill>
                <a:latin typeface="+mn-lt"/>
              </a:rPr>
              <a:t>specifying the language of documents (English or French).</a:t>
            </a:r>
            <a:endParaRPr lang="fr-CA" sz="2400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16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2"/>
          <p:cNvSpPr txBox="1">
            <a:spLocks noChangeArrowheads="1"/>
          </p:cNvSpPr>
          <p:nvPr/>
        </p:nvSpPr>
        <p:spPr bwMode="auto">
          <a:xfrm>
            <a:off x="179388" y="290513"/>
            <a:ext cx="7348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600" b="1" dirty="0" smtClean="0">
                <a:solidFill>
                  <a:srgbClr val="FFFFFF"/>
                </a:solidFill>
                <a:latin typeface="Helvetica Neue"/>
              </a:rPr>
              <a:t>Questions</a:t>
            </a:r>
            <a:endParaRPr lang="fr-CA" sz="3600" b="1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3" y="3076739"/>
            <a:ext cx="2889196" cy="259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36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12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243" y="414338"/>
            <a:ext cx="7348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800" b="1" dirty="0" smtClean="0">
                <a:solidFill>
                  <a:srgbClr val="FFFFFF"/>
                </a:solidFill>
                <a:latin typeface="Helvetica Neue"/>
              </a:rPr>
              <a:t>For more information about IPAM</a:t>
            </a:r>
            <a:endParaRPr lang="fr-CA" sz="2800" b="1" dirty="0">
              <a:solidFill>
                <a:srgbClr val="FFFFFF"/>
              </a:solidFill>
              <a:latin typeface="Helvetica Neue"/>
            </a:endParaRPr>
          </a:p>
        </p:txBody>
      </p:sp>
      <p:grpSp>
        <p:nvGrpSpPr>
          <p:cNvPr id="10" name="Groupe 9"/>
          <p:cNvGrpSpPr/>
          <p:nvPr>
            <p:custDataLst>
              <p:tags r:id="rId2"/>
            </p:custDataLst>
          </p:nvPr>
        </p:nvGrpSpPr>
        <p:grpSpPr>
          <a:xfrm>
            <a:off x="2147774" y="3965091"/>
            <a:ext cx="5213498" cy="2340031"/>
            <a:chOff x="2232839" y="3965091"/>
            <a:chExt cx="5213498" cy="2340031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232839" y="4883904"/>
              <a:ext cx="5213498" cy="142121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8" name="Picture 5" descr="SPVM+descriptif_couleu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084" y="3965091"/>
              <a:ext cx="2145251" cy="84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87736" y="4929468"/>
              <a:ext cx="51037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1400" b="1" dirty="0" smtClean="0">
                  <a:latin typeface="+mn-lt"/>
                </a:rPr>
                <a:t>Michelle Côté, </a:t>
              </a:r>
              <a:r>
                <a:rPr lang="fr-CA" sz="1400" b="1" dirty="0" err="1" smtClean="0">
                  <a:latin typeface="+mn-lt"/>
                </a:rPr>
                <a:t>Ph.D</a:t>
              </a:r>
              <a:endParaRPr lang="fr-CA" sz="1400" b="1" dirty="0">
                <a:latin typeface="+mn-lt"/>
              </a:endParaRPr>
            </a:p>
          </p:txBody>
        </p:sp>
      </p:grpSp>
      <p:grpSp>
        <p:nvGrpSpPr>
          <p:cNvPr id="13" name="Groupe 12"/>
          <p:cNvGrpSpPr/>
          <p:nvPr>
            <p:custDataLst>
              <p:tags r:id="rId3"/>
            </p:custDataLst>
          </p:nvPr>
        </p:nvGrpSpPr>
        <p:grpSpPr>
          <a:xfrm>
            <a:off x="319122" y="1528057"/>
            <a:ext cx="5316134" cy="2164807"/>
            <a:chOff x="234058" y="1336663"/>
            <a:chExt cx="4796686" cy="2164807"/>
          </a:xfrm>
        </p:grpSpPr>
        <p:grpSp>
          <p:nvGrpSpPr>
            <p:cNvPr id="12" name="Groupe 11"/>
            <p:cNvGrpSpPr/>
            <p:nvPr/>
          </p:nvGrpSpPr>
          <p:grpSpPr>
            <a:xfrm>
              <a:off x="234058" y="1336663"/>
              <a:ext cx="4796686" cy="2164807"/>
              <a:chOff x="179389" y="1438762"/>
              <a:chExt cx="4796686" cy="2164807"/>
            </a:xfrm>
          </p:grpSpPr>
          <p:sp>
            <p:nvSpPr>
              <p:cNvPr id="6" name="Rectangle à coins arrondis 5"/>
              <p:cNvSpPr/>
              <p:nvPr/>
            </p:nvSpPr>
            <p:spPr>
              <a:xfrm>
                <a:off x="179389" y="2106449"/>
                <a:ext cx="4796686" cy="1497120"/>
              </a:xfrm>
              <a:prstGeom prst="roundRect">
                <a:avLst/>
              </a:prstGeom>
              <a:solidFill>
                <a:srgbClr val="EC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26" y="1438762"/>
                <a:ext cx="3513268" cy="500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e 4"/>
              <p:cNvGrpSpPr/>
              <p:nvPr/>
            </p:nvGrpSpPr>
            <p:grpSpPr>
              <a:xfrm>
                <a:off x="234058" y="2229116"/>
                <a:ext cx="4565380" cy="599670"/>
                <a:chOff x="307216" y="2314178"/>
                <a:chExt cx="3666072" cy="695531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977517" y="2314178"/>
                  <a:ext cx="2477838" cy="3569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CA" sz="1400" b="1" dirty="0" smtClean="0">
                      <a:latin typeface="+mn-lt"/>
                    </a:rPr>
                    <a:t>Marie Beaulieu, </a:t>
                  </a:r>
                  <a:r>
                    <a:rPr lang="fr-CA" sz="1400" b="1" dirty="0" err="1" smtClean="0">
                      <a:latin typeface="+mn-lt"/>
                    </a:rPr>
                    <a:t>Ph.D</a:t>
                  </a:r>
                  <a:endParaRPr lang="fr-CA" sz="1400" b="1" dirty="0">
                    <a:latin typeface="+mn-lt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307216" y="2652732"/>
                  <a:ext cx="3666072" cy="3569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fr-CA" sz="1400" dirty="0">
                    <a:latin typeface="+mn-lt"/>
                  </a:endParaRPr>
                </a:p>
              </p:txBody>
            </p:sp>
          </p:grpSp>
        </p:grpSp>
        <p:sp>
          <p:nvSpPr>
            <p:cNvPr id="2" name="Rectangle 1"/>
            <p:cNvSpPr/>
            <p:nvPr/>
          </p:nvSpPr>
          <p:spPr>
            <a:xfrm>
              <a:off x="865702" y="2670976"/>
              <a:ext cx="3753293" cy="736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2000"/>
                </a:spcBef>
              </a:pPr>
              <a:endParaRPr lang="en-US" sz="1400" dirty="0">
                <a:solidFill>
                  <a:srgbClr val="461C68"/>
                </a:solidFill>
                <a:latin typeface="+mn-lt"/>
                <a:ea typeface="ＭＳ Ｐゴシック" charset="0"/>
                <a:sym typeface="Arial" charset="0"/>
              </a:endParaRPr>
            </a:p>
            <a:p>
              <a:pPr algn="ctr">
                <a:lnSpc>
                  <a:spcPct val="90000"/>
                </a:lnSpc>
                <a:spcBef>
                  <a:spcPts val="2000"/>
                </a:spcBef>
              </a:pPr>
              <a:r>
                <a:rPr lang="en-US" sz="1400" u="sng" dirty="0" smtClean="0">
                  <a:solidFill>
                    <a:srgbClr val="461C68"/>
                  </a:solidFill>
                  <a:latin typeface="+mn-lt"/>
                  <a:ea typeface="ＭＳ Ｐゴシック" charset="0"/>
                  <a:sym typeface="Arial" charset="0"/>
                  <a:hlinkClick r:id="rId11"/>
                </a:rPr>
                <a:t>marie.beaulieu@usherbrooke.ca</a:t>
              </a:r>
              <a:r>
                <a:rPr lang="en-US" sz="1400" dirty="0" smtClean="0">
                  <a:solidFill>
                    <a:srgbClr val="461C68"/>
                  </a:solidFill>
                  <a:latin typeface="+mn-lt"/>
                  <a:ea typeface="ＭＳ Ｐゴシック" charset="0"/>
                  <a:sym typeface="Arial" charset="0"/>
                </a:rPr>
                <a:t> </a:t>
              </a:r>
              <a:endParaRPr lang="en-US" sz="1400" dirty="0">
                <a:solidFill>
                  <a:srgbClr val="461C68"/>
                </a:solidFill>
                <a:latin typeface="+mn-lt"/>
                <a:ea typeface="ＭＳ Ｐゴシック" charset="0"/>
                <a:sym typeface="Arial" charset="0"/>
              </a:endParaRPr>
            </a:p>
          </p:txBody>
        </p:sp>
      </p:grp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73791" y="2584345"/>
            <a:ext cx="5261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>
                <a:latin typeface="+mn-lt"/>
              </a:rPr>
              <a:t>Professor, </a:t>
            </a:r>
            <a:r>
              <a:rPr lang="en-CA" sz="1400" dirty="0" smtClean="0">
                <a:latin typeface="+mn-lt"/>
              </a:rPr>
              <a:t>School of Social Work, University </a:t>
            </a:r>
            <a:r>
              <a:rPr lang="en-CA" sz="1400" dirty="0">
                <a:latin typeface="+mn-lt"/>
              </a:rPr>
              <a:t>of </a:t>
            </a:r>
            <a:r>
              <a:rPr lang="en-CA" sz="1400" dirty="0" smtClean="0">
                <a:latin typeface="+mn-lt"/>
              </a:rPr>
              <a:t>Sherbrooke. </a:t>
            </a:r>
            <a:endParaRPr lang="en-CA" sz="1400" dirty="0">
              <a:latin typeface="+mn-lt"/>
            </a:endParaRPr>
          </a:p>
          <a:p>
            <a:pPr algn="ctr"/>
            <a:r>
              <a:rPr lang="en-CA" sz="1400" dirty="0">
                <a:latin typeface="+mn-lt"/>
              </a:rPr>
              <a:t>Chairholder, Research Chair on mistreatment of older </a:t>
            </a:r>
            <a:r>
              <a:rPr lang="en-CA" sz="1400" dirty="0" smtClean="0">
                <a:latin typeface="+mn-lt"/>
              </a:rPr>
              <a:t>adults.</a:t>
            </a:r>
            <a:endParaRPr lang="fr-CA" sz="1400" dirty="0">
              <a:latin typeface="+mn-lt"/>
            </a:endParaRPr>
          </a:p>
          <a:p>
            <a:pPr algn="ctr"/>
            <a:r>
              <a:rPr lang="en-US" sz="1400" dirty="0" smtClean="0">
                <a:latin typeface="+mn-lt"/>
              </a:rPr>
              <a:t>Principal Investigator IPAM project.</a:t>
            </a:r>
            <a:endParaRPr lang="en-US" sz="1400" dirty="0">
              <a:latin typeface="+mn-lt"/>
            </a:endParaRPr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1759794" y="5252955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Head of Research and Strategic Planning Division, SPVM.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Co-investigator IPAM project. </a:t>
            </a:r>
          </a:p>
          <a:p>
            <a:pPr algn="ctr"/>
            <a:endParaRPr lang="en-US" sz="1200" dirty="0">
              <a:latin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3822512" y="5836944"/>
            <a:ext cx="2132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400" dirty="0" smtClean="0">
                <a:latin typeface="+mn-lt"/>
                <a:hlinkClick r:id="rId12" tooltip="mailto:josee.blais@spvm.qc.ca"/>
              </a:rPr>
              <a:t>michelle.cote@spvm.qc.ca</a:t>
            </a:r>
            <a:endParaRPr lang="fr-CA" sz="1400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701129" y="6358934"/>
            <a:ext cx="39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latin typeface="+mn-lt"/>
              </a:rPr>
              <a:t>37</a:t>
            </a:r>
            <a:endParaRPr lang="fr-CA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97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782960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Arial"/>
                <a:cs typeface="Arial"/>
              </a:rPr>
              <a:t>Stay in touch with the CNPEA</a:t>
            </a:r>
            <a:endParaRPr lang="en-CA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r>
              <a:rPr lang="en-CA" sz="2200" dirty="0" smtClean="0">
                <a:latin typeface="Arial"/>
                <a:cs typeface="Arial"/>
              </a:rPr>
              <a:t>Useful resources, recent research and publications</a:t>
            </a:r>
            <a:r>
              <a:rPr lang="en-CA" sz="2200" dirty="0">
                <a:latin typeface="Arial"/>
                <a:cs typeface="Arial"/>
              </a:rPr>
              <a:t>, </a:t>
            </a:r>
            <a:r>
              <a:rPr lang="en-CA" sz="2200" dirty="0" smtClean="0">
                <a:latin typeface="Arial"/>
                <a:cs typeface="Arial"/>
              </a:rPr>
              <a:t>webinars and blog posts – It’s all on </a:t>
            </a:r>
            <a:r>
              <a:rPr lang="en-CA" sz="2200" dirty="0" smtClean="0">
                <a:latin typeface="Arial"/>
                <a:cs typeface="Arial"/>
                <a:hlinkClick r:id="rId2"/>
              </a:rPr>
              <a:t>www.cnpea.ca</a:t>
            </a:r>
            <a:r>
              <a:rPr lang="en-CA" sz="2200" dirty="0" smtClean="0">
                <a:latin typeface="Arial"/>
                <a:cs typeface="Arial"/>
              </a:rPr>
              <a:t/>
            </a:r>
            <a:br>
              <a:rPr lang="en-CA" sz="2200" dirty="0" smtClean="0">
                <a:latin typeface="Arial"/>
                <a:cs typeface="Arial"/>
              </a:rPr>
            </a:br>
            <a:r>
              <a:rPr lang="en-CA" sz="2200" dirty="0">
                <a:latin typeface="Arial"/>
                <a:cs typeface="Arial"/>
              </a:rPr>
              <a:t/>
            </a:r>
            <a:br>
              <a:rPr lang="en-CA" sz="2200" dirty="0">
                <a:latin typeface="Arial"/>
                <a:cs typeface="Arial"/>
              </a:rPr>
            </a:br>
            <a:r>
              <a:rPr lang="en-US" sz="2200" b="1" dirty="0" smtClean="0">
                <a:latin typeface="Arial"/>
                <a:cs typeface="Arial"/>
              </a:rPr>
              <a:t>Please </a:t>
            </a:r>
            <a:r>
              <a:rPr lang="en-US" sz="2200" b="1" dirty="0">
                <a:latin typeface="Arial"/>
                <a:cs typeface="Arial"/>
              </a:rPr>
              <a:t>take a minute to answer a few quick questions about your experience of this </a:t>
            </a:r>
            <a:r>
              <a:rPr lang="en-US" sz="2200" b="1" dirty="0" smtClean="0">
                <a:latin typeface="Arial"/>
                <a:cs typeface="Arial"/>
              </a:rPr>
              <a:t>webinar: </a:t>
            </a:r>
            <a:r>
              <a:rPr lang="en-US" sz="2200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2200" dirty="0">
                <a:latin typeface="Arial"/>
                <a:cs typeface="Arial"/>
                <a:hlinkClick r:id="rId3"/>
              </a:rPr>
              <a:t>://fluidsurveys.com/surveys/cnpea/cnpea-webinar-feedback/ </a:t>
            </a:r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endParaRPr lang="en-US" sz="2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>
                <a:latin typeface="Arial"/>
                <a:cs typeface="Arial"/>
              </a:rPr>
              <a:t>Please fill out this online feedback form by </a:t>
            </a:r>
            <a:r>
              <a:rPr lang="en-US" sz="2200" dirty="0" smtClean="0">
                <a:latin typeface="Arial"/>
                <a:cs typeface="Arial"/>
              </a:rPr>
              <a:t>January 31, 2016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(</a:t>
            </a:r>
            <a:r>
              <a:rPr lang="en-US" sz="2200" dirty="0">
                <a:latin typeface="Arial"/>
                <a:cs typeface="Arial"/>
              </a:rPr>
              <a:t>If this link is not </a:t>
            </a:r>
            <a:r>
              <a:rPr lang="en-US" sz="2200" dirty="0" smtClean="0">
                <a:latin typeface="Arial"/>
                <a:cs typeface="Arial"/>
              </a:rPr>
              <a:t>working, copy </a:t>
            </a:r>
            <a:r>
              <a:rPr lang="en-US" sz="2200" dirty="0">
                <a:latin typeface="Arial"/>
                <a:cs typeface="Arial"/>
              </a:rPr>
              <a:t>and </a:t>
            </a:r>
            <a:r>
              <a:rPr lang="en-US" sz="2200" dirty="0" smtClean="0">
                <a:latin typeface="Arial"/>
                <a:cs typeface="Arial"/>
              </a:rPr>
              <a:t>paste it </a:t>
            </a:r>
            <a:r>
              <a:rPr lang="en-US" sz="2200" dirty="0">
                <a:latin typeface="Arial"/>
                <a:cs typeface="Arial"/>
              </a:rPr>
              <a:t>into an internet browser)</a:t>
            </a:r>
          </a:p>
          <a:p>
            <a:pPr marL="0" indent="0">
              <a:buNone/>
            </a:pPr>
            <a:r>
              <a:rPr lang="en-CA" dirty="0" smtClean="0">
                <a:latin typeface="Arial"/>
                <a:cs typeface="Arial"/>
              </a:rPr>
              <a:t/>
            </a:r>
            <a:br>
              <a:rPr lang="en-CA" dirty="0" smtClean="0">
                <a:latin typeface="Arial"/>
                <a:cs typeface="Arial"/>
              </a:rPr>
            </a:br>
            <a:r>
              <a:rPr lang="en-CA" dirty="0" smtClean="0">
                <a:latin typeface="Arial"/>
                <a:cs typeface="Arial"/>
              </a:rPr>
              <a:t>Twitter</a:t>
            </a:r>
            <a:r>
              <a:rPr lang="en-CA" dirty="0">
                <a:latin typeface="Arial"/>
                <a:cs typeface="Arial"/>
              </a:rPr>
              <a:t>: </a:t>
            </a:r>
            <a:r>
              <a:rPr lang="en-CA" dirty="0" smtClean="0">
                <a:latin typeface="Arial"/>
                <a:cs typeface="Arial"/>
              </a:rPr>
              <a:t>@</a:t>
            </a:r>
            <a:r>
              <a:rPr lang="en-CA" dirty="0" err="1">
                <a:latin typeface="Arial"/>
                <a:cs typeface="Arial"/>
              </a:rPr>
              <a:t>cnpea</a:t>
            </a:r>
            <a:r>
              <a:rPr lang="en-CA" dirty="0">
                <a:latin typeface="Arial"/>
                <a:cs typeface="Arial"/>
              </a:rPr>
              <a:t/>
            </a:r>
            <a:br>
              <a:rPr lang="en-CA" dirty="0">
                <a:latin typeface="Arial"/>
                <a:cs typeface="Arial"/>
              </a:rPr>
            </a:br>
            <a:endParaRPr lang="en-CA" dirty="0">
              <a:latin typeface="Arial"/>
              <a:cs typeface="Arial"/>
            </a:endParaRP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NPEARCPMTA-SmallSpace-C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1" y="5229200"/>
            <a:ext cx="32999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55" y="188640"/>
            <a:ext cx="10972800" cy="1080120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/>
                <a:cs typeface="Arial"/>
              </a:rPr>
              <a:t>Presenters</a:t>
            </a:r>
            <a:r>
              <a:rPr lang="en-CA" dirty="0" smtClean="0">
                <a:latin typeface="Arial"/>
                <a:cs typeface="Arial"/>
              </a:rPr>
              <a:t/>
            </a:r>
            <a:br>
              <a:rPr lang="en-CA" dirty="0" smtClean="0">
                <a:latin typeface="Arial"/>
                <a:cs typeface="Arial"/>
              </a:rPr>
            </a:br>
            <a:endParaRPr lang="en-CA" sz="2000" dirty="0"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63818" y="739740"/>
            <a:ext cx="7296811" cy="5732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3200" b="1" dirty="0" smtClean="0">
                <a:latin typeface="Arial"/>
                <a:cs typeface="Arial"/>
              </a:rPr>
              <a:t>Marie Beaulieu, </a:t>
            </a:r>
            <a:r>
              <a:rPr lang="en-CA" sz="3200" b="1" dirty="0" err="1" smtClean="0">
                <a:latin typeface="Arial"/>
                <a:cs typeface="Arial"/>
              </a:rPr>
              <a:t>Ph.D</a:t>
            </a:r>
            <a:r>
              <a:rPr lang="en-CA" sz="3200" b="1" dirty="0" smtClean="0">
                <a:latin typeface="Arial"/>
                <a:cs typeface="Arial"/>
              </a:rPr>
              <a:t/>
            </a:r>
            <a:br>
              <a:rPr lang="en-CA" sz="3200" b="1" dirty="0" smtClean="0">
                <a:latin typeface="Arial"/>
                <a:cs typeface="Arial"/>
              </a:rPr>
            </a:br>
            <a:r>
              <a:rPr lang="en-CA" sz="3200" b="1" dirty="0" smtClean="0">
                <a:latin typeface="Arial"/>
                <a:cs typeface="Arial"/>
              </a:rPr>
              <a:t/>
            </a:r>
            <a:br>
              <a:rPr lang="en-CA" sz="3200" b="1" dirty="0" smtClean="0">
                <a:latin typeface="Arial"/>
                <a:cs typeface="Arial"/>
              </a:rPr>
            </a:br>
            <a:r>
              <a:rPr lang="en-CA" sz="2600" dirty="0" smtClean="0">
                <a:latin typeface="Arial"/>
                <a:cs typeface="Arial"/>
              </a:rPr>
              <a:t>Professor</a:t>
            </a:r>
            <a:r>
              <a:rPr lang="en-CA" sz="2600" dirty="0">
                <a:latin typeface="Arial"/>
                <a:cs typeface="Arial"/>
              </a:rPr>
              <a:t>, School of Social Work, University of </a:t>
            </a:r>
            <a:r>
              <a:rPr lang="en-CA" sz="2600" dirty="0" err="1">
                <a:latin typeface="Arial"/>
                <a:cs typeface="Arial"/>
              </a:rPr>
              <a:t>Sherbrooke</a:t>
            </a:r>
            <a:r>
              <a:rPr lang="en-CA" sz="2600" dirty="0">
                <a:latin typeface="Arial"/>
                <a:cs typeface="Arial"/>
              </a:rPr>
              <a:t>. </a:t>
            </a:r>
            <a:r>
              <a:rPr lang="en-CA" sz="2600" dirty="0" smtClean="0">
                <a:latin typeface="Arial"/>
                <a:cs typeface="Arial"/>
              </a:rPr>
              <a:t/>
            </a:r>
            <a:br>
              <a:rPr lang="en-CA" sz="2600" dirty="0" smtClean="0">
                <a:latin typeface="Arial"/>
                <a:cs typeface="Arial"/>
              </a:rPr>
            </a:br>
            <a:r>
              <a:rPr lang="en-CA" sz="2600" dirty="0" smtClean="0">
                <a:latin typeface="Arial"/>
                <a:cs typeface="Arial"/>
              </a:rPr>
              <a:t/>
            </a:r>
            <a:br>
              <a:rPr lang="en-CA" sz="2600" dirty="0" smtClean="0">
                <a:latin typeface="Arial"/>
                <a:cs typeface="Arial"/>
              </a:rPr>
            </a:br>
            <a:r>
              <a:rPr lang="en-CA" sz="2600" dirty="0" err="1" smtClean="0">
                <a:latin typeface="Arial"/>
                <a:cs typeface="Arial"/>
              </a:rPr>
              <a:t>Chairholder</a:t>
            </a:r>
            <a:r>
              <a:rPr lang="en-CA" sz="2600" dirty="0">
                <a:latin typeface="Arial"/>
                <a:cs typeface="Arial"/>
              </a:rPr>
              <a:t>, Research Chair on mistreatment of older </a:t>
            </a:r>
            <a:r>
              <a:rPr lang="en-CA" sz="2600" dirty="0" smtClean="0">
                <a:latin typeface="Arial"/>
                <a:cs typeface="Arial"/>
              </a:rPr>
              <a:t>adults.</a:t>
            </a:r>
            <a:br>
              <a:rPr lang="en-CA" sz="2600" dirty="0" smtClean="0">
                <a:latin typeface="Arial"/>
                <a:cs typeface="Arial"/>
              </a:rPr>
            </a:br>
            <a:r>
              <a:rPr lang="fr-CA" sz="2600" dirty="0" smtClean="0">
                <a:latin typeface="Arial"/>
                <a:cs typeface="Arial"/>
              </a:rPr>
              <a:t/>
            </a:r>
            <a:br>
              <a:rPr lang="fr-CA" sz="2600" dirty="0" smtClean="0">
                <a:latin typeface="Arial"/>
                <a:cs typeface="Arial"/>
              </a:rPr>
            </a:br>
            <a:r>
              <a:rPr lang="en-US" sz="2600" dirty="0" smtClean="0">
                <a:latin typeface="Arial"/>
                <a:cs typeface="Arial"/>
              </a:rPr>
              <a:t>Principal </a:t>
            </a:r>
            <a:r>
              <a:rPr lang="en-US" sz="2600" dirty="0">
                <a:latin typeface="Arial"/>
                <a:cs typeface="Arial"/>
              </a:rPr>
              <a:t>Investigator IPAM project.</a:t>
            </a:r>
          </a:p>
          <a:p>
            <a:pPr marL="0" indent="0">
              <a:buNone/>
            </a:pPr>
            <a:r>
              <a:rPr lang="en-CA" b="1" dirty="0" smtClean="0">
                <a:latin typeface="Arial"/>
                <a:cs typeface="Arial"/>
              </a:rPr>
              <a:t/>
            </a:r>
            <a:br>
              <a:rPr lang="en-CA" b="1" dirty="0" smtClean="0">
                <a:latin typeface="Arial"/>
                <a:cs typeface="Arial"/>
              </a:rPr>
            </a:br>
            <a:r>
              <a:rPr lang="fr-CA" b="1" kern="1400" dirty="0" smtClean="0">
                <a:latin typeface="Arial"/>
                <a:cs typeface="Arial"/>
              </a:rPr>
              <a:t/>
            </a:r>
            <a:br>
              <a:rPr lang="fr-CA" b="1" kern="1400" dirty="0" smtClean="0">
                <a:latin typeface="Arial"/>
                <a:cs typeface="Arial"/>
              </a:rPr>
            </a:br>
            <a:endParaRPr lang="en-CA" b="1" kern="1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CA" sz="2200" dirty="0" smtClean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D4740-4A20-496A-AB12-52E9E86AFBC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Screen Shot 2015-12-01 at 4.12.3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511300"/>
            <a:ext cx="291668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55" y="188640"/>
            <a:ext cx="10972800" cy="1080120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/>
                <a:cs typeface="Arial"/>
              </a:rPr>
              <a:t>Presenters</a:t>
            </a:r>
            <a:r>
              <a:rPr lang="en-CA" dirty="0" smtClean="0">
                <a:latin typeface="Arial"/>
                <a:cs typeface="Arial"/>
              </a:rPr>
              <a:t/>
            </a:r>
            <a:br>
              <a:rPr lang="en-CA" dirty="0" smtClean="0">
                <a:latin typeface="Arial"/>
                <a:cs typeface="Arial"/>
              </a:rPr>
            </a:br>
            <a:endParaRPr lang="en-CA" sz="2000" dirty="0">
              <a:latin typeface="Arial"/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63818" y="739740"/>
            <a:ext cx="7296811" cy="5732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latin typeface="Arial"/>
                <a:cs typeface="Arial"/>
              </a:rPr>
              <a:t/>
            </a:r>
            <a:br>
              <a:rPr lang="en-CA" b="1" dirty="0" smtClean="0">
                <a:latin typeface="Arial"/>
                <a:cs typeface="Arial"/>
              </a:rPr>
            </a:br>
            <a:r>
              <a:rPr lang="en-CA" b="1" dirty="0" smtClean="0">
                <a:latin typeface="Arial"/>
                <a:cs typeface="Arial"/>
              </a:rPr>
              <a:t/>
            </a:r>
            <a:br>
              <a:rPr lang="en-CA" b="1" dirty="0" smtClean="0">
                <a:latin typeface="Arial"/>
                <a:cs typeface="Arial"/>
              </a:rPr>
            </a:br>
            <a:r>
              <a:rPr lang="fr-CA" sz="3200" b="1" kern="1400" dirty="0" smtClean="0">
                <a:latin typeface="Arial"/>
                <a:cs typeface="Arial"/>
              </a:rPr>
              <a:t>Michelle Côté, </a:t>
            </a:r>
            <a:r>
              <a:rPr lang="fr-CA" sz="3200" b="1" kern="1400" dirty="0" err="1" smtClean="0">
                <a:latin typeface="Arial"/>
                <a:cs typeface="Arial"/>
              </a:rPr>
              <a:t>Ph.D</a:t>
            </a:r>
            <a:r>
              <a:rPr lang="fr-CA" sz="3200" b="1" kern="1400" dirty="0" smtClean="0">
                <a:latin typeface="Arial"/>
                <a:cs typeface="Arial"/>
              </a:rPr>
              <a:t/>
            </a:r>
            <a:br>
              <a:rPr lang="fr-CA" sz="3200" b="1" kern="1400" dirty="0" smtClean="0">
                <a:latin typeface="Arial"/>
                <a:cs typeface="Arial"/>
              </a:rPr>
            </a:br>
            <a:r>
              <a:rPr lang="fr-CA" sz="3200" b="1" kern="1400" dirty="0" smtClean="0">
                <a:latin typeface="Arial"/>
                <a:cs typeface="Arial"/>
              </a:rPr>
              <a:t/>
            </a:r>
            <a:br>
              <a:rPr lang="fr-CA" sz="3200" b="1" kern="1400" dirty="0" smtClean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Head of Research and Strategic Planning Division, SPVM.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 smtClean="0">
                <a:latin typeface="Arial"/>
                <a:cs typeface="Arial"/>
              </a:rPr>
              <a:t/>
            </a:r>
            <a:br>
              <a:rPr lang="en-US" sz="2600" dirty="0" smtClean="0">
                <a:latin typeface="Arial"/>
                <a:cs typeface="Arial"/>
              </a:rPr>
            </a:br>
            <a:r>
              <a:rPr lang="en-US" sz="2600" dirty="0" smtClean="0">
                <a:latin typeface="Arial"/>
                <a:cs typeface="Arial"/>
              </a:rPr>
              <a:t>Co</a:t>
            </a:r>
            <a:r>
              <a:rPr lang="en-US" sz="2600" dirty="0">
                <a:latin typeface="Arial"/>
                <a:cs typeface="Arial"/>
              </a:rPr>
              <a:t>-investigator IPAM project. </a:t>
            </a:r>
          </a:p>
          <a:p>
            <a:pPr marL="0" indent="0">
              <a:buNone/>
            </a:pPr>
            <a:r>
              <a:rPr lang="fr-CA" b="1" kern="1400" dirty="0" smtClean="0">
                <a:latin typeface="Arial"/>
                <a:cs typeface="Arial"/>
              </a:rPr>
              <a:t/>
            </a:r>
            <a:br>
              <a:rPr lang="fr-CA" b="1" kern="1400" dirty="0" smtClean="0">
                <a:latin typeface="Arial"/>
                <a:cs typeface="Arial"/>
              </a:rPr>
            </a:br>
            <a:endParaRPr lang="en-CA" b="1" kern="1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CA" sz="2200" dirty="0" smtClean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D4740-4A20-496A-AB12-52E9E86AFB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photo officielle Michel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447800"/>
            <a:ext cx="24292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052737"/>
            <a:ext cx="75184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11644875" cy="165871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>
                <a:solidFill>
                  <a:srgbClr val="002060"/>
                </a:solidFill>
              </a:rPr>
              <a:t/>
            </a:r>
            <a:br>
              <a:rPr lang="en-CA" b="1" dirty="0" smtClean="0">
                <a:solidFill>
                  <a:srgbClr val="002060"/>
                </a:solidFill>
              </a:rPr>
            </a:br>
            <a:r>
              <a:rPr lang="en-CA" b="1" dirty="0" smtClean="0">
                <a:solidFill>
                  <a:srgbClr val="002060"/>
                </a:solidFill>
              </a:rPr>
              <a:t>What </a:t>
            </a:r>
            <a:r>
              <a:rPr lang="en-CA" b="1" dirty="0">
                <a:solidFill>
                  <a:srgbClr val="002060"/>
                </a:solidFill>
              </a:rPr>
              <a:t>province/territory </a:t>
            </a:r>
            <a:r>
              <a:rPr lang="en-CA" b="1" dirty="0" smtClean="0">
                <a:solidFill>
                  <a:srgbClr val="002060"/>
                </a:solidFill>
              </a:rPr>
              <a:t/>
            </a:r>
            <a:br>
              <a:rPr lang="en-CA" b="1" dirty="0" smtClean="0">
                <a:solidFill>
                  <a:srgbClr val="002060"/>
                </a:solidFill>
              </a:rPr>
            </a:br>
            <a:r>
              <a:rPr lang="en-CA" b="1" dirty="0" smtClean="0">
                <a:solidFill>
                  <a:srgbClr val="002060"/>
                </a:solidFill>
              </a:rPr>
              <a:t>are </a:t>
            </a:r>
            <a:r>
              <a:rPr lang="en-CA" b="1" dirty="0">
                <a:solidFill>
                  <a:srgbClr val="002060"/>
                </a:solidFill>
              </a:rPr>
              <a:t>you from?</a:t>
            </a:r>
            <a:br>
              <a:rPr lang="en-CA" b="1" dirty="0">
                <a:solidFill>
                  <a:srgbClr val="002060"/>
                </a:solidFill>
              </a:rPr>
            </a:br>
            <a:endParaRPr lang="en-CA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5781" y="1268760"/>
            <a:ext cx="3810859" cy="494087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CA" sz="1600" b="1" i="1" dirty="0" smtClean="0">
                <a:solidFill>
                  <a:srgbClr val="002060"/>
                </a:solidFill>
              </a:rPr>
              <a:t>Answer via Adobe Connect :  </a:t>
            </a:r>
            <a:br>
              <a:rPr lang="en-CA" sz="1600" b="1" i="1" dirty="0" smtClean="0">
                <a:solidFill>
                  <a:srgbClr val="002060"/>
                </a:solidFill>
              </a:rPr>
            </a:br>
            <a:r>
              <a:rPr lang="en-CA" sz="1600" b="1" i="1" dirty="0" smtClean="0">
                <a:solidFill>
                  <a:srgbClr val="002060"/>
                </a:solidFill>
              </a:rPr>
              <a:t>Poll OR </a:t>
            </a:r>
            <a:r>
              <a:rPr lang="en-CA" sz="1600" b="1" i="1" dirty="0">
                <a:solidFill>
                  <a:srgbClr val="002060"/>
                </a:solidFill>
              </a:rPr>
              <a:t>RSVP to access instruction email </a:t>
            </a:r>
            <a:endParaRPr lang="en-CA" sz="1600" b="1" i="1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en-CA" sz="900" b="1" i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BC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AB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SK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MB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ON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QC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NB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NS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PEI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NL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YK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NWT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NU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Other </a:t>
            </a:r>
          </a:p>
          <a:p>
            <a:pPr>
              <a:defRPr/>
            </a:pPr>
            <a:endParaRPr lang="en-CA" sz="1000" dirty="0">
              <a:solidFill>
                <a:srgbClr val="002060"/>
              </a:solidFill>
            </a:endParaRPr>
          </a:p>
        </p:txBody>
      </p:sp>
      <p:pic>
        <p:nvPicPr>
          <p:cNvPr id="13317" name="Picture 13" descr="https://encrypted-tbn0.google.com/images?q=tbn:ANd9GcSPLKhcdhv9Lk_2ovIQbBITtp2OCq3i9m820FPSRX0NUwroJ8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5157193"/>
            <a:ext cx="3443112" cy="135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0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15413" y="274638"/>
            <a:ext cx="10766987" cy="1143000"/>
          </a:xfrm>
          <a:solidFill>
            <a:srgbClr val="C6D9F1"/>
          </a:solidFill>
        </p:spPr>
        <p:txBody>
          <a:bodyPr>
            <a:normAutofit/>
          </a:bodyPr>
          <a:lstStyle/>
          <a:p>
            <a:r>
              <a:rPr lang="en-CA" b="1" dirty="0" smtClean="0"/>
              <a:t>Who is joining in?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12800" y="1676401"/>
            <a:ext cx="109728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CA" sz="1800" b="1" i="1" dirty="0" smtClean="0"/>
              <a:t>Adobe Connect Poll </a:t>
            </a:r>
          </a:p>
          <a:p>
            <a:pPr marL="0" indent="0">
              <a:buFontTx/>
              <a:buNone/>
            </a:pPr>
            <a:r>
              <a:rPr lang="en-CA" sz="1800" b="1" i="1" dirty="0" smtClean="0"/>
              <a:t>OR RSVP to access instruction email </a:t>
            </a:r>
          </a:p>
          <a:p>
            <a:pPr marL="0" indent="0">
              <a:buFontTx/>
              <a:buNone/>
            </a:pPr>
            <a:r>
              <a:rPr lang="en-CA" sz="4000" dirty="0" smtClean="0"/>
              <a:t>√ </a:t>
            </a:r>
            <a:r>
              <a:rPr lang="en-CA" sz="2800" b="1" dirty="0" smtClean="0"/>
              <a:t>What sector are you from?</a:t>
            </a:r>
          </a:p>
          <a:p>
            <a:pPr marL="400050" lvl="1" indent="0">
              <a:buFontTx/>
              <a:buNone/>
            </a:pPr>
            <a:r>
              <a:rPr lang="en-CA" sz="2400" dirty="0" smtClean="0"/>
              <a:t>√</a:t>
            </a:r>
            <a:r>
              <a:rPr lang="en-CA" sz="2400" i="1" dirty="0" smtClean="0"/>
              <a:t>   </a:t>
            </a:r>
            <a:r>
              <a:rPr lang="en-CA" sz="2400" b="1" i="1" dirty="0" smtClean="0"/>
              <a:t>Public Health  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smtClean="0"/>
              <a:t>Education  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smtClean="0"/>
              <a:t>Research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err="1" smtClean="0"/>
              <a:t>Govt</a:t>
            </a:r>
            <a:r>
              <a:rPr lang="en-CA" sz="2400" b="1" i="1" dirty="0" smtClean="0"/>
              <a:t>/Ministry  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smtClean="0"/>
              <a:t>Health practitioner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smtClean="0"/>
              <a:t>NGO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b="1" i="1" dirty="0" smtClean="0"/>
              <a:t>Police Service</a:t>
            </a:r>
          </a:p>
          <a:p>
            <a:pPr marL="400050" lvl="1" indent="0">
              <a:buFontTx/>
              <a:buNone/>
            </a:pPr>
            <a:r>
              <a:rPr lang="en-CA" i="1" dirty="0" smtClean="0"/>
              <a:t>√  </a:t>
            </a:r>
            <a:r>
              <a:rPr lang="en-CA" b="1" i="1" dirty="0" smtClean="0"/>
              <a:t>Other?</a:t>
            </a:r>
          </a:p>
          <a:p>
            <a:pPr marL="400050" lvl="1" indent="0">
              <a:buFontTx/>
              <a:buNone/>
            </a:pPr>
            <a:endParaRPr lang="en-CA" sz="2400" b="1" i="1" dirty="0" smtClean="0"/>
          </a:p>
        </p:txBody>
      </p:sp>
      <p:pic>
        <p:nvPicPr>
          <p:cNvPr id="14340" name="Picture 2" descr="C:\Users\dbonnenf\AppData\Local\Microsoft\Windows\Temporary Internet Files\Content.IE5\SQL1SZZW\MP9004392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84" y="1752600"/>
            <a:ext cx="4165600" cy="312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1" name="Picture 4" descr="C:\Users\dbonnenf\AppData\Local\Microsoft\Windows\Temporary Internet Files\Content.IE5\9UDEXBCR\MP9004421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4862513"/>
            <a:ext cx="2292351" cy="1146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3" name="Picture 7" descr="C:\Users\dbonnenf\AppData\Local\Microsoft\Windows\Temporary Internet Files\Content.IE5\SQL1SZZW\MP9004221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84" y="5197583"/>
            <a:ext cx="2239433" cy="1106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4" name="Picture 8" descr="C:\Users\dbonnenf\AppData\Local\Microsoft\Windows\Temporary Internet Files\Content.IE5\9UDEXBCR\MP91021639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915989"/>
            <a:ext cx="2032000" cy="132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5" name="Picture 11" descr="C:\Users\dbonnenf\AppData\Local\Microsoft\Windows\Temporary Internet Files\Content.IE5\SQL1SZZW\MP90044646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4470400"/>
            <a:ext cx="1589616" cy="96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6" name="Picture 13" descr="C:\Users\dbonnenf\AppData\Local\Microsoft\Windows\Temporary Internet Files\Content.IE5\UMALCV93\MP90044243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09444"/>
            <a:ext cx="1625600" cy="812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7" name="Picture 20" descr="C:\Users\dbonnenf\AppData\Local\Microsoft\Windows\Temporary Internet Files\Content.IE5\5PQ2EQ16\MP90044847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4" y="4077072"/>
            <a:ext cx="2286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0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2060"/>
                </a:solidFill>
              </a:rPr>
              <a:t>Who is joining in?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CA" sz="1600" b="1" i="1" dirty="0">
                <a:solidFill>
                  <a:srgbClr val="002060"/>
                </a:solidFill>
              </a:rPr>
              <a:t>Adobe Connect Poll </a:t>
            </a:r>
          </a:p>
          <a:p>
            <a:pPr marL="0" indent="0">
              <a:buFontTx/>
              <a:buNone/>
              <a:defRPr/>
            </a:pPr>
            <a:r>
              <a:rPr lang="en-CA" sz="1600" b="1" i="1" dirty="0">
                <a:solidFill>
                  <a:srgbClr val="002060"/>
                </a:solidFill>
              </a:rPr>
              <a:t>OR RSVP to access instruction email </a:t>
            </a:r>
            <a:endParaRPr lang="en-CA" sz="1600" b="1" i="1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en-CA" sz="1600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CA" b="1" dirty="0" smtClean="0">
                <a:solidFill>
                  <a:srgbClr val="002060"/>
                </a:solidFill>
              </a:rPr>
              <a:t>What is your role? 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Research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Practitioner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Manager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Decision Maker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Policy Maker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Community Leader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Other</a:t>
            </a:r>
          </a:p>
          <a:p>
            <a:pPr>
              <a:defRPr/>
            </a:pPr>
            <a:endParaRPr lang="en-CA" dirty="0" smtClean="0">
              <a:solidFill>
                <a:srgbClr val="002060"/>
              </a:solidFill>
            </a:endParaRPr>
          </a:p>
        </p:txBody>
      </p:sp>
      <p:pic>
        <p:nvPicPr>
          <p:cNvPr id="15364" name="Picture 4" descr="C:\Users\dbonnenf\AppData\Local\Microsoft\Windows\Temporary Internet Files\Content.IE5\9UDEXBCR\MP9004009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2895601"/>
            <a:ext cx="4440767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6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6536" y="365125"/>
            <a:ext cx="10949680" cy="13255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2060"/>
                </a:solidFill>
              </a:rPr>
              <a:t>Re: Your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1600" b="1" i="1" dirty="0">
                <a:solidFill>
                  <a:srgbClr val="002060"/>
                </a:solidFill>
              </a:rPr>
              <a:t>Adobe Connect Poll </a:t>
            </a:r>
          </a:p>
          <a:p>
            <a:pPr marL="0" indent="0">
              <a:buFontTx/>
              <a:buNone/>
              <a:defRPr/>
            </a:pPr>
            <a:r>
              <a:rPr lang="en-CA" sz="1600" b="1" i="1" dirty="0">
                <a:solidFill>
                  <a:srgbClr val="002060"/>
                </a:solidFill>
              </a:rPr>
              <a:t>OR RSVP to access instruction email </a:t>
            </a:r>
            <a:endParaRPr lang="en-CA" sz="1600" b="1" i="1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en-CA" sz="1600" b="1" i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CA" b="1" dirty="0" smtClean="0">
                <a:solidFill>
                  <a:srgbClr val="002060"/>
                </a:solidFill>
              </a:rPr>
              <a:t>Are you currently working on this issue?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Yes</a:t>
            </a: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No</a:t>
            </a:r>
          </a:p>
          <a:p>
            <a:pPr marL="457200" lvl="1" indent="0">
              <a:buNone/>
              <a:defRPr/>
            </a:pP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en-CA" dirty="0" smtClean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en-CA" dirty="0" smtClean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CA" sz="800" dirty="0">
              <a:solidFill>
                <a:srgbClr val="002060"/>
              </a:solidFill>
            </a:endParaRPr>
          </a:p>
        </p:txBody>
      </p:sp>
      <p:pic>
        <p:nvPicPr>
          <p:cNvPr id="16388" name="Picture 4" descr="C:\Users\dbonnenf\AppData\Local\Microsoft\Windows\Temporary Internet Files\Content.IE5\SQL1SZZW\MP9004422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09" y="3124200"/>
            <a:ext cx="2383168" cy="2681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87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3008</TotalTime>
  <Words>2033</Words>
  <Application>Microsoft Macintosh PowerPoint</Application>
  <PresentationFormat>Custom</PresentationFormat>
  <Paragraphs>528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Helvetica Neue</vt:lpstr>
      <vt:lpstr>Calibri Light</vt:lpstr>
      <vt:lpstr>ＭＳ Ｐゴシック</vt:lpstr>
      <vt:lpstr>Thème Office</vt:lpstr>
      <vt:lpstr>PowerPoint Presentation</vt:lpstr>
      <vt:lpstr>PowerPoint Presentation</vt:lpstr>
      <vt:lpstr>How to post comments/questions  during the webinar</vt:lpstr>
      <vt:lpstr>Presenters </vt:lpstr>
      <vt:lpstr>Presenters </vt:lpstr>
      <vt:lpstr> What province/territory  are you from? </vt:lpstr>
      <vt:lpstr>Who is joining in?</vt:lpstr>
      <vt:lpstr>Who is joining in?</vt:lpstr>
      <vt:lpstr>Re: Your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in touch with the CNPEA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marjolaine constantin</dc:creator>
  <cp:lastModifiedBy>Benedicte Schoepflin</cp:lastModifiedBy>
  <cp:revision>212</cp:revision>
  <cp:lastPrinted>2016-01-14T23:00:20Z</cp:lastPrinted>
  <dcterms:created xsi:type="dcterms:W3CDTF">2015-04-24T02:48:59Z</dcterms:created>
  <dcterms:modified xsi:type="dcterms:W3CDTF">2016-01-19T22:03:59Z</dcterms:modified>
</cp:coreProperties>
</file>