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3.xml" ContentType="application/vnd.openxmlformats-officedocument.theme+xml"/>
  <Override PartName="/ppt/slideLayouts/slideLayout6.xml" ContentType="application/vnd.openxmlformats-officedocument.presentationml.slideLayout+xml"/>
  <Override PartName="/ppt/theme/theme4.xml" ContentType="application/vnd.openxmlformats-officedocument.them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648" r:id="rId1"/>
    <p:sldMasterId id="2147483652" r:id="rId2"/>
    <p:sldMasterId id="2147483654" r:id="rId3"/>
    <p:sldMasterId id="2147483657" r:id="rId4"/>
    <p:sldMasterId id="2147483724" r:id="rId5"/>
  </p:sldMasterIdLst>
  <p:notesMasterIdLst>
    <p:notesMasterId r:id="rId57"/>
  </p:notesMasterIdLst>
  <p:handoutMasterIdLst>
    <p:handoutMasterId r:id="rId58"/>
  </p:handoutMasterIdLst>
  <p:sldIdLst>
    <p:sldId id="258" r:id="rId6"/>
    <p:sldId id="370" r:id="rId7"/>
    <p:sldId id="371" r:id="rId8"/>
    <p:sldId id="372" r:id="rId9"/>
    <p:sldId id="386" r:id="rId10"/>
    <p:sldId id="385" r:id="rId11"/>
    <p:sldId id="361" r:id="rId12"/>
    <p:sldId id="398" r:id="rId13"/>
    <p:sldId id="375" r:id="rId14"/>
    <p:sldId id="424" r:id="rId15"/>
    <p:sldId id="426" r:id="rId16"/>
    <p:sldId id="412" r:id="rId17"/>
    <p:sldId id="429" r:id="rId18"/>
    <p:sldId id="413" r:id="rId19"/>
    <p:sldId id="362" r:id="rId20"/>
    <p:sldId id="402" r:id="rId21"/>
    <p:sldId id="367" r:id="rId22"/>
    <p:sldId id="364" r:id="rId23"/>
    <p:sldId id="373" r:id="rId24"/>
    <p:sldId id="353" r:id="rId25"/>
    <p:sldId id="397" r:id="rId26"/>
    <p:sldId id="363" r:id="rId27"/>
    <p:sldId id="365" r:id="rId28"/>
    <p:sldId id="411" r:id="rId29"/>
    <p:sldId id="425" r:id="rId30"/>
    <p:sldId id="409" r:id="rId31"/>
    <p:sldId id="415" r:id="rId32"/>
    <p:sldId id="417" r:id="rId33"/>
    <p:sldId id="428" r:id="rId34"/>
    <p:sldId id="427" r:id="rId35"/>
    <p:sldId id="430" r:id="rId36"/>
    <p:sldId id="377" r:id="rId37"/>
    <p:sldId id="378" r:id="rId38"/>
    <p:sldId id="441" r:id="rId39"/>
    <p:sldId id="379" r:id="rId40"/>
    <p:sldId id="423" r:id="rId41"/>
    <p:sldId id="431" r:id="rId42"/>
    <p:sldId id="432" r:id="rId43"/>
    <p:sldId id="433" r:id="rId44"/>
    <p:sldId id="434" r:id="rId45"/>
    <p:sldId id="435" r:id="rId46"/>
    <p:sldId id="436" r:id="rId47"/>
    <p:sldId id="437" r:id="rId48"/>
    <p:sldId id="438" r:id="rId49"/>
    <p:sldId id="439" r:id="rId50"/>
    <p:sldId id="440" r:id="rId51"/>
    <p:sldId id="395" r:id="rId52"/>
    <p:sldId id="396" r:id="rId53"/>
    <p:sldId id="443" r:id="rId54"/>
    <p:sldId id="442" r:id="rId55"/>
    <p:sldId id="309" r:id="rId56"/>
  </p:sldIdLst>
  <p:sldSz cx="9144000" cy="6858000" type="screen4x3"/>
  <p:notesSz cx="7077075" cy="9051925"/>
  <p:defaultTextStyle>
    <a:defPPr>
      <a:defRPr lang="en-US"/>
    </a:defPPr>
    <a:lvl1pPr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51">
          <p15:clr>
            <a:srgbClr val="A4A3A4"/>
          </p15:clr>
        </p15:guide>
        <p15:guide id="2" pos="2229">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alerie Le Blanc" initials="VLB" lastIdx="1" clrIdx="0"/>
  <p:cmAuthor id="2" name="Valerie LeBlanc" initials="VL" lastIdx="23" clrIdx="1"/>
  <p:cmAuthor id="3" name="Valerie Le Blanc" initials="" lastIdx="2" clrIdx="2"/>
  <p:cmAuthor id="4" name="Krista James" initials="KJ" lastIdx="3" clrIdx="3">
    <p:extLst>
      <p:ext uri="{19B8F6BF-5375-455C-9EA6-DF929625EA0E}">
        <p15:presenceInfo xmlns:p15="http://schemas.microsoft.com/office/powerpoint/2012/main" userId="44f866e4f4734cb0"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5893" autoAdjust="0"/>
    <p:restoredTop sz="46205" autoAdjust="0"/>
  </p:normalViewPr>
  <p:slideViewPr>
    <p:cSldViewPr snapToGrid="0">
      <p:cViewPr varScale="1">
        <p:scale>
          <a:sx n="56" d="100"/>
          <a:sy n="56" d="100"/>
        </p:scale>
        <p:origin x="3128" y="184"/>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notesViewPr>
    <p:cSldViewPr snapToGrid="0">
      <p:cViewPr varScale="1">
        <p:scale>
          <a:sx n="80" d="100"/>
          <a:sy n="80" d="100"/>
        </p:scale>
        <p:origin x="-2912" y="-104"/>
      </p:cViewPr>
      <p:guideLst>
        <p:guide orient="horz" pos="2851"/>
        <p:guide pos="2229"/>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slide" Target="slides/slide50.xml"/><Relationship Id="rId63" Type="http://schemas.openxmlformats.org/officeDocument/2006/relationships/tableStyles" Target="tableStyles.xml"/><Relationship Id="rId7" Type="http://schemas.openxmlformats.org/officeDocument/2006/relationships/slide" Target="slides/slide2.xml"/><Relationship Id="rId2" Type="http://schemas.openxmlformats.org/officeDocument/2006/relationships/slideMaster" Target="slideMasters/slideMaster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handoutMaster" Target="handoutMasters/handoutMaster1.xml"/><Relationship Id="rId5" Type="http://schemas.openxmlformats.org/officeDocument/2006/relationships/slideMaster" Target="slideMasters/slideMaster5.xml"/><Relationship Id="rId61" Type="http://schemas.openxmlformats.org/officeDocument/2006/relationships/viewProps" Target="viewProps.xml"/><Relationship Id="rId19" Type="http://schemas.openxmlformats.org/officeDocument/2006/relationships/slide" Target="slides/slide1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slide" Target="slides/slide51.xml"/><Relationship Id="rId8" Type="http://schemas.openxmlformats.org/officeDocument/2006/relationships/slide" Target="slides/slide3.xml"/><Relationship Id="rId51" Type="http://schemas.openxmlformats.org/officeDocument/2006/relationships/slide" Target="slides/slide46.xml"/><Relationship Id="rId3" Type="http://schemas.openxmlformats.org/officeDocument/2006/relationships/slideMaster" Target="slideMasters/slideMaster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commentAuthors" Target="commentAuthors.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notesMaster" Target="notesMasters/notesMaster1.xml"/><Relationship Id="rId10" Type="http://schemas.openxmlformats.org/officeDocument/2006/relationships/slide" Target="slides/slide5.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A2542F1-3900-4F57-9227-9902C427D299}"/>
              </a:ext>
            </a:extLst>
          </p:cNvPr>
          <p:cNvSpPr>
            <a:spLocks noGrp="1"/>
          </p:cNvSpPr>
          <p:nvPr>
            <p:ph type="hdr" sz="quarter"/>
          </p:nvPr>
        </p:nvSpPr>
        <p:spPr>
          <a:xfrm>
            <a:off x="0" y="0"/>
            <a:ext cx="3067050" cy="452438"/>
          </a:xfrm>
          <a:prstGeom prst="rect">
            <a:avLst/>
          </a:prstGeom>
        </p:spPr>
        <p:txBody>
          <a:bodyPr vert="horz" lIns="92382" tIns="46191" rIns="92382" bIns="46191" rtlCol="0"/>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a:extLst>
              <a:ext uri="{FF2B5EF4-FFF2-40B4-BE49-F238E27FC236}">
                <a16:creationId xmlns:a16="http://schemas.microsoft.com/office/drawing/2014/main" id="{E4859E84-1FB0-44F8-9BFC-6F31686DCA53}"/>
              </a:ext>
            </a:extLst>
          </p:cNvPr>
          <p:cNvSpPr>
            <a:spLocks noGrp="1"/>
          </p:cNvSpPr>
          <p:nvPr>
            <p:ph type="dt" sz="quarter" idx="1"/>
          </p:nvPr>
        </p:nvSpPr>
        <p:spPr>
          <a:xfrm>
            <a:off x="4008438" y="0"/>
            <a:ext cx="3067050" cy="452438"/>
          </a:xfrm>
          <a:prstGeom prst="rect">
            <a:avLst/>
          </a:prstGeom>
        </p:spPr>
        <p:txBody>
          <a:bodyPr vert="horz" wrap="square" lIns="92382" tIns="46191" rIns="92382" bIns="46191" numCol="1" anchor="t" anchorCtr="0" compatLnSpc="1">
            <a:prstTxWarp prst="textNoShape">
              <a:avLst/>
            </a:prstTxWarp>
          </a:bodyPr>
          <a:lstStyle>
            <a:lvl1pPr algn="r" eaLnBrk="1" hangingPunct="1">
              <a:defRPr sz="1200">
                <a:latin typeface="Calibri" panose="020F0502020204030204" pitchFamily="34" charset="0"/>
                <a:ea typeface="MS PGothic" panose="020B0600070205080204" pitchFamily="34" charset="-128"/>
              </a:defRPr>
            </a:lvl1pPr>
          </a:lstStyle>
          <a:p>
            <a:pPr>
              <a:defRPr/>
            </a:pPr>
            <a:fld id="{0CD126AC-BE74-9F4E-B2CD-EFD20CD54347}" type="datetime1">
              <a:rPr lang="en-US" altLang="en-US"/>
              <a:pPr>
                <a:defRPr/>
              </a:pPr>
              <a:t>6/15/18</a:t>
            </a:fld>
            <a:endParaRPr lang="en-US" altLang="en-US"/>
          </a:p>
        </p:txBody>
      </p:sp>
      <p:sp>
        <p:nvSpPr>
          <p:cNvPr id="4" name="Footer Placeholder 3">
            <a:extLst>
              <a:ext uri="{FF2B5EF4-FFF2-40B4-BE49-F238E27FC236}">
                <a16:creationId xmlns:a16="http://schemas.microsoft.com/office/drawing/2014/main" id="{1BCC4DE7-EB64-4CE0-9C75-3374D65492B2}"/>
              </a:ext>
            </a:extLst>
          </p:cNvPr>
          <p:cNvSpPr>
            <a:spLocks noGrp="1"/>
          </p:cNvSpPr>
          <p:nvPr>
            <p:ph type="ftr" sz="quarter" idx="2"/>
          </p:nvPr>
        </p:nvSpPr>
        <p:spPr>
          <a:xfrm>
            <a:off x="0" y="8597900"/>
            <a:ext cx="3067050" cy="452438"/>
          </a:xfrm>
          <a:prstGeom prst="rect">
            <a:avLst/>
          </a:prstGeom>
        </p:spPr>
        <p:txBody>
          <a:bodyPr vert="horz" lIns="92382" tIns="46191" rIns="92382" bIns="46191" rtlCol="0" anchor="b"/>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5" name="Slide Number Placeholder 4">
            <a:extLst>
              <a:ext uri="{FF2B5EF4-FFF2-40B4-BE49-F238E27FC236}">
                <a16:creationId xmlns:a16="http://schemas.microsoft.com/office/drawing/2014/main" id="{BF3D6771-1527-44B2-B1A7-D144FD0B3300}"/>
              </a:ext>
            </a:extLst>
          </p:cNvPr>
          <p:cNvSpPr>
            <a:spLocks noGrp="1"/>
          </p:cNvSpPr>
          <p:nvPr>
            <p:ph type="sldNum" sz="quarter" idx="3"/>
          </p:nvPr>
        </p:nvSpPr>
        <p:spPr>
          <a:xfrm>
            <a:off x="4008438" y="8597900"/>
            <a:ext cx="3067050" cy="452438"/>
          </a:xfrm>
          <a:prstGeom prst="rect">
            <a:avLst/>
          </a:prstGeom>
        </p:spPr>
        <p:txBody>
          <a:bodyPr vert="horz" wrap="square" lIns="92382" tIns="46191" rIns="92382" bIns="46191" numCol="1" anchor="b" anchorCtr="0" compatLnSpc="1">
            <a:prstTxWarp prst="textNoShape">
              <a:avLst/>
            </a:prstTxWarp>
          </a:bodyPr>
          <a:lstStyle>
            <a:lvl1pPr algn="r" eaLnBrk="1" hangingPunct="1">
              <a:defRPr sz="1200">
                <a:latin typeface="Calibri" panose="020F0502020204030204" pitchFamily="34" charset="0"/>
                <a:ea typeface="MS PGothic" panose="020B0600070205080204" pitchFamily="34" charset="-128"/>
              </a:defRPr>
            </a:lvl1pPr>
          </a:lstStyle>
          <a:p>
            <a:pPr>
              <a:defRPr/>
            </a:pPr>
            <a:fld id="{BF3C01B5-7C98-1D4C-AA08-3FC8A33F6393}"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D6E5CF7-2D85-4202-AFD1-9EEA03851BD7}"/>
              </a:ext>
            </a:extLst>
          </p:cNvPr>
          <p:cNvSpPr>
            <a:spLocks noGrp="1"/>
          </p:cNvSpPr>
          <p:nvPr>
            <p:ph type="hdr" sz="quarter"/>
          </p:nvPr>
        </p:nvSpPr>
        <p:spPr>
          <a:xfrm>
            <a:off x="0" y="0"/>
            <a:ext cx="3067050" cy="452438"/>
          </a:xfrm>
          <a:prstGeom prst="rect">
            <a:avLst/>
          </a:prstGeom>
        </p:spPr>
        <p:txBody>
          <a:bodyPr vert="horz" lIns="92382" tIns="46191" rIns="92382" bIns="46191" rtlCol="0"/>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a:extLst>
              <a:ext uri="{FF2B5EF4-FFF2-40B4-BE49-F238E27FC236}">
                <a16:creationId xmlns:a16="http://schemas.microsoft.com/office/drawing/2014/main" id="{758044BF-82A2-44C1-B132-F57E7BC30FBC}"/>
              </a:ext>
            </a:extLst>
          </p:cNvPr>
          <p:cNvSpPr>
            <a:spLocks noGrp="1"/>
          </p:cNvSpPr>
          <p:nvPr>
            <p:ph type="dt" idx="1"/>
          </p:nvPr>
        </p:nvSpPr>
        <p:spPr>
          <a:xfrm>
            <a:off x="4008438" y="0"/>
            <a:ext cx="3067050" cy="452438"/>
          </a:xfrm>
          <a:prstGeom prst="rect">
            <a:avLst/>
          </a:prstGeom>
        </p:spPr>
        <p:txBody>
          <a:bodyPr vert="horz" wrap="square" lIns="92382" tIns="46191" rIns="92382" bIns="46191" numCol="1" anchor="t" anchorCtr="0" compatLnSpc="1">
            <a:prstTxWarp prst="textNoShape">
              <a:avLst/>
            </a:prstTxWarp>
          </a:bodyPr>
          <a:lstStyle>
            <a:lvl1pPr algn="r" eaLnBrk="1" hangingPunct="1">
              <a:defRPr sz="1200">
                <a:latin typeface="Calibri" panose="020F0502020204030204" pitchFamily="34" charset="0"/>
                <a:ea typeface="MS PGothic" panose="020B0600070205080204" pitchFamily="34" charset="-128"/>
              </a:defRPr>
            </a:lvl1pPr>
          </a:lstStyle>
          <a:p>
            <a:pPr>
              <a:defRPr/>
            </a:pPr>
            <a:fld id="{2D0BC993-4CF3-004B-A729-F8B516DB1295}" type="datetime1">
              <a:rPr lang="en-US" altLang="en-US"/>
              <a:pPr>
                <a:defRPr/>
              </a:pPr>
              <a:t>6/15/18</a:t>
            </a:fld>
            <a:endParaRPr lang="en-US" altLang="en-US"/>
          </a:p>
        </p:txBody>
      </p:sp>
      <p:sp>
        <p:nvSpPr>
          <p:cNvPr id="4" name="Slide Image Placeholder 3">
            <a:extLst>
              <a:ext uri="{FF2B5EF4-FFF2-40B4-BE49-F238E27FC236}">
                <a16:creationId xmlns:a16="http://schemas.microsoft.com/office/drawing/2014/main" id="{15355115-7DA2-4A08-B2F0-EEE61ADC4879}"/>
              </a:ext>
            </a:extLst>
          </p:cNvPr>
          <p:cNvSpPr>
            <a:spLocks noGrp="1" noRot="1" noChangeAspect="1"/>
          </p:cNvSpPr>
          <p:nvPr>
            <p:ph type="sldImg" idx="2"/>
          </p:nvPr>
        </p:nvSpPr>
        <p:spPr>
          <a:xfrm>
            <a:off x="1276350" y="679450"/>
            <a:ext cx="4524375" cy="3394075"/>
          </a:xfrm>
          <a:prstGeom prst="rect">
            <a:avLst/>
          </a:prstGeom>
          <a:noFill/>
          <a:ln w="12700">
            <a:solidFill>
              <a:prstClr val="black"/>
            </a:solidFill>
          </a:ln>
        </p:spPr>
        <p:txBody>
          <a:bodyPr vert="horz" lIns="92382" tIns="46191" rIns="92382" bIns="46191" rtlCol="0" anchor="ctr"/>
          <a:lstStyle/>
          <a:p>
            <a:pPr lvl="0"/>
            <a:endParaRPr lang="en-US" noProof="0"/>
          </a:p>
        </p:txBody>
      </p:sp>
      <p:sp>
        <p:nvSpPr>
          <p:cNvPr id="5" name="Notes Placeholder 4">
            <a:extLst>
              <a:ext uri="{FF2B5EF4-FFF2-40B4-BE49-F238E27FC236}">
                <a16:creationId xmlns:a16="http://schemas.microsoft.com/office/drawing/2014/main" id="{27BFCD04-9E48-4EEB-914B-E613E9AEC639}"/>
              </a:ext>
            </a:extLst>
          </p:cNvPr>
          <p:cNvSpPr>
            <a:spLocks noGrp="1"/>
          </p:cNvSpPr>
          <p:nvPr>
            <p:ph type="body" sz="quarter" idx="3"/>
          </p:nvPr>
        </p:nvSpPr>
        <p:spPr>
          <a:xfrm>
            <a:off x="708025" y="4300538"/>
            <a:ext cx="5661025" cy="4071937"/>
          </a:xfrm>
          <a:prstGeom prst="rect">
            <a:avLst/>
          </a:prstGeom>
        </p:spPr>
        <p:txBody>
          <a:bodyPr vert="horz" wrap="square" lIns="92382" tIns="46191" rIns="92382" bIns="46191" numCol="1" anchor="t" anchorCtr="0" compatLnSpc="1">
            <a:prstTxWarp prst="textNoShape">
              <a:avLst/>
            </a:prstTxWarp>
            <a:normAutofit/>
          </a:bodyPr>
          <a:lstStyle/>
          <a:p>
            <a:pPr lvl="0"/>
            <a:r>
              <a:rPr lang="en-CA" altLang="en-US" noProof="0"/>
              <a:t>Click to edit Master text styles</a:t>
            </a:r>
          </a:p>
          <a:p>
            <a:pPr lvl="1"/>
            <a:r>
              <a:rPr lang="en-CA" altLang="en-US" noProof="0"/>
              <a:t>Second level</a:t>
            </a:r>
          </a:p>
          <a:p>
            <a:pPr lvl="2"/>
            <a:r>
              <a:rPr lang="en-CA" altLang="en-US" noProof="0"/>
              <a:t>Third level</a:t>
            </a:r>
          </a:p>
          <a:p>
            <a:pPr lvl="3"/>
            <a:r>
              <a:rPr lang="en-CA" altLang="en-US" noProof="0"/>
              <a:t>Fourth level</a:t>
            </a:r>
          </a:p>
          <a:p>
            <a:pPr lvl="4"/>
            <a:r>
              <a:rPr lang="en-CA" altLang="en-US" noProof="0"/>
              <a:t>Fifth level</a:t>
            </a:r>
            <a:endParaRPr lang="en-US" altLang="en-US" noProof="0"/>
          </a:p>
        </p:txBody>
      </p:sp>
      <p:sp>
        <p:nvSpPr>
          <p:cNvPr id="6" name="Footer Placeholder 5">
            <a:extLst>
              <a:ext uri="{FF2B5EF4-FFF2-40B4-BE49-F238E27FC236}">
                <a16:creationId xmlns:a16="http://schemas.microsoft.com/office/drawing/2014/main" id="{E2BB8E2D-DD70-4C6D-B041-21F7A5149C7E}"/>
              </a:ext>
            </a:extLst>
          </p:cNvPr>
          <p:cNvSpPr>
            <a:spLocks noGrp="1"/>
          </p:cNvSpPr>
          <p:nvPr>
            <p:ph type="ftr" sz="quarter" idx="4"/>
          </p:nvPr>
        </p:nvSpPr>
        <p:spPr>
          <a:xfrm>
            <a:off x="0" y="8597900"/>
            <a:ext cx="3067050" cy="452438"/>
          </a:xfrm>
          <a:prstGeom prst="rect">
            <a:avLst/>
          </a:prstGeom>
        </p:spPr>
        <p:txBody>
          <a:bodyPr vert="horz" lIns="92382" tIns="46191" rIns="92382" bIns="46191" rtlCol="0" anchor="b"/>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7" name="Slide Number Placeholder 6">
            <a:extLst>
              <a:ext uri="{FF2B5EF4-FFF2-40B4-BE49-F238E27FC236}">
                <a16:creationId xmlns:a16="http://schemas.microsoft.com/office/drawing/2014/main" id="{A7868A8F-1003-4F94-B455-D7481A6AC566}"/>
              </a:ext>
            </a:extLst>
          </p:cNvPr>
          <p:cNvSpPr>
            <a:spLocks noGrp="1"/>
          </p:cNvSpPr>
          <p:nvPr>
            <p:ph type="sldNum" sz="quarter" idx="5"/>
          </p:nvPr>
        </p:nvSpPr>
        <p:spPr>
          <a:xfrm>
            <a:off x="4008438" y="8597900"/>
            <a:ext cx="3067050" cy="452438"/>
          </a:xfrm>
          <a:prstGeom prst="rect">
            <a:avLst/>
          </a:prstGeom>
        </p:spPr>
        <p:txBody>
          <a:bodyPr vert="horz" wrap="square" lIns="92382" tIns="46191" rIns="92382" bIns="46191" numCol="1" anchor="b" anchorCtr="0" compatLnSpc="1">
            <a:prstTxWarp prst="textNoShape">
              <a:avLst/>
            </a:prstTxWarp>
          </a:bodyPr>
          <a:lstStyle>
            <a:lvl1pPr algn="r" eaLnBrk="1" hangingPunct="1">
              <a:defRPr sz="1200">
                <a:latin typeface="Calibri" panose="020F0502020204030204" pitchFamily="34" charset="0"/>
                <a:ea typeface="MS PGothic" panose="020B0600070205080204" pitchFamily="34" charset="-128"/>
              </a:defRPr>
            </a:lvl1pPr>
          </a:lstStyle>
          <a:p>
            <a:pPr>
              <a:defRPr/>
            </a:pPr>
            <a:fld id="{82DF1621-C323-5E46-9AC6-1693FD3733DE}"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panose="020B0600070205080204" pitchFamily="34" charset="-128"/>
        <a:cs typeface="ＭＳ Ｐゴシック" pitchFamily="29"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anose="020B0600070205080204" pitchFamily="34"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anose="020B0600070205080204" pitchFamily="34"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anose="020B0600070205080204" pitchFamily="34"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www.canlii.org/en/bc/laws/stat/rsbc-1996-c-6/latest/rsbc-1996-c-6.html"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8" Type="http://schemas.openxmlformats.org/officeDocument/2006/relationships/hyperlink" Target="https://www.canlii.org/en/nt/laws/stat/snwt-2003-c-24/latest/snwt-2003-c-24.html" TargetMode="External"/><Relationship Id="rId3" Type="http://schemas.openxmlformats.org/officeDocument/2006/relationships/hyperlink" Target="https://www.canlii.org/en/ab/laws/stat/rsa-2000-c-p-27/latest/rsa-2000-c-p-27.html" TargetMode="External"/><Relationship Id="rId7" Type="http://schemas.openxmlformats.org/officeDocument/2006/relationships/hyperlink" Target="https://www.canlii.org/en/nu/laws/stat/snu-2006-c-18/latest/snu-2006-c-18.html" TargetMode="External"/><Relationship Id="rId2" Type="http://schemas.openxmlformats.org/officeDocument/2006/relationships/slide" Target="../slides/slide27.xml"/><Relationship Id="rId1" Type="http://schemas.openxmlformats.org/officeDocument/2006/relationships/notesMaster" Target="../notesMasters/notesMaster1.xml"/><Relationship Id="rId6" Type="http://schemas.openxmlformats.org/officeDocument/2006/relationships/hyperlink" Target="https://www.canlii.org/en/ns/laws/stat/sns-2001-c-29/latest/sns-2001-c-29.html" TargetMode="External"/><Relationship Id="rId11" Type="http://schemas.openxmlformats.org/officeDocument/2006/relationships/hyperlink" Target="https://www.canlii.org/en/yk/laws/stat/rsy-2002-c-84/latest/rsy-2002-c-84.html" TargetMode="External"/><Relationship Id="rId5" Type="http://schemas.openxmlformats.org/officeDocument/2006/relationships/hyperlink" Target="https://www.canlii.org/en/nl/laws/stat/snl-2005-c-f-3.1/latest/snl-2005-c-f-3.1.html" TargetMode="External"/><Relationship Id="rId10" Type="http://schemas.openxmlformats.org/officeDocument/2006/relationships/hyperlink" Target="https://www.canlii.org/en/sk/laws/stat/ss-1994-c-v-6.02/latest/ss-1994-c-v-6.02.html" TargetMode="External"/><Relationship Id="rId4" Type="http://schemas.openxmlformats.org/officeDocument/2006/relationships/hyperlink" Target="https://www.canlii.org/en/mb/laws/stat/ccsm-c-d93/latest/ccsm-c-d93.html" TargetMode="External"/><Relationship Id="rId9" Type="http://schemas.openxmlformats.org/officeDocument/2006/relationships/hyperlink" Target="https://www.canlii.org/en/pe/laws/stat/rspei-1988-c-v-3.2/latest/rspei-1988-c-v-3.2.html" TargetMode="External"/></Relationships>
</file>

<file path=ppt/notesSlides/_rels/notesSlide28.xml.rels><?xml version="1.0" encoding="UTF-8" standalone="yes"?>
<Relationships xmlns="http://schemas.openxmlformats.org/package/2006/relationships"><Relationship Id="rId8" Type="http://schemas.openxmlformats.org/officeDocument/2006/relationships/hyperlink" Target="https://www.canlii.org/en/on/laws/stat/so-2007-c-8/latest/so-2007-c-8.html" TargetMode="External"/><Relationship Id="rId3" Type="http://schemas.openxmlformats.org/officeDocument/2006/relationships/hyperlink" Target="https://www.canlii.org/en/ab/laws/stat/sa-2009-c-p-29.1/latest/sa-2009-c-p-29.1.html" TargetMode="External"/><Relationship Id="rId7" Type="http://schemas.openxmlformats.org/officeDocument/2006/relationships/hyperlink" Target="https://www.canlii.org/en/bc/laws/stat/sbc-2002-c-75/latest/sbc-2002-c-75.html" TargetMode="External"/><Relationship Id="rId2" Type="http://schemas.openxmlformats.org/officeDocument/2006/relationships/slide" Target="../slides/slide28.xml"/><Relationship Id="rId1" Type="http://schemas.openxmlformats.org/officeDocument/2006/relationships/notesMaster" Target="../notesMasters/notesMaster1.xml"/><Relationship Id="rId6" Type="http://schemas.openxmlformats.org/officeDocument/2006/relationships/hyperlink" Target="https://www.canlii.org/en/sk/laws/regu/rrs-c-p-6.01-reg-2/latest/rrs-c-p-6.01-reg-2.html" TargetMode="External"/><Relationship Id="rId5" Type="http://schemas.openxmlformats.org/officeDocument/2006/relationships/hyperlink" Target="https://www.canlii.org/en/ns/laws/stat/sns-2004-c-33/latest/sns-2004-c-33.html" TargetMode="External"/><Relationship Id="rId4" Type="http://schemas.openxmlformats.org/officeDocument/2006/relationships/hyperlink" Target="https://www.canlii.org/en/mb/laws/stat/ccsm-c-p144/latest/ccsm-c-p144.html" TargetMode="Externa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3" Type="http://schemas.openxmlformats.org/officeDocument/2006/relationships/hyperlink" Target="https://www.canlii.org/en/mb/laws/stat/ccsm-c-v90/latest/ccsm-c-v90.html" TargetMode="External"/><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010539FC-BD2D-8C46-A8A5-640A147C2AB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a:extLst>
              <a:ext uri="{FF2B5EF4-FFF2-40B4-BE49-F238E27FC236}">
                <a16:creationId xmlns:a16="http://schemas.microsoft.com/office/drawing/2014/main" id="{D39BF6AD-747A-854A-B6E0-9061291C1E8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dirty="0"/>
              <a:t>Today we will be taking about Elder Abuse and Neglect Law in Canada</a:t>
            </a:r>
          </a:p>
          <a:p>
            <a:pPr eaLnBrk="1" hangingPunct="1">
              <a:spcBef>
                <a:spcPct val="0"/>
              </a:spcBef>
            </a:pPr>
            <a:endParaRPr lang="en-US" altLang="en-US" dirty="0"/>
          </a:p>
          <a:p>
            <a:pPr eaLnBrk="1" hangingPunct="1">
              <a:spcBef>
                <a:spcPct val="0"/>
              </a:spcBef>
            </a:pPr>
            <a:endParaRPr lang="en-US" altLang="en-US" dirty="0"/>
          </a:p>
        </p:txBody>
      </p:sp>
      <p:sp>
        <p:nvSpPr>
          <p:cNvPr id="14340" name="Slide Number Placeholder 3">
            <a:extLst>
              <a:ext uri="{FF2B5EF4-FFF2-40B4-BE49-F238E27FC236}">
                <a16:creationId xmlns:a16="http://schemas.microsoft.com/office/drawing/2014/main" id="{F1AE1EE9-D8DC-CB43-8F09-35B0AAA79B7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F31AF91-6D16-F84D-B560-7E025CF98AD2}" type="slidenum">
              <a:rPr lang="en-US" altLang="en-US" smtClean="0">
                <a:latin typeface="Calibri" panose="020F0502020204030204" pitchFamily="34" charset="0"/>
              </a:rPr>
              <a:pPr/>
              <a:t>0</a:t>
            </a:fld>
            <a:endParaRPr lang="en-US" altLang="en-US">
              <a:latin typeface="Calibri" panose="020F050202020403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a:extLst>
              <a:ext uri="{FF2B5EF4-FFF2-40B4-BE49-F238E27FC236}">
                <a16:creationId xmlns:a16="http://schemas.microsoft.com/office/drawing/2014/main" id="{9834D12E-76C7-964B-87CA-AAEADE72FB01}"/>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7E367BD6-5266-4E60-BCA7-81943108D3AE}"/>
              </a:ext>
            </a:extLst>
          </p:cNvPr>
          <p:cNvSpPr>
            <a:spLocks noGrp="1"/>
          </p:cNvSpPr>
          <p:nvPr>
            <p:ph type="body" idx="1"/>
          </p:nvPr>
        </p:nvSpPr>
        <p:spPr/>
        <p:txBody>
          <a:bodyPr>
            <a:normAutofit lnSpcReduction="10000"/>
          </a:bodyPr>
          <a:lstStyle/>
          <a:p>
            <a:pPr marL="0" marR="0" lvl="0" indent="0" algn="l" defTabSz="457200" rtl="0" eaLnBrk="0" fontAlgn="base" latinLnBrk="0" hangingPunct="0">
              <a:lnSpc>
                <a:spcPct val="100000"/>
              </a:lnSpc>
              <a:spcBef>
                <a:spcPct val="30000"/>
              </a:spcBef>
              <a:spcAft>
                <a:spcPct val="0"/>
              </a:spcAft>
              <a:buClrTx/>
              <a:buSzTx/>
              <a:buFontTx/>
              <a:buNone/>
              <a:tabLst/>
              <a:defRPr/>
            </a:pPr>
            <a:r>
              <a:rPr lang="en-US" altLang="en-US" sz="2400" b="0" dirty="0"/>
              <a:t>These next few slides provide a few examples of legal definitions of abuse</a:t>
            </a:r>
          </a:p>
          <a:p>
            <a:pPr marL="0" marR="0" lvl="0" indent="0" algn="l" defTabSz="457200" rtl="0" eaLnBrk="0" fontAlgn="base" latinLnBrk="0" hangingPunct="0">
              <a:lnSpc>
                <a:spcPct val="100000"/>
              </a:lnSpc>
              <a:spcBef>
                <a:spcPct val="30000"/>
              </a:spcBef>
              <a:spcAft>
                <a:spcPct val="0"/>
              </a:spcAft>
              <a:buClrTx/>
              <a:buSzTx/>
              <a:buFontTx/>
              <a:buNone/>
              <a:tabLst/>
              <a:defRPr/>
            </a:pPr>
            <a:endParaRPr lang="en-US" altLang="en-US" sz="2400" b="1" dirty="0"/>
          </a:p>
          <a:p>
            <a:pPr marL="0" marR="0" lvl="0" indent="0" algn="l" defTabSz="457200" rtl="0" eaLnBrk="0" fontAlgn="base" latinLnBrk="0" hangingPunct="0">
              <a:lnSpc>
                <a:spcPct val="100000"/>
              </a:lnSpc>
              <a:spcBef>
                <a:spcPct val="30000"/>
              </a:spcBef>
              <a:spcAft>
                <a:spcPct val="0"/>
              </a:spcAft>
              <a:buClrTx/>
              <a:buSzTx/>
              <a:buFontTx/>
              <a:buNone/>
              <a:tabLst/>
              <a:defRPr/>
            </a:pPr>
            <a:r>
              <a:rPr lang="en-US" altLang="en-US" sz="2400" b="1" dirty="0"/>
              <a:t>BC</a:t>
            </a:r>
            <a:r>
              <a:rPr lang="en-US" altLang="en-US" sz="2400" dirty="0"/>
              <a:t>: </a:t>
            </a:r>
            <a:r>
              <a:rPr lang="en-US" altLang="en-US" sz="2400" i="1" dirty="0">
                <a:hlinkClick r:id="rId3"/>
              </a:rPr>
              <a:t>Adult Guardianship Act</a:t>
            </a:r>
            <a:r>
              <a:rPr lang="en-US" altLang="en-US" sz="2400" dirty="0">
                <a:hlinkClick r:id="rId3"/>
              </a:rPr>
              <a:t>, RSBC 1996, c 6</a:t>
            </a:r>
            <a:r>
              <a:rPr lang="en-US" altLang="en-US" sz="2400" dirty="0"/>
              <a:t>, s 1</a:t>
            </a:r>
          </a:p>
          <a:p>
            <a:endParaRPr lang="en-US" altLang="en-US" sz="2400" b="1" dirty="0"/>
          </a:p>
          <a:p>
            <a:pPr>
              <a:buFont typeface="Arial" panose="020B0604020202020204" pitchFamily="34" charset="0"/>
              <a:buNone/>
              <a:defRPr/>
            </a:pPr>
            <a:r>
              <a:rPr lang="en-US" dirty="0"/>
              <a:t>Definitions of abuse are fairly consistent across the country. </a:t>
            </a:r>
          </a:p>
          <a:p>
            <a:pPr>
              <a:buFont typeface="Arial" panose="020B0604020202020204" pitchFamily="34" charset="0"/>
              <a:buNone/>
              <a:defRPr/>
            </a:pPr>
            <a:r>
              <a:rPr lang="en-US" dirty="0"/>
              <a:t>Commonly include: </a:t>
            </a:r>
            <a:r>
              <a:rPr lang="en-US" sz="1200" kern="1200" dirty="0">
                <a:solidFill>
                  <a:schemeClr val="tx1"/>
                </a:solidFill>
                <a:effectLst/>
                <a:latin typeface="+mn-lt"/>
                <a:ea typeface="ＭＳ Ｐゴシック" panose="020B0600070205080204" pitchFamily="34" charset="-128"/>
                <a:cs typeface="ＭＳ Ｐゴシック" pitchFamily="29" charset="-128"/>
              </a:rPr>
              <a:t>emotional, financial, physical, sexual</a:t>
            </a:r>
            <a:r>
              <a:rPr lang="en-CA" dirty="0">
                <a:effectLst/>
              </a:rPr>
              <a:t> </a:t>
            </a:r>
          </a:p>
          <a:p>
            <a:pPr>
              <a:buFont typeface="Arial" panose="020B0604020202020204" pitchFamily="34" charset="0"/>
              <a:buNone/>
              <a:defRPr/>
            </a:pPr>
            <a:r>
              <a:rPr lang="en-CA" dirty="0">
                <a:effectLst/>
              </a:rPr>
              <a:t>In some jurisdictions types of abuse are further defined</a:t>
            </a:r>
            <a:endParaRPr lang="en-US" dirty="0"/>
          </a:p>
          <a:p>
            <a:pPr>
              <a:buFont typeface="Arial" panose="020B0604020202020204" pitchFamily="34" charset="0"/>
              <a:buNone/>
              <a:defRPr/>
            </a:pPr>
            <a:endParaRPr lang="en-US" dirty="0"/>
          </a:p>
          <a:p>
            <a:pPr>
              <a:buFont typeface="Arial" panose="020B0604020202020204" pitchFamily="34" charset="0"/>
              <a:buNone/>
              <a:defRPr/>
            </a:pPr>
            <a:r>
              <a:rPr lang="en-US" dirty="0"/>
              <a:t>Notable distinctions:</a:t>
            </a:r>
          </a:p>
          <a:p>
            <a:pPr>
              <a:buFont typeface="Arial" panose="020B0604020202020204" pitchFamily="34" charset="0"/>
              <a:buNone/>
              <a:defRPr/>
            </a:pPr>
            <a:r>
              <a:rPr lang="en-US" dirty="0"/>
              <a:t>Quebec uses the term exploitation, not abuse</a:t>
            </a:r>
          </a:p>
          <a:p>
            <a:pPr>
              <a:buFont typeface="Arial" panose="020B0604020202020204" pitchFamily="34" charset="0"/>
              <a:buNone/>
              <a:defRPr/>
            </a:pPr>
            <a:r>
              <a:rPr lang="en-US" dirty="0"/>
              <a:t>Only some jurisdictions include damage to property or financial abuse</a:t>
            </a:r>
          </a:p>
          <a:p>
            <a:pPr>
              <a:buFont typeface="Arial" panose="020B0604020202020204" pitchFamily="34" charset="0"/>
              <a:buNone/>
              <a:defRPr/>
            </a:pPr>
            <a:endParaRPr lang="en-US" dirty="0"/>
          </a:p>
          <a:p>
            <a:pPr>
              <a:buFont typeface="Arial" panose="020B0604020202020204" pitchFamily="34" charset="0"/>
              <a:buNone/>
              <a:defRPr/>
            </a:pPr>
            <a:endParaRPr lang="en-US" dirty="0"/>
          </a:p>
          <a:p>
            <a:pPr>
              <a:buFont typeface="Arial" panose="020B0604020202020204" pitchFamily="34" charset="0"/>
              <a:buNone/>
              <a:defRPr/>
            </a:pPr>
            <a:endParaRPr lang="en-US" dirty="0"/>
          </a:p>
          <a:p>
            <a:pPr>
              <a:buFont typeface="Arial" panose="020B0604020202020204" pitchFamily="34" charset="0"/>
              <a:buNone/>
              <a:defRPr/>
            </a:pPr>
            <a:endParaRPr lang="en-US" dirty="0"/>
          </a:p>
          <a:p>
            <a:pPr>
              <a:buFont typeface="Arial" panose="020B0604020202020204" pitchFamily="34" charset="0"/>
              <a:buNone/>
              <a:defRPr/>
            </a:pPr>
            <a:endParaRPr lang="en-US" dirty="0"/>
          </a:p>
          <a:p>
            <a:pPr>
              <a:buFont typeface="Arial" panose="020B0604020202020204" pitchFamily="34" charset="0"/>
              <a:buNone/>
              <a:defRPr/>
            </a:pPr>
            <a:endParaRPr lang="en-US" dirty="0"/>
          </a:p>
          <a:p>
            <a:pPr>
              <a:buFont typeface="Arial" panose="020B0604020202020204" pitchFamily="34" charset="0"/>
              <a:buNone/>
              <a:defRPr/>
            </a:pPr>
            <a:endParaRPr lang="en-US" dirty="0"/>
          </a:p>
          <a:p>
            <a:pPr>
              <a:buFont typeface="Arial" panose="020B0604020202020204" pitchFamily="34" charset="0"/>
              <a:buNone/>
              <a:defRPr/>
            </a:pPr>
            <a:endParaRPr lang="en-US" dirty="0"/>
          </a:p>
          <a:p>
            <a:pPr marL="171450" indent="-171450">
              <a:buFont typeface="Arial" panose="020B0604020202020204" pitchFamily="34" charset="0"/>
              <a:buChar char="•"/>
              <a:defRPr/>
            </a:pPr>
            <a:endParaRPr lang="en-US" dirty="0"/>
          </a:p>
        </p:txBody>
      </p:sp>
      <p:sp>
        <p:nvSpPr>
          <p:cNvPr id="65540" name="Slide Number Placeholder 3">
            <a:extLst>
              <a:ext uri="{FF2B5EF4-FFF2-40B4-BE49-F238E27FC236}">
                <a16:creationId xmlns:a16="http://schemas.microsoft.com/office/drawing/2014/main" id="{13089055-684E-0B4E-80AB-E009E63C79C5}"/>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EB940D1B-C57D-EA41-8B5E-626BF43BA0B2}" type="slidenum">
              <a:rPr lang="en-US" altLang="en-US" smtClean="0">
                <a:latin typeface="Calibri" panose="020F0502020204030204" pitchFamily="34" charset="0"/>
              </a:rPr>
              <a:pPr/>
              <a:t>9</a:t>
            </a:fld>
            <a:endParaRPr lang="en-US" altLang="en-US">
              <a:latin typeface="Calibri" panose="020F0502020204030204" pitchFamily="34" charset="0"/>
            </a:endParaRPr>
          </a:p>
        </p:txBody>
      </p:sp>
    </p:spTree>
    <p:extLst>
      <p:ext uri="{BB962C8B-B14F-4D97-AF65-F5344CB8AC3E}">
        <p14:creationId xmlns:p14="http://schemas.microsoft.com/office/powerpoint/2010/main" val="15428847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a:extLst>
              <a:ext uri="{FF2B5EF4-FFF2-40B4-BE49-F238E27FC236}">
                <a16:creationId xmlns:a16="http://schemas.microsoft.com/office/drawing/2014/main" id="{9834D12E-76C7-964B-87CA-AAEADE72FB01}"/>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7E367BD6-5266-4E60-BCA7-81943108D3AE}"/>
              </a:ext>
            </a:extLst>
          </p:cNvPr>
          <p:cNvSpPr>
            <a:spLocks noGrp="1"/>
          </p:cNvSpPr>
          <p:nvPr>
            <p:ph type="body" idx="1"/>
          </p:nvPr>
        </p:nvSpPr>
        <p:spPr/>
        <p:txBody>
          <a:bodyPr>
            <a:normAutofit/>
          </a:bodyPr>
          <a:lstStyle/>
          <a:p>
            <a:r>
              <a:rPr lang="en-US" altLang="en-US" sz="2400" b="0" dirty="0"/>
              <a:t>A notion of vulnerability is built into the definition of abuse</a:t>
            </a:r>
          </a:p>
          <a:p>
            <a:pPr>
              <a:buFont typeface="Arial" panose="020B0604020202020204" pitchFamily="34" charset="0"/>
              <a:buNone/>
              <a:defRPr/>
            </a:pPr>
            <a:endParaRPr lang="en-US" dirty="0"/>
          </a:p>
          <a:p>
            <a:pPr>
              <a:buFont typeface="Arial" panose="020B0604020202020204" pitchFamily="34" charset="0"/>
              <a:buNone/>
              <a:defRPr/>
            </a:pPr>
            <a:endParaRPr lang="en-US" dirty="0"/>
          </a:p>
          <a:p>
            <a:pPr>
              <a:buFont typeface="Arial" panose="020B0604020202020204" pitchFamily="34" charset="0"/>
              <a:buNone/>
              <a:defRPr/>
            </a:pPr>
            <a:endParaRPr lang="en-US" dirty="0"/>
          </a:p>
          <a:p>
            <a:pPr>
              <a:buFont typeface="Arial" panose="020B0604020202020204" pitchFamily="34" charset="0"/>
              <a:buNone/>
              <a:defRPr/>
            </a:pPr>
            <a:endParaRPr lang="en-US" dirty="0"/>
          </a:p>
          <a:p>
            <a:pPr>
              <a:buFont typeface="Arial" panose="020B0604020202020204" pitchFamily="34" charset="0"/>
              <a:buNone/>
              <a:defRPr/>
            </a:pPr>
            <a:endParaRPr lang="en-US" dirty="0"/>
          </a:p>
          <a:p>
            <a:pPr>
              <a:buFont typeface="Arial" panose="020B0604020202020204" pitchFamily="34" charset="0"/>
              <a:buNone/>
              <a:defRPr/>
            </a:pPr>
            <a:endParaRPr lang="en-US" dirty="0"/>
          </a:p>
          <a:p>
            <a:pPr marL="171450" indent="-171450">
              <a:buFont typeface="Arial" panose="020B0604020202020204" pitchFamily="34" charset="0"/>
              <a:buChar char="•"/>
              <a:defRPr/>
            </a:pPr>
            <a:endParaRPr lang="en-US" dirty="0"/>
          </a:p>
        </p:txBody>
      </p:sp>
      <p:sp>
        <p:nvSpPr>
          <p:cNvPr id="65540" name="Slide Number Placeholder 3">
            <a:extLst>
              <a:ext uri="{FF2B5EF4-FFF2-40B4-BE49-F238E27FC236}">
                <a16:creationId xmlns:a16="http://schemas.microsoft.com/office/drawing/2014/main" id="{13089055-684E-0B4E-80AB-E009E63C79C5}"/>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EB940D1B-C57D-EA41-8B5E-626BF43BA0B2}" type="slidenum">
              <a:rPr lang="en-US" altLang="en-US" smtClean="0">
                <a:latin typeface="Calibri" panose="020F0502020204030204" pitchFamily="34" charset="0"/>
              </a:rPr>
              <a:pPr/>
              <a:t>10</a:t>
            </a:fld>
            <a:endParaRPr lang="en-US" altLang="en-US">
              <a:latin typeface="Calibri" panose="020F0502020204030204" pitchFamily="34" charset="0"/>
            </a:endParaRPr>
          </a:p>
        </p:txBody>
      </p:sp>
    </p:spTree>
    <p:extLst>
      <p:ext uri="{BB962C8B-B14F-4D97-AF65-F5344CB8AC3E}">
        <p14:creationId xmlns:p14="http://schemas.microsoft.com/office/powerpoint/2010/main" val="19652888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a:extLst>
              <a:ext uri="{FF2B5EF4-FFF2-40B4-BE49-F238E27FC236}">
                <a16:creationId xmlns:a16="http://schemas.microsoft.com/office/drawing/2014/main" id="{D8965496-397E-5A49-89F4-FB359FDEBA6D}"/>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a:extLst>
              <a:ext uri="{FF2B5EF4-FFF2-40B4-BE49-F238E27FC236}">
                <a16:creationId xmlns:a16="http://schemas.microsoft.com/office/drawing/2014/main" id="{1B28F765-4C66-4A45-9091-E4D79377E3B1}"/>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b="0" dirty="0"/>
              <a:t>Some laws include definitions types of abuse</a:t>
            </a:r>
          </a:p>
          <a:p>
            <a:endParaRPr lang="en-US" altLang="en-US" b="0" dirty="0"/>
          </a:p>
          <a:p>
            <a:r>
              <a:rPr lang="en-US" altLang="en-US" b="0" dirty="0"/>
              <a:t>Source: General, O </a:t>
            </a:r>
            <a:r>
              <a:rPr lang="en-US" altLang="en-US" b="0" dirty="0" err="1"/>
              <a:t>Reg</a:t>
            </a:r>
            <a:r>
              <a:rPr lang="en-US" altLang="en-US" b="0" dirty="0"/>
              <a:t> 79/10</a:t>
            </a:r>
            <a:r>
              <a:rPr lang="nn-NO" altLang="en-US" b="0" dirty="0"/>
              <a:t>, s 2 (1)</a:t>
            </a:r>
            <a:r>
              <a:rPr lang="en-US" altLang="en-US" b="0" dirty="0"/>
              <a:t>: Enabling statute </a:t>
            </a:r>
            <a:r>
              <a:rPr lang="en-US" altLang="en-US" b="0" i="1" dirty="0"/>
              <a:t>Long-Term Care Homes Act, 2007, </a:t>
            </a:r>
            <a:r>
              <a:rPr lang="en-US" altLang="en-US" b="0" dirty="0"/>
              <a:t>SO 2007, c 8, s 2(1)</a:t>
            </a:r>
          </a:p>
          <a:p>
            <a:endParaRPr lang="en-US" altLang="en-US" b="0" dirty="0"/>
          </a:p>
          <a:p>
            <a:r>
              <a:rPr lang="en-US" altLang="en-US" b="0" dirty="0"/>
              <a:t>“verbal abuse” means,</a:t>
            </a:r>
          </a:p>
          <a:p>
            <a:endParaRPr lang="en-US" altLang="en-US" b="0" dirty="0"/>
          </a:p>
          <a:p>
            <a:r>
              <a:rPr lang="en-US" altLang="en-US" b="0" dirty="0"/>
              <a:t>(a) any form of verbal communication of a threatening or intimidating nature or any form of verbal communication of a belittling or degrading nature which diminishes a resident’s sense of well-being, dignity or self-worth, that is made by anyone other than a resident, or</a:t>
            </a:r>
          </a:p>
          <a:p>
            <a:endParaRPr lang="en-US" altLang="en-US" b="0" dirty="0"/>
          </a:p>
          <a:p>
            <a:r>
              <a:rPr lang="en-US" altLang="en-US" b="0" dirty="0"/>
              <a:t>(b) any form of verbal communication of a threatening or intimidating nature made by a resident that leads another resident to fear for his or her safety where the resident making the communication understands and appreciates its consequences. (“</a:t>
            </a:r>
            <a:r>
              <a:rPr lang="en-US" altLang="en-US" b="0" dirty="0" err="1"/>
              <a:t>mauvais</a:t>
            </a:r>
            <a:r>
              <a:rPr lang="en-US" altLang="en-US" b="0" dirty="0"/>
              <a:t> </a:t>
            </a:r>
            <a:r>
              <a:rPr lang="en-US" altLang="en-US" b="0" dirty="0" err="1"/>
              <a:t>traitement</a:t>
            </a:r>
            <a:r>
              <a:rPr lang="en-US" altLang="en-US" b="0" dirty="0"/>
              <a:t> </a:t>
            </a:r>
            <a:r>
              <a:rPr lang="en-US" altLang="en-US" b="0" dirty="0" err="1"/>
              <a:t>d’ordre</a:t>
            </a:r>
            <a:r>
              <a:rPr lang="en-US" altLang="en-US" b="0" dirty="0"/>
              <a:t> verbal”)  General, O </a:t>
            </a:r>
            <a:r>
              <a:rPr lang="en-US" altLang="en-US" b="0" dirty="0" err="1"/>
              <a:t>Reg</a:t>
            </a:r>
            <a:r>
              <a:rPr lang="en-US" altLang="en-US" b="0" dirty="0"/>
              <a:t> 79/10, s 2 (1).</a:t>
            </a:r>
          </a:p>
        </p:txBody>
      </p:sp>
      <p:sp>
        <p:nvSpPr>
          <p:cNvPr id="69636" name="Slide Number Placeholder 3">
            <a:extLst>
              <a:ext uri="{FF2B5EF4-FFF2-40B4-BE49-F238E27FC236}">
                <a16:creationId xmlns:a16="http://schemas.microsoft.com/office/drawing/2014/main" id="{94D31207-676C-9D4B-B6C3-34331AAD1B08}"/>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1FFB33A2-7905-AF43-8400-4E422A6AB211}" type="slidenum">
              <a:rPr lang="en-US" altLang="en-US" smtClean="0">
                <a:latin typeface="Calibri" panose="020F0502020204030204" pitchFamily="34" charset="0"/>
              </a:rPr>
              <a:pPr/>
              <a:t>11</a:t>
            </a:fld>
            <a:endParaRPr lang="en-US" altLang="en-US">
              <a:latin typeface="Calibri" panose="020F050202020403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a:extLst>
              <a:ext uri="{FF2B5EF4-FFF2-40B4-BE49-F238E27FC236}">
                <a16:creationId xmlns:a16="http://schemas.microsoft.com/office/drawing/2014/main" id="{51B81345-A94D-E442-A257-A30A68DABB27}"/>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72A40861-4E24-A544-9622-C116CC955872}"/>
              </a:ext>
            </a:extLst>
          </p:cNvPr>
          <p:cNvSpPr>
            <a:spLocks noGrp="1"/>
          </p:cNvSpPr>
          <p:nvPr>
            <p:ph type="body" idx="1"/>
          </p:nvPr>
        </p:nvSpPr>
        <p:spPr/>
        <p:txBody>
          <a:bodyPr>
            <a:normAutofit/>
          </a:bodyPr>
          <a:lstStyle/>
          <a:p>
            <a:pPr>
              <a:defRPr/>
            </a:pPr>
            <a:r>
              <a:rPr lang="en-US" b="0" dirty="0"/>
              <a:t>Neglect generally denotes harm to the person and to belongs and property </a:t>
            </a:r>
          </a:p>
          <a:p>
            <a:pPr>
              <a:defRPr/>
            </a:pPr>
            <a:endParaRPr lang="en-US" b="1" dirty="0"/>
          </a:p>
          <a:p>
            <a:pPr>
              <a:defRPr/>
            </a:pPr>
            <a:endParaRPr lang="en-US" b="1" dirty="0"/>
          </a:p>
          <a:p>
            <a:pPr>
              <a:defRPr/>
            </a:pPr>
            <a:endParaRPr lang="en-US" b="1" dirty="0"/>
          </a:p>
        </p:txBody>
      </p:sp>
      <p:sp>
        <p:nvSpPr>
          <p:cNvPr id="71684" name="Slide Number Placeholder 3">
            <a:extLst>
              <a:ext uri="{FF2B5EF4-FFF2-40B4-BE49-F238E27FC236}">
                <a16:creationId xmlns:a16="http://schemas.microsoft.com/office/drawing/2014/main" id="{66816F17-5F09-0540-BE5C-59511C280BAE}"/>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11CC0895-D90A-6E49-8DD3-22518CA5782E}" type="slidenum">
              <a:rPr lang="en-US" altLang="en-US" smtClean="0">
                <a:latin typeface="Calibri" panose="020F0502020204030204" pitchFamily="34" charset="0"/>
              </a:rPr>
              <a:pPr/>
              <a:t>12</a:t>
            </a:fld>
            <a:endParaRPr lang="en-US" altLang="en-US">
              <a:latin typeface="Calibri" panose="020F0502020204030204" pitchFamily="34" charset="0"/>
            </a:endParaRPr>
          </a:p>
        </p:txBody>
      </p:sp>
    </p:spTree>
    <p:extLst>
      <p:ext uri="{BB962C8B-B14F-4D97-AF65-F5344CB8AC3E}">
        <p14:creationId xmlns:p14="http://schemas.microsoft.com/office/powerpoint/2010/main" val="7775103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a:extLst>
              <a:ext uri="{FF2B5EF4-FFF2-40B4-BE49-F238E27FC236}">
                <a16:creationId xmlns:a16="http://schemas.microsoft.com/office/drawing/2014/main" id="{51B81345-A94D-E442-A257-A30A68DABB27}"/>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72A40861-4E24-A544-9622-C116CC955872}"/>
              </a:ext>
            </a:extLst>
          </p:cNvPr>
          <p:cNvSpPr>
            <a:spLocks noGrp="1"/>
          </p:cNvSpPr>
          <p:nvPr>
            <p:ph type="body" idx="1"/>
          </p:nvPr>
        </p:nvSpPr>
        <p:spPr/>
        <p:txBody>
          <a:bodyPr>
            <a:normAutofit lnSpcReduction="10000"/>
          </a:bodyPr>
          <a:lstStyle/>
          <a:p>
            <a:pPr>
              <a:defRPr/>
            </a:pPr>
            <a:r>
              <a:rPr lang="en-US" b="0" dirty="0"/>
              <a:t>BC definition of neglect includes self-neglect</a:t>
            </a:r>
          </a:p>
          <a:p>
            <a:pPr>
              <a:defRPr/>
            </a:pPr>
            <a:endParaRPr lang="en-US" b="0" dirty="0"/>
          </a:p>
          <a:p>
            <a:pPr>
              <a:defRPr/>
            </a:pPr>
            <a:r>
              <a:rPr lang="en-US" b="0" dirty="0"/>
              <a:t>"self-neglect" means any failure of an adult to take care of himself or herself that causes, or is reasonably likely to cause within a short period of time, serious physical or mental harm or substantial damage or loss in respect of the adult's financial affairs, and includes</a:t>
            </a:r>
          </a:p>
          <a:p>
            <a:pPr>
              <a:defRPr/>
            </a:pPr>
            <a:endParaRPr lang="en-US" b="0" dirty="0"/>
          </a:p>
          <a:p>
            <a:pPr>
              <a:defRPr/>
            </a:pPr>
            <a:r>
              <a:rPr lang="en-US" b="0" dirty="0"/>
              <a:t>(a) living in grossly unsanitary conditions,</a:t>
            </a:r>
          </a:p>
          <a:p>
            <a:pPr>
              <a:defRPr/>
            </a:pPr>
            <a:endParaRPr lang="en-US" b="0" dirty="0"/>
          </a:p>
          <a:p>
            <a:pPr>
              <a:defRPr/>
            </a:pPr>
            <a:r>
              <a:rPr lang="en-US" b="0" dirty="0"/>
              <a:t>(b) suffering from an untreated illness, disease or injury,</a:t>
            </a:r>
          </a:p>
          <a:p>
            <a:pPr>
              <a:defRPr/>
            </a:pPr>
            <a:endParaRPr lang="en-US" b="0" dirty="0"/>
          </a:p>
          <a:p>
            <a:pPr>
              <a:defRPr/>
            </a:pPr>
            <a:r>
              <a:rPr lang="en-US" b="0" dirty="0"/>
              <a:t>(c) suffering from malnutrition to such an extent that, without intervention, the adult's physical or mental health is likely to be severely impaired,</a:t>
            </a:r>
          </a:p>
          <a:p>
            <a:pPr>
              <a:defRPr/>
            </a:pPr>
            <a:endParaRPr lang="en-US" b="0" dirty="0"/>
          </a:p>
          <a:p>
            <a:pPr>
              <a:defRPr/>
            </a:pPr>
            <a:r>
              <a:rPr lang="en-US" b="0" dirty="0"/>
              <a:t>(d) creating a hazardous situation that will likely cause serious physical harm to the adult or others or cause substantial damage to or loss of property, and</a:t>
            </a:r>
          </a:p>
          <a:p>
            <a:pPr>
              <a:defRPr/>
            </a:pPr>
            <a:endParaRPr lang="en-US" b="0" dirty="0"/>
          </a:p>
          <a:p>
            <a:pPr>
              <a:defRPr/>
            </a:pPr>
            <a:r>
              <a:rPr lang="en-US" b="0" dirty="0"/>
              <a:t>(e) suffering from an illness, disease or injury that results in the adult dealing with his or her financial affairs in a manner that is likely to cause substantial damage or loss in respect of those financial affairs;</a:t>
            </a:r>
          </a:p>
          <a:p>
            <a:pPr>
              <a:defRPr/>
            </a:pPr>
            <a:endParaRPr lang="en-US" b="1" dirty="0"/>
          </a:p>
          <a:p>
            <a:pPr>
              <a:defRPr/>
            </a:pPr>
            <a:endParaRPr lang="en-US" b="1" dirty="0"/>
          </a:p>
          <a:p>
            <a:pPr>
              <a:defRPr/>
            </a:pPr>
            <a:endParaRPr lang="en-US" b="1" dirty="0"/>
          </a:p>
        </p:txBody>
      </p:sp>
      <p:sp>
        <p:nvSpPr>
          <p:cNvPr id="71684" name="Slide Number Placeholder 3">
            <a:extLst>
              <a:ext uri="{FF2B5EF4-FFF2-40B4-BE49-F238E27FC236}">
                <a16:creationId xmlns:a16="http://schemas.microsoft.com/office/drawing/2014/main" id="{66816F17-5F09-0540-BE5C-59511C280BAE}"/>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11CC0895-D90A-6E49-8DD3-22518CA5782E}" type="slidenum">
              <a:rPr lang="en-US" altLang="en-US" smtClean="0">
                <a:latin typeface="Calibri" panose="020F0502020204030204" pitchFamily="34" charset="0"/>
              </a:rPr>
              <a:pPr/>
              <a:t>13</a:t>
            </a:fld>
            <a:endParaRPr lang="en-US" altLang="en-US">
              <a:latin typeface="Calibri" panose="020F050202020403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a:extLst>
              <a:ext uri="{FF2B5EF4-FFF2-40B4-BE49-F238E27FC236}">
                <a16:creationId xmlns:a16="http://schemas.microsoft.com/office/drawing/2014/main" id="{EA678052-20AC-A44D-8F6D-CFA4158CC31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a:extLst>
              <a:ext uri="{FF2B5EF4-FFF2-40B4-BE49-F238E27FC236}">
                <a16:creationId xmlns:a16="http://schemas.microsoft.com/office/drawing/2014/main" id="{B11A0EDB-5AAC-414C-AB11-413EE65FA54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55000" lnSpcReduction="20000"/>
          </a:bodyPr>
          <a:lstStyle/>
          <a:p>
            <a:pPr marL="0" marR="0" lvl="0" indent="0" algn="l" defTabSz="457200" rtl="0" eaLnBrk="0" fontAlgn="base" latinLnBrk="0" hangingPunct="0">
              <a:lnSpc>
                <a:spcPct val="100000"/>
              </a:lnSpc>
              <a:spcBef>
                <a:spcPct val="30000"/>
              </a:spcBef>
              <a:spcAft>
                <a:spcPct val="0"/>
              </a:spcAft>
              <a:buClrTx/>
              <a:buSzTx/>
              <a:buFontTx/>
              <a:buNone/>
              <a:tabLst/>
              <a:defRPr/>
            </a:pPr>
            <a:r>
              <a:rPr lang="en-US" altLang="en-US" sz="1200" dirty="0"/>
              <a:t>Is elder abuse and neglect a crime?</a:t>
            </a:r>
          </a:p>
          <a:p>
            <a:pPr marL="0" marR="0" lvl="0" indent="0" algn="l" defTabSz="457200" rtl="0" eaLnBrk="0" fontAlgn="base" latinLnBrk="0" hangingPunct="0">
              <a:lnSpc>
                <a:spcPct val="100000"/>
              </a:lnSpc>
              <a:spcBef>
                <a:spcPct val="30000"/>
              </a:spcBef>
              <a:spcAft>
                <a:spcPct val="0"/>
              </a:spcAft>
              <a:buClrTx/>
              <a:buSzTx/>
              <a:buFontTx/>
              <a:buNone/>
              <a:tabLst/>
              <a:defRPr/>
            </a:pPr>
            <a:endParaRPr lang="en-US" altLang="en-US" sz="1200" i="1" dirty="0"/>
          </a:p>
          <a:p>
            <a:r>
              <a:rPr lang="en-CA" altLang="en-US" dirty="0"/>
              <a:t>While there is no specific crime of elder abuse in the </a:t>
            </a:r>
            <a:r>
              <a:rPr lang="en-CA" altLang="en-US" i="1" dirty="0"/>
              <a:t>Criminal Code, </a:t>
            </a:r>
            <a:r>
              <a:rPr lang="en-CA" altLang="en-US" dirty="0"/>
              <a:t>some acts of elder abuse or neglect will amount to a crime under Canadian law.</a:t>
            </a:r>
          </a:p>
          <a:p>
            <a:r>
              <a:rPr lang="en-CA" altLang="en-US" dirty="0"/>
              <a:t>Most crimes, except crimes involving children and minors, apply regardless of age. </a:t>
            </a:r>
          </a:p>
          <a:p>
            <a:endParaRPr lang="en-CA" altLang="en-US" dirty="0"/>
          </a:p>
          <a:p>
            <a:r>
              <a:rPr lang="en-CA" altLang="en-US" dirty="0"/>
              <a:t>To provide some more context, we identify some relevant crimes on the following slides.</a:t>
            </a:r>
          </a:p>
          <a:p>
            <a:endParaRPr lang="en-CA" altLang="en-US" dirty="0"/>
          </a:p>
          <a:p>
            <a:r>
              <a:rPr lang="en-CA" altLang="en-US" dirty="0"/>
              <a:t>The police will sometimes respond to an elder abuse call. Some communities have elder abuse units that include a police officer and a social worker.</a:t>
            </a:r>
          </a:p>
          <a:p>
            <a:endParaRPr lang="en-CA" altLang="en-US" dirty="0"/>
          </a:p>
          <a:p>
            <a:pPr marL="0" indent="0">
              <a:buFontTx/>
              <a:buNone/>
            </a:pPr>
            <a:r>
              <a:rPr lang="en-CA" sz="1200" kern="1200" dirty="0">
                <a:solidFill>
                  <a:schemeClr val="tx1"/>
                </a:solidFill>
                <a:effectLst/>
                <a:latin typeface="+mn-lt"/>
                <a:ea typeface="ＭＳ Ｐゴシック" panose="020B0600070205080204" pitchFamily="34" charset="-128"/>
                <a:cs typeface="ＭＳ Ｐゴシック" pitchFamily="29" charset="-128"/>
              </a:rPr>
              <a:t>That said, often older people really don’t want the police involved, or wish to see someone they love prosecuted or put in jail. If they would like to place a call to the police you may be able to assist. It would rarely be appropriate to call the police without the older adult’s permission.</a:t>
            </a:r>
          </a:p>
          <a:p>
            <a:pPr marL="0" indent="0">
              <a:buFontTx/>
              <a:buNone/>
            </a:pPr>
            <a:endParaRPr lang="en-CA" sz="1200" kern="1200" dirty="0">
              <a:solidFill>
                <a:schemeClr val="tx1"/>
              </a:solidFill>
              <a:effectLst/>
              <a:latin typeface="+mn-lt"/>
              <a:ea typeface="ＭＳ Ｐゴシック" panose="020B0600070205080204" pitchFamily="34" charset="-128"/>
              <a:cs typeface="ＭＳ Ｐゴシック" pitchFamily="29" charset="-128"/>
            </a:endParaRPr>
          </a:p>
          <a:p>
            <a:pPr marL="0" indent="0">
              <a:buFontTx/>
              <a:buNone/>
            </a:pPr>
            <a:r>
              <a:rPr lang="en-CA" sz="1200" kern="1200" dirty="0">
                <a:solidFill>
                  <a:schemeClr val="tx1"/>
                </a:solidFill>
                <a:effectLst/>
                <a:latin typeface="+mn-lt"/>
                <a:ea typeface="ＭＳ Ｐゴシック" panose="020B0600070205080204" pitchFamily="34" charset="-128"/>
                <a:cs typeface="ＭＳ Ｐゴシック" pitchFamily="29" charset="-128"/>
              </a:rPr>
              <a:t>As we will discuss later, as part of practice you may want to sort out how to conduct a risk assessment in order to help you identify the best response to a particular circumstance of abuse.</a:t>
            </a:r>
            <a:endParaRPr lang="en-CA" altLang="en-US" dirty="0"/>
          </a:p>
          <a:p>
            <a:endParaRPr lang="en-CA" altLang="en-US" dirty="0"/>
          </a:p>
          <a:p>
            <a:r>
              <a:rPr lang="en-CA" altLang="en-US" b="1" dirty="0"/>
              <a:t>Relevant CC provisions: </a:t>
            </a:r>
            <a:r>
              <a:rPr lang="en-CA" altLang="en-US" dirty="0"/>
              <a:t>See table</a:t>
            </a:r>
          </a:p>
          <a:p>
            <a:pPr marL="171450" indent="-171450">
              <a:buFont typeface="Arial" panose="020B0604020202020204" pitchFamily="34" charset="0"/>
              <a:buChar char="•"/>
            </a:pPr>
            <a:endParaRPr lang="en-CA" sz="1200" kern="1200" dirty="0">
              <a:solidFill>
                <a:schemeClr val="tx1"/>
              </a:solidFill>
              <a:effectLst/>
              <a:latin typeface="+mn-lt"/>
              <a:ea typeface="ＭＳ Ｐゴシック" panose="020B0600070205080204" pitchFamily="34" charset="-128"/>
              <a:cs typeface="ＭＳ Ｐゴシック" pitchFamily="29" charset="-128"/>
            </a:endParaRPr>
          </a:p>
          <a:p>
            <a:pPr marL="171450" indent="-171450">
              <a:buFont typeface="Arial" panose="020B0604020202020204" pitchFamily="34" charset="0"/>
              <a:buChar char="•"/>
            </a:pPr>
            <a:r>
              <a:rPr lang="en-CA" sz="1200" kern="1200" dirty="0">
                <a:solidFill>
                  <a:schemeClr val="tx1"/>
                </a:solidFill>
                <a:effectLst/>
                <a:latin typeface="+mn-lt"/>
                <a:ea typeface="ＭＳ Ｐゴシック" panose="020B0600070205080204" pitchFamily="34" charset="-128"/>
                <a:cs typeface="ＭＳ Ｐゴシック" pitchFamily="29" charset="-128"/>
              </a:rPr>
              <a:t>Physical assault (s. 265)</a:t>
            </a:r>
          </a:p>
          <a:p>
            <a:pPr marL="171450" indent="-171450">
              <a:buFont typeface="Arial" panose="020B0604020202020204" pitchFamily="34" charset="0"/>
              <a:buChar char="•"/>
            </a:pPr>
            <a:r>
              <a:rPr lang="en-CA" sz="1200" kern="1200" dirty="0">
                <a:solidFill>
                  <a:schemeClr val="tx1"/>
                </a:solidFill>
                <a:effectLst/>
                <a:latin typeface="+mn-lt"/>
                <a:ea typeface="ＭＳ Ｐゴシック" panose="020B0600070205080204" pitchFamily="34" charset="-128"/>
                <a:cs typeface="ＭＳ Ｐゴシック" pitchFamily="29" charset="-128"/>
              </a:rPr>
              <a:t>Sexual assault (s. 271)</a:t>
            </a:r>
          </a:p>
          <a:p>
            <a:pPr marL="171450" indent="-171450">
              <a:buFont typeface="Arial" panose="020B0604020202020204" pitchFamily="34" charset="0"/>
              <a:buChar char="•"/>
            </a:pPr>
            <a:r>
              <a:rPr lang="en-CA" sz="1200" kern="1200" dirty="0">
                <a:solidFill>
                  <a:schemeClr val="tx1"/>
                </a:solidFill>
                <a:effectLst/>
                <a:latin typeface="+mn-lt"/>
                <a:ea typeface="ＭＳ Ｐゴシック" panose="020B0600070205080204" pitchFamily="34" charset="-128"/>
                <a:cs typeface="ＭＳ Ｐゴシック" pitchFamily="29" charset="-128"/>
              </a:rPr>
              <a:t>Uttering threats (s. 264.1.)</a:t>
            </a:r>
          </a:p>
          <a:p>
            <a:pPr marL="171450" indent="-171450">
              <a:buFont typeface="Arial" panose="020B0604020202020204" pitchFamily="34" charset="0"/>
              <a:buChar char="•"/>
            </a:pPr>
            <a:r>
              <a:rPr lang="en-CA" sz="1200" kern="1200" dirty="0">
                <a:solidFill>
                  <a:schemeClr val="tx1"/>
                </a:solidFill>
                <a:effectLst/>
                <a:latin typeface="+mn-lt"/>
                <a:ea typeface="ＭＳ Ｐゴシック" panose="020B0600070205080204" pitchFamily="34" charset="-128"/>
                <a:cs typeface="ＭＳ Ｐゴシック" pitchFamily="29" charset="-128"/>
              </a:rPr>
              <a:t>Intimidation (s. 423)</a:t>
            </a:r>
          </a:p>
          <a:p>
            <a:pPr marL="171450" indent="-171450">
              <a:buFont typeface="Arial" panose="020B0604020202020204" pitchFamily="34" charset="0"/>
              <a:buChar char="•"/>
            </a:pPr>
            <a:r>
              <a:rPr lang="en-CA" sz="1200" kern="1200" dirty="0">
                <a:solidFill>
                  <a:schemeClr val="tx1"/>
                </a:solidFill>
                <a:effectLst/>
                <a:latin typeface="+mn-lt"/>
                <a:ea typeface="ＭＳ Ｐゴシック" panose="020B0600070205080204" pitchFamily="34" charset="-128"/>
                <a:cs typeface="ＭＳ Ｐゴシック" pitchFamily="29" charset="-128"/>
              </a:rPr>
              <a:t>Theft (s. 324)</a:t>
            </a:r>
          </a:p>
          <a:p>
            <a:pPr marL="171450" indent="-171450">
              <a:buFont typeface="Arial" panose="020B0604020202020204" pitchFamily="34" charset="0"/>
              <a:buChar char="•"/>
            </a:pPr>
            <a:r>
              <a:rPr lang="en-CA" sz="1200" kern="1200" dirty="0">
                <a:solidFill>
                  <a:schemeClr val="tx1"/>
                </a:solidFill>
                <a:effectLst/>
                <a:latin typeface="+mn-lt"/>
                <a:ea typeface="ＭＳ Ｐゴシック" panose="020B0600070205080204" pitchFamily="34" charset="-128"/>
                <a:cs typeface="ＭＳ Ｐゴシック" pitchFamily="29" charset="-128"/>
              </a:rPr>
              <a:t>Theft by a person holding a power of attorney (s. 331)</a:t>
            </a:r>
          </a:p>
          <a:p>
            <a:pPr marL="171450" indent="-171450">
              <a:buFont typeface="Arial" panose="020B0604020202020204" pitchFamily="34" charset="0"/>
              <a:buChar char="•"/>
            </a:pPr>
            <a:r>
              <a:rPr lang="en-CA" sz="1200" kern="1200" dirty="0">
                <a:solidFill>
                  <a:schemeClr val="tx1"/>
                </a:solidFill>
                <a:effectLst/>
                <a:latin typeface="+mn-lt"/>
                <a:ea typeface="ＭＳ Ｐゴシック" panose="020B0600070205080204" pitchFamily="34" charset="-128"/>
                <a:cs typeface="ＭＳ Ｐゴシック" pitchFamily="29" charset="-128"/>
              </a:rPr>
              <a:t>Misappropriation of money held under direction (s. 332)</a:t>
            </a:r>
          </a:p>
          <a:p>
            <a:pPr marL="171450" indent="-171450">
              <a:buFont typeface="Arial" panose="020B0604020202020204" pitchFamily="34" charset="0"/>
              <a:buChar char="•"/>
            </a:pPr>
            <a:r>
              <a:rPr lang="en-CA" sz="1200" kern="1200" dirty="0">
                <a:solidFill>
                  <a:schemeClr val="tx1"/>
                </a:solidFill>
                <a:effectLst/>
                <a:latin typeface="+mn-lt"/>
                <a:ea typeface="ＭＳ Ｐゴシック" panose="020B0600070205080204" pitchFamily="34" charset="-128"/>
                <a:cs typeface="ＭＳ Ｐゴシック" pitchFamily="29" charset="-128"/>
              </a:rPr>
              <a:t>Criminal breach of trust (s. 336)</a:t>
            </a:r>
          </a:p>
          <a:p>
            <a:pPr marL="171450" indent="-171450">
              <a:buFont typeface="Arial" panose="020B0604020202020204" pitchFamily="34" charset="0"/>
              <a:buChar char="•"/>
            </a:pPr>
            <a:r>
              <a:rPr lang="en-CA" sz="1200" kern="1200" dirty="0">
                <a:solidFill>
                  <a:schemeClr val="tx1"/>
                </a:solidFill>
                <a:effectLst/>
                <a:latin typeface="+mn-lt"/>
                <a:ea typeface="ＭＳ Ｐゴシック" panose="020B0600070205080204" pitchFamily="34" charset="-128"/>
                <a:cs typeface="ＭＳ Ｐゴシック" pitchFamily="29" charset="-128"/>
              </a:rPr>
              <a:t>Theft or forgery of a credit card (s. 342)</a:t>
            </a:r>
          </a:p>
          <a:p>
            <a:pPr marL="171450" indent="-171450">
              <a:buFont typeface="Arial" panose="020B0604020202020204" pitchFamily="34" charset="0"/>
              <a:buChar char="•"/>
            </a:pPr>
            <a:r>
              <a:rPr lang="en-CA" sz="1200" kern="1200" dirty="0">
                <a:solidFill>
                  <a:schemeClr val="tx1"/>
                </a:solidFill>
                <a:effectLst/>
                <a:latin typeface="+mn-lt"/>
                <a:ea typeface="ＭＳ Ｐゴシック" panose="020B0600070205080204" pitchFamily="34" charset="-128"/>
                <a:cs typeface="ＭＳ Ｐゴシック" pitchFamily="29" charset="-128"/>
              </a:rPr>
              <a:t>Extortion (s. 346)</a:t>
            </a:r>
          </a:p>
          <a:p>
            <a:pPr marL="171450" indent="-171450">
              <a:buFont typeface="Arial" panose="020B0604020202020204" pitchFamily="34" charset="0"/>
              <a:buChar char="•"/>
            </a:pPr>
            <a:r>
              <a:rPr lang="en-CA" sz="1200" kern="1200" dirty="0">
                <a:solidFill>
                  <a:schemeClr val="tx1"/>
                </a:solidFill>
                <a:effectLst/>
                <a:latin typeface="+mn-lt"/>
                <a:ea typeface="ＭＳ Ｐゴシック" panose="020B0600070205080204" pitchFamily="34" charset="-128"/>
                <a:cs typeface="ＭＳ Ｐゴシック" pitchFamily="29" charset="-128"/>
              </a:rPr>
              <a:t>Forgery (s 366)</a:t>
            </a:r>
          </a:p>
          <a:p>
            <a:pPr marL="171450" indent="-171450">
              <a:buFont typeface="Arial" panose="020B0604020202020204" pitchFamily="34" charset="0"/>
              <a:buChar char="•"/>
            </a:pPr>
            <a:r>
              <a:rPr lang="en-CA" sz="1200" kern="1200" dirty="0">
                <a:solidFill>
                  <a:schemeClr val="tx1"/>
                </a:solidFill>
                <a:effectLst/>
                <a:latin typeface="+mn-lt"/>
                <a:ea typeface="ＭＳ Ｐゴシック" panose="020B0600070205080204" pitchFamily="34" charset="-128"/>
                <a:cs typeface="ＭＳ Ｐゴシック" pitchFamily="29" charset="-128"/>
              </a:rPr>
              <a:t>Fraud (s. 380)</a:t>
            </a:r>
          </a:p>
          <a:p>
            <a:pPr marL="171450" indent="-171450">
              <a:buFont typeface="Arial" panose="020B0604020202020204" pitchFamily="34" charset="0"/>
              <a:buChar char="•"/>
            </a:pPr>
            <a:r>
              <a:rPr lang="en-CA" sz="1200" kern="1200" dirty="0">
                <a:solidFill>
                  <a:schemeClr val="tx1"/>
                </a:solidFill>
                <a:effectLst/>
                <a:latin typeface="+mn-lt"/>
                <a:ea typeface="ＭＳ Ｐゴシック" panose="020B0600070205080204" pitchFamily="34" charset="-128"/>
                <a:cs typeface="ＭＳ Ｐゴシック" pitchFamily="29" charset="-128"/>
              </a:rPr>
              <a:t>Unlawful confinement (s. 279)</a:t>
            </a:r>
          </a:p>
          <a:p>
            <a:pPr marL="171450" indent="-171450">
              <a:buFont typeface="Arial" panose="020B0604020202020204" pitchFamily="34" charset="0"/>
              <a:buChar char="•"/>
            </a:pPr>
            <a:r>
              <a:rPr lang="en-CA" sz="1200" kern="1200" dirty="0">
                <a:solidFill>
                  <a:schemeClr val="tx1"/>
                </a:solidFill>
                <a:effectLst/>
                <a:latin typeface="+mn-lt"/>
                <a:ea typeface="ＭＳ Ｐゴシック" panose="020B0600070205080204" pitchFamily="34" charset="-128"/>
                <a:cs typeface="ＭＳ Ｐゴシック" pitchFamily="29" charset="-128"/>
              </a:rPr>
              <a:t>Failing to provide the necessaries of life (s. 215)</a:t>
            </a:r>
          </a:p>
          <a:p>
            <a:pPr marL="171450" indent="-171450">
              <a:buFont typeface="Arial" panose="020B0604020202020204" pitchFamily="34" charset="0"/>
              <a:buChar char="•"/>
            </a:pPr>
            <a:endParaRPr lang="en-CA" sz="1200" kern="1200" dirty="0">
              <a:solidFill>
                <a:schemeClr val="tx1"/>
              </a:solidFill>
              <a:effectLst/>
              <a:latin typeface="+mn-lt"/>
              <a:ea typeface="ＭＳ Ｐゴシック" panose="020B0600070205080204" pitchFamily="34" charset="-128"/>
              <a:cs typeface="ＭＳ Ｐゴシック" pitchFamily="29" charset="-128"/>
            </a:endParaRPr>
          </a:p>
        </p:txBody>
      </p:sp>
      <p:sp>
        <p:nvSpPr>
          <p:cNvPr id="43012" name="Slide Number Placeholder 3">
            <a:extLst>
              <a:ext uri="{FF2B5EF4-FFF2-40B4-BE49-F238E27FC236}">
                <a16:creationId xmlns:a16="http://schemas.microsoft.com/office/drawing/2014/main" id="{C26057D7-5E99-174E-824B-05969EE2810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34A62C-731F-664F-B0E8-F2B72F96461E}" type="slidenum">
              <a:rPr lang="en-US" altLang="en-US" smtClean="0">
                <a:latin typeface="Calibri" panose="020F0502020204030204" pitchFamily="34" charset="0"/>
              </a:rPr>
              <a:pPr/>
              <a:t>14</a:t>
            </a:fld>
            <a:endParaRPr lang="en-US" altLang="en-US">
              <a:latin typeface="Calibri" panose="020F050202020403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a:extLst>
              <a:ext uri="{FF2B5EF4-FFF2-40B4-BE49-F238E27FC236}">
                <a16:creationId xmlns:a16="http://schemas.microsoft.com/office/drawing/2014/main" id="{D56BEAB2-AED8-C046-8543-B447153CD02D}"/>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a:extLst>
              <a:ext uri="{FF2B5EF4-FFF2-40B4-BE49-F238E27FC236}">
                <a16:creationId xmlns:a16="http://schemas.microsoft.com/office/drawing/2014/main" id="{77FFEB08-C143-8D4C-9D2D-01AE7698AA7F}"/>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b="0" dirty="0"/>
              <a:t>There are many other crimes that could fit, depending on the facts</a:t>
            </a:r>
          </a:p>
          <a:p>
            <a:r>
              <a:rPr lang="en-US" altLang="en-US" dirty="0"/>
              <a:t> </a:t>
            </a:r>
          </a:p>
          <a:p>
            <a:r>
              <a:rPr lang="en-US" altLang="en-US" dirty="0"/>
              <a:t> </a:t>
            </a:r>
          </a:p>
        </p:txBody>
      </p:sp>
      <p:sp>
        <p:nvSpPr>
          <p:cNvPr id="49156" name="Slide Number Placeholder 3">
            <a:extLst>
              <a:ext uri="{FF2B5EF4-FFF2-40B4-BE49-F238E27FC236}">
                <a16:creationId xmlns:a16="http://schemas.microsoft.com/office/drawing/2014/main" id="{EF63C383-7033-9248-95EC-A4759ED77E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155D7084-2B93-A943-9E0D-0B5416181030}" type="slidenum">
              <a:rPr lang="en-US" altLang="en-US" smtClean="0">
                <a:latin typeface="Calibri" panose="020F0502020204030204" pitchFamily="34" charset="0"/>
              </a:rPr>
              <a:pPr/>
              <a:t>15</a:t>
            </a:fld>
            <a:endParaRPr lang="en-US" altLang="en-US">
              <a:latin typeface="Calibri" panose="020F050202020403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a:extLst>
              <a:ext uri="{FF2B5EF4-FFF2-40B4-BE49-F238E27FC236}">
                <a16:creationId xmlns:a16="http://schemas.microsoft.com/office/drawing/2014/main" id="{71B908BA-F066-5C43-AB4A-6ED33CC1C75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a:extLst>
              <a:ext uri="{FF2B5EF4-FFF2-40B4-BE49-F238E27FC236}">
                <a16:creationId xmlns:a16="http://schemas.microsoft.com/office/drawing/2014/main" id="{FFB50178-44A1-5343-8CC9-47D469C139D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b="1" dirty="0"/>
          </a:p>
        </p:txBody>
      </p:sp>
      <p:sp>
        <p:nvSpPr>
          <p:cNvPr id="51204" name="Slide Number Placeholder 3">
            <a:extLst>
              <a:ext uri="{FF2B5EF4-FFF2-40B4-BE49-F238E27FC236}">
                <a16:creationId xmlns:a16="http://schemas.microsoft.com/office/drawing/2014/main" id="{8E188AB8-BC24-E64A-B4EB-B4213A84F46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369A5604-8064-7541-A1E0-3C6420AC1A1A}" type="slidenum">
              <a:rPr lang="en-US" altLang="en-US" smtClean="0">
                <a:latin typeface="Calibri" panose="020F0502020204030204" pitchFamily="34" charset="0"/>
              </a:rPr>
              <a:pPr/>
              <a:t>16</a:t>
            </a:fld>
            <a:endParaRPr lang="en-US" altLang="en-US">
              <a:latin typeface="Calibri" panose="020F050202020403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a:extLst>
              <a:ext uri="{FF2B5EF4-FFF2-40B4-BE49-F238E27FC236}">
                <a16:creationId xmlns:a16="http://schemas.microsoft.com/office/drawing/2014/main" id="{8E7F11F5-B41B-EF45-BFAD-7994D7A8A17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a:extLst>
              <a:ext uri="{FF2B5EF4-FFF2-40B4-BE49-F238E27FC236}">
                <a16:creationId xmlns:a16="http://schemas.microsoft.com/office/drawing/2014/main" id="{F9630002-14D2-A84B-AF79-DC13D34DADB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CA" altLang="en-US"/>
              <a:t>Again, overlap with physical abuse and emotional/psychological</a:t>
            </a:r>
          </a:p>
        </p:txBody>
      </p:sp>
      <p:sp>
        <p:nvSpPr>
          <p:cNvPr id="53252" name="Slide Number Placeholder 3">
            <a:extLst>
              <a:ext uri="{FF2B5EF4-FFF2-40B4-BE49-F238E27FC236}">
                <a16:creationId xmlns:a16="http://schemas.microsoft.com/office/drawing/2014/main" id="{5717E876-3EA4-8443-8C68-D761F2E8EE3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E7571CA-541A-D04E-A3E8-60DFC3F99295}" type="slidenum">
              <a:rPr lang="en-US" altLang="en-US" smtClean="0">
                <a:latin typeface="Calibri" panose="020F0502020204030204" pitchFamily="34" charset="0"/>
              </a:rPr>
              <a:pPr/>
              <a:t>17</a:t>
            </a:fld>
            <a:endParaRPr lang="en-US" altLang="en-US">
              <a:latin typeface="Calibri" panose="020F050202020403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a:extLst>
              <a:ext uri="{FF2B5EF4-FFF2-40B4-BE49-F238E27FC236}">
                <a16:creationId xmlns:a16="http://schemas.microsoft.com/office/drawing/2014/main" id="{74B39E34-FCCE-524A-9AA4-17CE2224C88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a:extLst>
              <a:ext uri="{FF2B5EF4-FFF2-40B4-BE49-F238E27FC236}">
                <a16:creationId xmlns:a16="http://schemas.microsoft.com/office/drawing/2014/main" id="{B56BAAF1-2D58-2843-920A-138BCD41B40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CA" altLang="en-US" dirty="0"/>
              <a:t>In some instances even emotional or psychological abuse alone can amount to a crime</a:t>
            </a:r>
          </a:p>
        </p:txBody>
      </p:sp>
      <p:sp>
        <p:nvSpPr>
          <p:cNvPr id="55300" name="Slide Number Placeholder 3">
            <a:extLst>
              <a:ext uri="{FF2B5EF4-FFF2-40B4-BE49-F238E27FC236}">
                <a16:creationId xmlns:a16="http://schemas.microsoft.com/office/drawing/2014/main" id="{D2887517-48FF-604F-B855-A8C59EB7113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B46080D-9610-BF4B-A114-642A9EA7518E}" type="slidenum">
              <a:rPr lang="en-US" altLang="en-US" smtClean="0">
                <a:latin typeface="Calibri" panose="020F0502020204030204" pitchFamily="34" charset="0"/>
              </a:rPr>
              <a:pPr/>
              <a:t>18</a:t>
            </a:fld>
            <a:endParaRPr lang="en-US" altLang="en-US">
              <a:latin typeface="Calibri" panose="020F050202020403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910C5D2F-9C64-EC45-8ACA-2D6445B469E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9FF94D87-99BA-C24A-A4DF-07CE5D42A68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dirty="0"/>
              <a:t>CCEL is a national, non-partisan agency focused on the legal issues that impact us as we age.</a:t>
            </a:r>
          </a:p>
          <a:p>
            <a:pPr eaLnBrk="1" hangingPunct="1">
              <a:spcBef>
                <a:spcPct val="0"/>
              </a:spcBef>
            </a:pPr>
            <a:endParaRPr lang="en-US" altLang="en-US" dirty="0"/>
          </a:p>
          <a:p>
            <a:pPr eaLnBrk="1" hangingPunct="1">
              <a:spcBef>
                <a:spcPct val="0"/>
              </a:spcBef>
            </a:pPr>
            <a:r>
              <a:rPr lang="en-US" altLang="en-US" dirty="0"/>
              <a:t>This year we celebrate 15 years of work.</a:t>
            </a:r>
          </a:p>
          <a:p>
            <a:pPr eaLnBrk="1" hangingPunct="1">
              <a:spcBef>
                <a:spcPct val="0"/>
              </a:spcBef>
            </a:pPr>
            <a:endParaRPr lang="en-US" altLang="en-US" dirty="0"/>
          </a:p>
          <a:p>
            <a:pPr eaLnBrk="1" hangingPunct="1">
              <a:spcBef>
                <a:spcPct val="0"/>
              </a:spcBef>
            </a:pPr>
            <a:r>
              <a:rPr lang="en-US" altLang="en-US" dirty="0"/>
              <a:t>We are part of the BC Law Institute, BC</a:t>
            </a:r>
            <a:r>
              <a:rPr lang="ja-JP" altLang="en-US" dirty="0"/>
              <a:t>’</a:t>
            </a:r>
            <a:r>
              <a:rPr lang="en-US" altLang="ja-JP" dirty="0"/>
              <a:t>s law reform agency. BCLI is a non profit.</a:t>
            </a:r>
          </a:p>
          <a:p>
            <a:pPr eaLnBrk="1" hangingPunct="1">
              <a:spcBef>
                <a:spcPct val="0"/>
              </a:spcBef>
            </a:pPr>
            <a:endParaRPr lang="en-US" altLang="ja-JP" dirty="0"/>
          </a:p>
          <a:p>
            <a:pPr eaLnBrk="1" hangingPunct="1">
              <a:spcBef>
                <a:spcPct val="0"/>
              </a:spcBef>
            </a:pPr>
            <a:r>
              <a:rPr lang="en-US" altLang="ja-JP" dirty="0"/>
              <a:t>Although we are a national agency, we work on projects that are local, provincial, or national in orientation.</a:t>
            </a:r>
          </a:p>
        </p:txBody>
      </p:sp>
      <p:sp>
        <p:nvSpPr>
          <p:cNvPr id="16388" name="Slide Number Placeholder 3">
            <a:extLst>
              <a:ext uri="{FF2B5EF4-FFF2-40B4-BE49-F238E27FC236}">
                <a16:creationId xmlns:a16="http://schemas.microsoft.com/office/drawing/2014/main" id="{4BB6B2C8-5A21-9B47-9637-4481F4946D5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71A9A812-9530-1E4A-B630-40D3D644D7BE}" type="slidenum">
              <a:rPr lang="en-US" altLang="en-US" smtClean="0">
                <a:latin typeface="Calibri" panose="020F0502020204030204" pitchFamily="34" charset="0"/>
              </a:rPr>
              <a:pPr/>
              <a:t>1</a:t>
            </a:fld>
            <a:endParaRPr lang="en-US" altLang="en-US">
              <a:latin typeface="Calibri" panose="020F050202020403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a:extLst>
              <a:ext uri="{FF2B5EF4-FFF2-40B4-BE49-F238E27FC236}">
                <a16:creationId xmlns:a16="http://schemas.microsoft.com/office/drawing/2014/main" id="{82F4FE41-5B7F-F445-BCF7-62BBDAA8926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a:extLst>
              <a:ext uri="{FF2B5EF4-FFF2-40B4-BE49-F238E27FC236}">
                <a16:creationId xmlns:a16="http://schemas.microsoft.com/office/drawing/2014/main" id="{6775CABA-1DAA-E547-989F-160CBA2DD64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CA" altLang="en-US" dirty="0"/>
              <a:t>Extortion (s 346)</a:t>
            </a:r>
          </a:p>
          <a:p>
            <a:r>
              <a:rPr lang="en-CA" altLang="en-US" dirty="0"/>
              <a:t>Forgery (s 366; 368)</a:t>
            </a:r>
          </a:p>
          <a:p>
            <a:r>
              <a:rPr lang="en-CA" altLang="en-US" dirty="0"/>
              <a:t>Fraud (</a:t>
            </a:r>
            <a:r>
              <a:rPr lang="en-CA" altLang="en-US" dirty="0" err="1"/>
              <a:t>ss</a:t>
            </a:r>
            <a:r>
              <a:rPr lang="en-CA" altLang="en-US" dirty="0"/>
              <a:t> 380-381; 386-388)</a:t>
            </a:r>
          </a:p>
          <a:p>
            <a:r>
              <a:rPr lang="en-CA" sz="1200" kern="1200" dirty="0">
                <a:solidFill>
                  <a:schemeClr val="tx1"/>
                </a:solidFill>
                <a:effectLst/>
                <a:latin typeface="+mn-lt"/>
                <a:ea typeface="ＭＳ Ｐゴシック" panose="020B0600070205080204" pitchFamily="34" charset="-128"/>
                <a:cs typeface="ＭＳ Ｐゴシック" pitchFamily="29" charset="-128"/>
              </a:rPr>
              <a:t>Theft or forgery of a credit card (s. 342)</a:t>
            </a:r>
            <a:r>
              <a:rPr lang="en-CA" dirty="0">
                <a:effectLst/>
              </a:rPr>
              <a:t> </a:t>
            </a:r>
            <a:endParaRPr lang="en-US" altLang="en-US" dirty="0"/>
          </a:p>
        </p:txBody>
      </p:sp>
      <p:sp>
        <p:nvSpPr>
          <p:cNvPr id="57348" name="Slide Number Placeholder 3">
            <a:extLst>
              <a:ext uri="{FF2B5EF4-FFF2-40B4-BE49-F238E27FC236}">
                <a16:creationId xmlns:a16="http://schemas.microsoft.com/office/drawing/2014/main" id="{FAB37088-6BEF-1F43-BF06-81A1321D837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9BA6932-60A0-BF41-9C62-FE1035F7B0D6}" type="slidenum">
              <a:rPr lang="en-US" altLang="en-US" smtClean="0">
                <a:latin typeface="Calibri" panose="020F0502020204030204" pitchFamily="34" charset="0"/>
              </a:rPr>
              <a:pPr/>
              <a:t>19</a:t>
            </a:fld>
            <a:endParaRPr lang="en-US" altLang="en-US">
              <a:latin typeface="Calibri" panose="020F050202020403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a:extLst>
              <a:ext uri="{FF2B5EF4-FFF2-40B4-BE49-F238E27FC236}">
                <a16:creationId xmlns:a16="http://schemas.microsoft.com/office/drawing/2014/main" id="{DF02DD41-4A71-CC41-B1C6-4C26A4F0808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a:extLst>
              <a:ext uri="{FF2B5EF4-FFF2-40B4-BE49-F238E27FC236}">
                <a16:creationId xmlns:a16="http://schemas.microsoft.com/office/drawing/2014/main" id="{9D1F58E2-08A5-B546-8958-8D563E27250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61444" name="Slide Number Placeholder 3">
            <a:extLst>
              <a:ext uri="{FF2B5EF4-FFF2-40B4-BE49-F238E27FC236}">
                <a16:creationId xmlns:a16="http://schemas.microsoft.com/office/drawing/2014/main" id="{FBF1F484-2FCB-7545-A39C-1B72C925BDA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34C9DAB-7363-5140-9AF9-C081056FBCED}" type="slidenum">
              <a:rPr lang="en-US" altLang="en-US" smtClean="0">
                <a:latin typeface="Calibri" panose="020F0502020204030204" pitchFamily="34" charset="0"/>
              </a:rPr>
              <a:pPr/>
              <a:t>20</a:t>
            </a:fld>
            <a:endParaRPr lang="en-US" altLang="en-US">
              <a:latin typeface="Calibri" panose="020F050202020403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a:extLst>
              <a:ext uri="{FF2B5EF4-FFF2-40B4-BE49-F238E27FC236}">
                <a16:creationId xmlns:a16="http://schemas.microsoft.com/office/drawing/2014/main" id="{BABFEA25-E1DF-2748-A006-ACD701B598D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a:extLst>
              <a:ext uri="{FF2B5EF4-FFF2-40B4-BE49-F238E27FC236}">
                <a16:creationId xmlns:a16="http://schemas.microsoft.com/office/drawing/2014/main" id="{37525C94-435D-4E44-A056-7A9DBF54D0F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Under the Criminal Code (s. 718.2(a)(</a:t>
            </a:r>
            <a:r>
              <a:rPr lang="en-US" altLang="en-US" dirty="0" err="1"/>
              <a:t>i</a:t>
            </a:r>
            <a:r>
              <a:rPr lang="en-US" altLang="en-US" dirty="0"/>
              <a:t>)), if a person has victimized an older adult, a judge </a:t>
            </a:r>
            <a:r>
              <a:rPr lang="en-US" altLang="en-US" i="1" dirty="0"/>
              <a:t>shall</a:t>
            </a:r>
            <a:r>
              <a:rPr lang="en-US" altLang="en-US" dirty="0"/>
              <a:t> take the age of the victim into account when increasing or reducing the length of a sentence.  </a:t>
            </a:r>
          </a:p>
          <a:p>
            <a:endParaRPr lang="en-US" altLang="en-US" dirty="0"/>
          </a:p>
          <a:p>
            <a:r>
              <a:rPr lang="en-US" altLang="en-US" dirty="0"/>
              <a:t>In 2012, the </a:t>
            </a:r>
            <a:r>
              <a:rPr lang="en-US" altLang="en-US" i="1" dirty="0"/>
              <a:t>Protecting Canada’s Seniors Act </a:t>
            </a:r>
            <a:r>
              <a:rPr lang="en-US" altLang="en-US" dirty="0"/>
              <a:t>amended the Criminal Code to add s. 718.2(1a)(iii.1) which says that a judge shall consider the effect impact of the crime on the victim, specifically in relation to their health, financial situation and age.  </a:t>
            </a:r>
          </a:p>
          <a:p>
            <a:endParaRPr lang="en-US" altLang="en-US" dirty="0"/>
          </a:p>
          <a:p>
            <a:r>
              <a:rPr lang="en-US" altLang="en-US" dirty="0"/>
              <a:t>If a person who has been convicted of a crime has intentionally targeted an older adult because he or she was perceived to be vulnerable or weak, or has victimized a community of older adults, then sentencing might be harsher.  </a:t>
            </a:r>
          </a:p>
          <a:p>
            <a:endParaRPr lang="en-US" altLang="en-US" dirty="0"/>
          </a:p>
          <a:p>
            <a:endParaRPr lang="en-CA" altLang="en-US" dirty="0"/>
          </a:p>
        </p:txBody>
      </p:sp>
      <p:sp>
        <p:nvSpPr>
          <p:cNvPr id="45060" name="Slide Number Placeholder 3">
            <a:extLst>
              <a:ext uri="{FF2B5EF4-FFF2-40B4-BE49-F238E27FC236}">
                <a16:creationId xmlns:a16="http://schemas.microsoft.com/office/drawing/2014/main" id="{FCDFEEFC-397A-D64F-A017-0FE25AADD39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B4CD10E5-DE5E-6D4D-8D6A-4DA7756EF0F1}" type="slidenum">
              <a:rPr lang="en-US" altLang="en-US" smtClean="0">
                <a:latin typeface="Calibri" panose="020F0502020204030204" pitchFamily="34" charset="0"/>
              </a:rPr>
              <a:pPr/>
              <a:t>21</a:t>
            </a:fld>
            <a:endParaRPr lang="en-US" altLang="en-US">
              <a:latin typeface="Calibri" panose="020F0502020204030204"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a:extLst>
              <a:ext uri="{FF2B5EF4-FFF2-40B4-BE49-F238E27FC236}">
                <a16:creationId xmlns:a16="http://schemas.microsoft.com/office/drawing/2014/main" id="{80616E81-D0A6-0D4D-8781-1802AFE363E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a:extLst>
              <a:ext uri="{FF2B5EF4-FFF2-40B4-BE49-F238E27FC236}">
                <a16:creationId xmlns:a16="http://schemas.microsoft.com/office/drawing/2014/main" id="{4D965E90-2B39-D246-B54D-D6F71264735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In 2012, the </a:t>
            </a:r>
            <a:r>
              <a:rPr lang="en-US" altLang="en-US" i="1" dirty="0"/>
              <a:t>Protecting Canada’s Seniors Act </a:t>
            </a:r>
            <a:r>
              <a:rPr lang="en-US" altLang="en-US" dirty="0"/>
              <a:t>amended the Criminal Code to add s. 718.2(1a)(iii.1) which says that a judge shall consider the effect impact of the crime on the victim, specifically in relation to their health, financial situation and age.  </a:t>
            </a:r>
          </a:p>
          <a:p>
            <a:endParaRPr lang="en-US" altLang="en-US" dirty="0"/>
          </a:p>
          <a:p>
            <a:r>
              <a:rPr lang="en-US" altLang="en-US" dirty="0"/>
              <a:t>A court that imposes a sentence shall also take into consideration the following principles:</a:t>
            </a:r>
          </a:p>
          <a:p>
            <a:endParaRPr lang="en-US" altLang="en-US" dirty="0"/>
          </a:p>
          <a:p>
            <a:r>
              <a:rPr lang="en-US" altLang="en-US" b="1" dirty="0"/>
              <a:t>(a)</a:t>
            </a:r>
            <a:r>
              <a:rPr lang="en-US" altLang="en-US" dirty="0"/>
              <a:t> a sentence should be increased or reduced to account for any relevant aggravating or mitigating circumstances relating to the offence or the offender, and, without limiting the generality of the foregoing:</a:t>
            </a:r>
          </a:p>
          <a:p>
            <a:endParaRPr lang="en-CA" altLang="en-US" dirty="0"/>
          </a:p>
          <a:p>
            <a:r>
              <a:rPr lang="en-CA" altLang="en-US" dirty="0"/>
              <a:t>The </a:t>
            </a:r>
            <a:r>
              <a:rPr lang="en-CA" altLang="en-US" dirty="0" err="1"/>
              <a:t>jist</a:t>
            </a:r>
            <a:r>
              <a:rPr lang="en-CA" altLang="en-US" dirty="0"/>
              <a:t> of the new sentencing provisions is that the age of the older person being harmed can impact on the sentence.</a:t>
            </a:r>
            <a:endParaRPr lang="en-US" altLang="en-US" dirty="0"/>
          </a:p>
          <a:p>
            <a:endParaRPr lang="en-CA" altLang="en-US" dirty="0"/>
          </a:p>
          <a:p>
            <a:endParaRPr lang="en-US" altLang="en-US" dirty="0"/>
          </a:p>
          <a:p>
            <a:endParaRPr lang="en-CA" altLang="en-US" dirty="0"/>
          </a:p>
        </p:txBody>
      </p:sp>
      <p:sp>
        <p:nvSpPr>
          <p:cNvPr id="47108" name="Slide Number Placeholder 3">
            <a:extLst>
              <a:ext uri="{FF2B5EF4-FFF2-40B4-BE49-F238E27FC236}">
                <a16:creationId xmlns:a16="http://schemas.microsoft.com/office/drawing/2014/main" id="{238C7B45-27A1-FB4C-A803-65B391E68E8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33F26B4A-393B-8445-8CB1-B36F857F265F}" type="slidenum">
              <a:rPr lang="en-US" altLang="en-US" smtClean="0">
                <a:latin typeface="Calibri" panose="020F0502020204030204" pitchFamily="34" charset="0"/>
              </a:rPr>
              <a:pPr/>
              <a:t>22</a:t>
            </a:fld>
            <a:endParaRPr lang="en-US" altLang="en-US">
              <a:latin typeface="Calibri" panose="020F0502020204030204"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a:extLst>
              <a:ext uri="{FF2B5EF4-FFF2-40B4-BE49-F238E27FC236}">
                <a16:creationId xmlns:a16="http://schemas.microsoft.com/office/drawing/2014/main" id="{9834D12E-76C7-964B-87CA-AAEADE72FB01}"/>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7E367BD6-5266-4E60-BCA7-81943108D3AE}"/>
              </a:ext>
            </a:extLst>
          </p:cNvPr>
          <p:cNvSpPr>
            <a:spLocks noGrp="1"/>
          </p:cNvSpPr>
          <p:nvPr>
            <p:ph type="body" idx="1"/>
          </p:nvPr>
        </p:nvSpPr>
        <p:spPr/>
        <p:txBody>
          <a:bodyPr>
            <a:normAutofit/>
          </a:bodyPr>
          <a:lstStyle/>
          <a:p>
            <a:pPr>
              <a:buFont typeface="Arial" panose="020B0604020202020204" pitchFamily="34" charset="0"/>
              <a:buNone/>
              <a:defRPr/>
            </a:pPr>
            <a:r>
              <a:rPr lang="en-US" dirty="0"/>
              <a:t>This means, from a practice perspective, it is important to learn about the laws that apply in the province or territory in which you work.</a:t>
            </a:r>
          </a:p>
          <a:p>
            <a:pPr>
              <a:buFont typeface="Arial" panose="020B0604020202020204" pitchFamily="34" charset="0"/>
              <a:buNone/>
              <a:defRPr/>
            </a:pPr>
            <a:r>
              <a:rPr lang="en-US" dirty="0"/>
              <a:t>If your practice is national, you may need to know the range of laws and agencies across the country </a:t>
            </a:r>
          </a:p>
          <a:p>
            <a:pPr>
              <a:buFont typeface="Arial" panose="020B0604020202020204" pitchFamily="34" charset="0"/>
              <a:buNone/>
              <a:defRPr/>
            </a:pPr>
            <a:endParaRPr lang="en-US" dirty="0"/>
          </a:p>
          <a:p>
            <a:pPr>
              <a:buFont typeface="Arial" panose="020B0604020202020204" pitchFamily="34" charset="0"/>
              <a:buNone/>
              <a:defRPr/>
            </a:pPr>
            <a:endParaRPr lang="en-US" dirty="0"/>
          </a:p>
          <a:p>
            <a:pPr>
              <a:buFont typeface="Arial" panose="020B0604020202020204" pitchFamily="34" charset="0"/>
              <a:buNone/>
              <a:defRPr/>
            </a:pPr>
            <a:endParaRPr lang="en-US" dirty="0"/>
          </a:p>
          <a:p>
            <a:pPr>
              <a:buFont typeface="Arial" panose="020B0604020202020204" pitchFamily="34" charset="0"/>
              <a:buNone/>
              <a:defRPr/>
            </a:pPr>
            <a:endParaRPr lang="en-US" dirty="0"/>
          </a:p>
          <a:p>
            <a:pPr marL="171450" indent="-171450">
              <a:buFont typeface="Arial" panose="020B0604020202020204" pitchFamily="34" charset="0"/>
              <a:buChar char="•"/>
              <a:defRPr/>
            </a:pPr>
            <a:endParaRPr lang="en-US" dirty="0"/>
          </a:p>
        </p:txBody>
      </p:sp>
      <p:sp>
        <p:nvSpPr>
          <p:cNvPr id="65540" name="Slide Number Placeholder 3">
            <a:extLst>
              <a:ext uri="{FF2B5EF4-FFF2-40B4-BE49-F238E27FC236}">
                <a16:creationId xmlns:a16="http://schemas.microsoft.com/office/drawing/2014/main" id="{13089055-684E-0B4E-80AB-E009E63C79C5}"/>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EB940D1B-C57D-EA41-8B5E-626BF43BA0B2}" type="slidenum">
              <a:rPr lang="en-US" altLang="en-US" smtClean="0">
                <a:latin typeface="Calibri" panose="020F0502020204030204" pitchFamily="34" charset="0"/>
              </a:rPr>
              <a:pPr/>
              <a:t>23</a:t>
            </a:fld>
            <a:endParaRPr lang="en-US" altLang="en-US">
              <a:latin typeface="Calibri" panose="020F0502020204030204"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a:extLst>
              <a:ext uri="{FF2B5EF4-FFF2-40B4-BE49-F238E27FC236}">
                <a16:creationId xmlns:a16="http://schemas.microsoft.com/office/drawing/2014/main" id="{9834D12E-76C7-964B-87CA-AAEADE72FB01}"/>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7E367BD6-5266-4E60-BCA7-81943108D3AE}"/>
              </a:ext>
            </a:extLst>
          </p:cNvPr>
          <p:cNvSpPr>
            <a:spLocks noGrp="1"/>
          </p:cNvSpPr>
          <p:nvPr>
            <p:ph type="body" idx="1"/>
          </p:nvPr>
        </p:nvSpPr>
        <p:spPr/>
        <p:txBody>
          <a:bodyPr>
            <a:normAutofit/>
          </a:bodyPr>
          <a:lstStyle/>
          <a:p>
            <a:pPr>
              <a:buFont typeface="Arial" panose="020B0604020202020204" pitchFamily="34" charset="0"/>
              <a:buNone/>
              <a:defRPr/>
            </a:pPr>
            <a:r>
              <a:rPr lang="en-US" dirty="0"/>
              <a:t>Different jurisdictions have taken different approaching to legislating re elder abuse and neglect. </a:t>
            </a:r>
          </a:p>
          <a:p>
            <a:pPr>
              <a:buFont typeface="Arial" panose="020B0604020202020204" pitchFamily="34" charset="0"/>
              <a:buNone/>
              <a:defRPr/>
            </a:pPr>
            <a:r>
              <a:rPr lang="en-US" dirty="0"/>
              <a:t>We provide some examples in this presentation to illustrate the range of approaches.</a:t>
            </a:r>
          </a:p>
          <a:p>
            <a:pPr>
              <a:buFont typeface="Arial" panose="020B0604020202020204" pitchFamily="34" charset="0"/>
              <a:buNone/>
              <a:defRPr/>
            </a:pPr>
            <a:endParaRPr lang="en-US" dirty="0"/>
          </a:p>
          <a:p>
            <a:pPr>
              <a:buFont typeface="Arial" panose="020B0604020202020204" pitchFamily="34" charset="0"/>
              <a:buNone/>
              <a:defRPr/>
            </a:pPr>
            <a:r>
              <a:rPr lang="en-US" dirty="0"/>
              <a:t>Recall the legal framework being described as patchwork</a:t>
            </a:r>
          </a:p>
          <a:p>
            <a:pPr>
              <a:buFont typeface="Arial" panose="020B0604020202020204" pitchFamily="34" charset="0"/>
              <a:buNone/>
              <a:defRPr/>
            </a:pPr>
            <a:endParaRPr lang="en-US" dirty="0"/>
          </a:p>
          <a:p>
            <a:pPr>
              <a:buFont typeface="Arial" panose="020B0604020202020204" pitchFamily="34" charset="0"/>
              <a:buNone/>
              <a:defRPr/>
            </a:pPr>
            <a:endParaRPr lang="en-US" dirty="0"/>
          </a:p>
          <a:p>
            <a:pPr>
              <a:buFont typeface="Arial" panose="020B0604020202020204" pitchFamily="34" charset="0"/>
              <a:buNone/>
              <a:defRPr/>
            </a:pPr>
            <a:endParaRPr lang="en-US" dirty="0"/>
          </a:p>
          <a:p>
            <a:pPr marL="171450" indent="-171450">
              <a:buFont typeface="Arial" panose="020B0604020202020204" pitchFamily="34" charset="0"/>
              <a:buChar char="•"/>
              <a:defRPr/>
            </a:pPr>
            <a:endParaRPr lang="en-US" dirty="0"/>
          </a:p>
        </p:txBody>
      </p:sp>
      <p:sp>
        <p:nvSpPr>
          <p:cNvPr id="65540" name="Slide Number Placeholder 3">
            <a:extLst>
              <a:ext uri="{FF2B5EF4-FFF2-40B4-BE49-F238E27FC236}">
                <a16:creationId xmlns:a16="http://schemas.microsoft.com/office/drawing/2014/main" id="{13089055-684E-0B4E-80AB-E009E63C79C5}"/>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EB940D1B-C57D-EA41-8B5E-626BF43BA0B2}" type="slidenum">
              <a:rPr lang="en-US" altLang="en-US" smtClean="0">
                <a:latin typeface="Calibri" panose="020F0502020204030204" pitchFamily="34" charset="0"/>
              </a:rPr>
              <a:pPr/>
              <a:t>24</a:t>
            </a:fld>
            <a:endParaRPr lang="en-US" altLang="en-US">
              <a:latin typeface="Calibri" panose="020F0502020204030204" pitchFamily="34" charset="0"/>
            </a:endParaRPr>
          </a:p>
        </p:txBody>
      </p:sp>
    </p:spTree>
    <p:extLst>
      <p:ext uri="{BB962C8B-B14F-4D97-AF65-F5344CB8AC3E}">
        <p14:creationId xmlns:p14="http://schemas.microsoft.com/office/powerpoint/2010/main" val="303579456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a:extLst>
              <a:ext uri="{FF2B5EF4-FFF2-40B4-BE49-F238E27FC236}">
                <a16:creationId xmlns:a16="http://schemas.microsoft.com/office/drawing/2014/main" id="{66E981AD-4DE7-BA4E-941F-60BC5CB0F0D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1" name="Notes Placeholder 2">
            <a:extLst>
              <a:ext uri="{FF2B5EF4-FFF2-40B4-BE49-F238E27FC236}">
                <a16:creationId xmlns:a16="http://schemas.microsoft.com/office/drawing/2014/main" id="{930FE6F1-84C3-7D43-AFA7-18FC5BD033C7}"/>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92500" lnSpcReduction="20000"/>
          </a:bodyPr>
          <a:lstStyle/>
          <a:p>
            <a:r>
              <a:rPr lang="en-US" altLang="en-US" dirty="0"/>
              <a:t>Define abuse and neglect</a:t>
            </a:r>
          </a:p>
          <a:p>
            <a:endParaRPr lang="en-US" altLang="en-US" dirty="0"/>
          </a:p>
          <a:p>
            <a:r>
              <a:rPr lang="en-US" altLang="en-US" dirty="0"/>
              <a:t>Applies to vulnerable adults. </a:t>
            </a:r>
          </a:p>
          <a:p>
            <a:endParaRPr lang="en-US" altLang="en-US" dirty="0"/>
          </a:p>
          <a:p>
            <a:r>
              <a:rPr lang="en-US" altLang="en-US" dirty="0"/>
              <a:t>Law use language that characterizes the laws as applying to adults who are not able to protect themselves or access assistance independently. Laws do not apply to all abuse, only abuse of adults who cannot protect themselves.</a:t>
            </a:r>
          </a:p>
          <a:p>
            <a:endParaRPr lang="en-US" altLang="en-US" dirty="0"/>
          </a:p>
          <a:p>
            <a:r>
              <a:rPr lang="en-US" altLang="en-US" dirty="0"/>
              <a:t>Designed to respond to elder abuse but also to people living with disabilities</a:t>
            </a:r>
          </a:p>
          <a:p>
            <a:endParaRPr lang="en-US" altLang="en-US" dirty="0"/>
          </a:p>
          <a:p>
            <a:r>
              <a:rPr lang="en-US" altLang="en-US" dirty="0"/>
              <a:t>Varying powers for agencies to intervene in emergency circumstances</a:t>
            </a:r>
          </a:p>
          <a:p>
            <a:endParaRPr lang="en-US" altLang="en-US" dirty="0"/>
          </a:p>
          <a:p>
            <a:r>
              <a:rPr lang="en-US" altLang="en-US" dirty="0"/>
              <a:t>Generally reporting abuse is not mandatory, but specific agencies will be required by law to respond to reports of abuse</a:t>
            </a:r>
          </a:p>
          <a:p>
            <a:endParaRPr lang="en-US" altLang="en-US" dirty="0"/>
          </a:p>
          <a:p>
            <a:r>
              <a:rPr lang="en-US" altLang="en-US" dirty="0"/>
              <a:t>BC Adult Guardianship Act (deals with responding to abuse and neglect and also some forms of guardianship)</a:t>
            </a:r>
          </a:p>
          <a:p>
            <a:r>
              <a:rPr lang="en-US" sz="1200" i="1" kern="1200" dirty="0">
                <a:solidFill>
                  <a:schemeClr val="tx1"/>
                </a:solidFill>
                <a:effectLst/>
                <a:latin typeface="+mn-lt"/>
                <a:ea typeface="ＭＳ Ｐゴシック" panose="020B0600070205080204" pitchFamily="34" charset="-128"/>
                <a:cs typeface="ＭＳ Ｐゴシック" pitchFamily="29" charset="-128"/>
              </a:rPr>
              <a:t>NS Adult Protection Act </a:t>
            </a:r>
            <a:r>
              <a:rPr lang="en-US" sz="1200" i="0" kern="1200" dirty="0">
                <a:solidFill>
                  <a:schemeClr val="tx1"/>
                </a:solidFill>
                <a:effectLst/>
                <a:latin typeface="+mn-lt"/>
                <a:ea typeface="ＭＳ Ｐゴシック" panose="020B0600070205080204" pitchFamily="34" charset="-128"/>
                <a:cs typeface="ＭＳ Ｐゴシック" pitchFamily="29" charset="-128"/>
              </a:rPr>
              <a:t>(very short statute requiring mandatory reporting of abuse; imposes fines for failure to report)</a:t>
            </a:r>
          </a:p>
          <a:p>
            <a:pPr marL="0" marR="0" lvl="0" indent="0" algn="l" defTabSz="4572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mn-lt"/>
                <a:ea typeface="ＭＳ Ｐゴシック" panose="020B0600070205080204" pitchFamily="34" charset="-128"/>
                <a:cs typeface="ＭＳ Ｐゴシック" pitchFamily="29" charset="-128"/>
              </a:rPr>
              <a:t>PEI </a:t>
            </a:r>
            <a:r>
              <a:rPr lang="en-US" sz="1200" i="1" kern="1200" dirty="0">
                <a:solidFill>
                  <a:schemeClr val="tx1"/>
                </a:solidFill>
                <a:effectLst/>
                <a:latin typeface="+mn-lt"/>
                <a:ea typeface="ＭＳ Ｐゴシック" panose="020B0600070205080204" pitchFamily="34" charset="-128"/>
                <a:cs typeface="ＭＳ Ｐゴシック" pitchFamily="29" charset="-128"/>
              </a:rPr>
              <a:t>Adult Protection Act</a:t>
            </a:r>
          </a:p>
          <a:p>
            <a:pPr marL="0" marR="0" lvl="0" indent="0" algn="l" defTabSz="457200" rtl="0" eaLnBrk="0" fontAlgn="base" latinLnBrk="0" hangingPunct="0">
              <a:lnSpc>
                <a:spcPct val="100000"/>
              </a:lnSpc>
              <a:spcBef>
                <a:spcPct val="30000"/>
              </a:spcBef>
              <a:spcAft>
                <a:spcPct val="0"/>
              </a:spcAft>
              <a:buClrTx/>
              <a:buSzTx/>
              <a:buFontTx/>
              <a:buNone/>
              <a:tabLst/>
              <a:defRPr/>
            </a:pPr>
            <a:r>
              <a:rPr lang="en-US" sz="1200" i="1" kern="1200" dirty="0">
                <a:solidFill>
                  <a:schemeClr val="tx1"/>
                </a:solidFill>
                <a:effectLst/>
                <a:latin typeface="+mn-lt"/>
                <a:ea typeface="ＭＳ Ｐゴシック" panose="020B0600070205080204" pitchFamily="34" charset="-128"/>
                <a:cs typeface="ＭＳ Ｐゴシック" pitchFamily="29" charset="-128"/>
              </a:rPr>
              <a:t>Yukon Adult Protection and Decision Making Act </a:t>
            </a:r>
            <a:r>
              <a:rPr lang="en-US" sz="1200" i="0" kern="1200" dirty="0">
                <a:solidFill>
                  <a:schemeClr val="tx1"/>
                </a:solidFill>
                <a:effectLst/>
                <a:latin typeface="+mn-lt"/>
                <a:ea typeface="ＭＳ Ｐゴシック" panose="020B0600070205080204" pitchFamily="34" charset="-128"/>
                <a:cs typeface="ＭＳ Ｐゴシック" pitchFamily="29" charset="-128"/>
              </a:rPr>
              <a:t>(large statute covering substitute and supportive decision making, and adult protection)</a:t>
            </a:r>
          </a:p>
          <a:p>
            <a:r>
              <a:rPr lang="en-US" sz="1200" i="1" kern="1200" dirty="0">
                <a:solidFill>
                  <a:schemeClr val="tx1"/>
                </a:solidFill>
                <a:effectLst/>
                <a:latin typeface="+mn-lt"/>
                <a:ea typeface="ＭＳ Ｐゴシック" panose="020B0600070205080204" pitchFamily="34" charset="-128"/>
                <a:cs typeface="ＭＳ Ｐゴシック" pitchFamily="29" charset="-128"/>
              </a:rPr>
              <a:t>Adult Protection Act</a:t>
            </a:r>
            <a:r>
              <a:rPr lang="en-CA" dirty="0">
                <a:effectLst/>
              </a:rPr>
              <a:t> of </a:t>
            </a:r>
            <a:r>
              <a:rPr lang="en-CA" dirty="0" err="1">
                <a:effectLst/>
              </a:rPr>
              <a:t>Nlfd</a:t>
            </a:r>
            <a:r>
              <a:rPr lang="en-CA" dirty="0">
                <a:effectLst/>
              </a:rPr>
              <a:t> and Labrador—most recent AP legislation</a:t>
            </a:r>
          </a:p>
          <a:p>
            <a:endParaRPr lang="en-US" altLang="en-US" dirty="0"/>
          </a:p>
        </p:txBody>
      </p:sp>
      <p:sp>
        <p:nvSpPr>
          <p:cNvPr id="73732" name="Slide Number Placeholder 3">
            <a:extLst>
              <a:ext uri="{FF2B5EF4-FFF2-40B4-BE49-F238E27FC236}">
                <a16:creationId xmlns:a16="http://schemas.microsoft.com/office/drawing/2014/main" id="{61F873A3-CD0A-A548-BB89-9183BC8A2C16}"/>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40470501-3AF2-1D40-9323-B83CFC18754E}" type="slidenum">
              <a:rPr lang="en-US" altLang="en-US" smtClean="0">
                <a:latin typeface="Calibri" panose="020F0502020204030204" pitchFamily="34" charset="0"/>
              </a:rPr>
              <a:pPr/>
              <a:t>25</a:t>
            </a:fld>
            <a:endParaRPr lang="en-US" altLang="en-US">
              <a:latin typeface="Calibri" panose="020F0502020204030204"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a:extLst>
              <a:ext uri="{FF2B5EF4-FFF2-40B4-BE49-F238E27FC236}">
                <a16:creationId xmlns:a16="http://schemas.microsoft.com/office/drawing/2014/main" id="{C6EFCBB3-527C-D44D-8D83-93073968128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79" name="Notes Placeholder 2">
            <a:extLst>
              <a:ext uri="{FF2B5EF4-FFF2-40B4-BE49-F238E27FC236}">
                <a16:creationId xmlns:a16="http://schemas.microsoft.com/office/drawing/2014/main" id="{4BEB6A89-5291-2C4C-BDDC-8227783E21B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77500" lnSpcReduction="20000"/>
          </a:bodyPr>
          <a:lstStyle/>
          <a:p>
            <a:pPr lvl="0">
              <a:defRPr/>
            </a:pPr>
            <a:r>
              <a:rPr lang="en-US" sz="2200" dirty="0"/>
              <a:t>9 jurisdictions</a:t>
            </a:r>
          </a:p>
          <a:p>
            <a:pPr lvl="0">
              <a:defRPr/>
            </a:pPr>
            <a:r>
              <a:rPr lang="en-US" sz="2200" dirty="0"/>
              <a:t>AB: </a:t>
            </a:r>
            <a:r>
              <a:rPr lang="en-US" sz="2200" i="1" dirty="0">
                <a:hlinkClick r:id="rId3"/>
              </a:rPr>
              <a:t>Protection Against Family Violence Act</a:t>
            </a:r>
            <a:r>
              <a:rPr lang="en-US" sz="2200" dirty="0">
                <a:hlinkClick r:id="rId3"/>
              </a:rPr>
              <a:t>, RSA 2000, c P-27</a:t>
            </a:r>
            <a:endParaRPr lang="en-US" sz="2200" dirty="0"/>
          </a:p>
          <a:p>
            <a:pPr lvl="0">
              <a:defRPr/>
            </a:pPr>
            <a:r>
              <a:rPr lang="en-US" sz="2200" dirty="0">
                <a:solidFill>
                  <a:prstClr val="black"/>
                </a:solidFill>
              </a:rPr>
              <a:t>MB: </a:t>
            </a:r>
            <a:r>
              <a:rPr lang="en-US" sz="2200" i="1" dirty="0">
                <a:solidFill>
                  <a:prstClr val="black"/>
                </a:solidFill>
                <a:hlinkClick r:id="rId4"/>
              </a:rPr>
              <a:t>Domestic Violence and Stalking Act</a:t>
            </a:r>
            <a:r>
              <a:rPr lang="en-US" sz="2200" dirty="0">
                <a:solidFill>
                  <a:prstClr val="black"/>
                </a:solidFill>
                <a:hlinkClick r:id="rId4"/>
              </a:rPr>
              <a:t>, CCSM 1998, c D93</a:t>
            </a:r>
            <a:endParaRPr lang="en-US" sz="2200" dirty="0"/>
          </a:p>
          <a:p>
            <a:pPr lvl="0">
              <a:defRPr/>
            </a:pPr>
            <a:r>
              <a:rPr lang="en-US" sz="2200" dirty="0"/>
              <a:t>NL: </a:t>
            </a:r>
            <a:r>
              <a:rPr lang="en-US" sz="2200" i="1" dirty="0">
                <a:hlinkClick r:id="rId5"/>
              </a:rPr>
              <a:t>Family Violence Protection Act</a:t>
            </a:r>
            <a:r>
              <a:rPr lang="en-US" sz="2200" dirty="0">
                <a:hlinkClick r:id="rId5"/>
              </a:rPr>
              <a:t>, SNL 2005, c F-3.1</a:t>
            </a:r>
            <a:endParaRPr lang="en-US" sz="2200" dirty="0"/>
          </a:p>
          <a:p>
            <a:pPr lvl="0">
              <a:defRPr/>
            </a:pPr>
            <a:r>
              <a:rPr lang="en-US" sz="2200" dirty="0"/>
              <a:t>NS: </a:t>
            </a:r>
            <a:r>
              <a:rPr lang="en-US" sz="2200" i="1" dirty="0">
                <a:hlinkClick r:id="rId6"/>
              </a:rPr>
              <a:t>Domestic Violence Intervention Act</a:t>
            </a:r>
            <a:r>
              <a:rPr lang="en-US" sz="2200" dirty="0">
                <a:hlinkClick r:id="rId6"/>
              </a:rPr>
              <a:t>, SNS 2001, c 29</a:t>
            </a:r>
            <a:endParaRPr lang="en-US" sz="2200" dirty="0"/>
          </a:p>
          <a:p>
            <a:pPr lvl="0">
              <a:defRPr/>
            </a:pPr>
            <a:r>
              <a:rPr lang="en-US" sz="2200" dirty="0">
                <a:solidFill>
                  <a:prstClr val="black"/>
                </a:solidFill>
              </a:rPr>
              <a:t>NU: </a:t>
            </a:r>
            <a:r>
              <a:rPr lang="en-US" sz="2200" i="1" dirty="0">
                <a:solidFill>
                  <a:prstClr val="black"/>
                </a:solidFill>
                <a:hlinkClick r:id="rId7"/>
              </a:rPr>
              <a:t>Family Abuse Intervention Act</a:t>
            </a:r>
            <a:r>
              <a:rPr lang="en-US" sz="2200" dirty="0">
                <a:solidFill>
                  <a:prstClr val="black"/>
                </a:solidFill>
                <a:hlinkClick r:id="rId7"/>
              </a:rPr>
              <a:t>, S Nu 2006, c 18</a:t>
            </a:r>
            <a:endParaRPr lang="en-US" sz="2200" dirty="0">
              <a:solidFill>
                <a:prstClr val="black"/>
              </a:solidFill>
            </a:endParaRPr>
          </a:p>
          <a:p>
            <a:pPr lvl="0">
              <a:defRPr/>
            </a:pPr>
            <a:r>
              <a:rPr lang="en-US" sz="2200" dirty="0">
                <a:solidFill>
                  <a:prstClr val="black"/>
                </a:solidFill>
              </a:rPr>
              <a:t>NWT: </a:t>
            </a:r>
            <a:r>
              <a:rPr lang="en-US" sz="2200" i="1" dirty="0">
                <a:solidFill>
                  <a:prstClr val="black"/>
                </a:solidFill>
                <a:hlinkClick r:id="rId8"/>
              </a:rPr>
              <a:t>Protection Against Family Violence Act</a:t>
            </a:r>
            <a:r>
              <a:rPr lang="en-US" sz="2200" dirty="0">
                <a:solidFill>
                  <a:prstClr val="black"/>
                </a:solidFill>
                <a:hlinkClick r:id="rId8"/>
              </a:rPr>
              <a:t>, SNWT 2003, c 24</a:t>
            </a:r>
            <a:endParaRPr lang="en-US" altLang="en-US" sz="1200" dirty="0">
              <a:solidFill>
                <a:srgbClr val="000000"/>
              </a:solidFill>
            </a:endParaRPr>
          </a:p>
          <a:p>
            <a:r>
              <a:rPr lang="en-US" altLang="en-US" sz="1200" dirty="0">
                <a:solidFill>
                  <a:srgbClr val="000000"/>
                </a:solidFill>
              </a:rPr>
              <a:t>PEI: </a:t>
            </a:r>
            <a:r>
              <a:rPr lang="en-US" altLang="en-US" sz="1200" i="1" dirty="0">
                <a:solidFill>
                  <a:srgbClr val="000000"/>
                </a:solidFill>
                <a:hlinkClick r:id="rId9"/>
              </a:rPr>
              <a:t>Victims of Family Violence Act</a:t>
            </a:r>
            <a:r>
              <a:rPr lang="en-US" altLang="en-US" sz="1200" dirty="0">
                <a:solidFill>
                  <a:srgbClr val="000000"/>
                </a:solidFill>
                <a:hlinkClick r:id="rId9"/>
              </a:rPr>
              <a:t>, RSPEI 1988, c V-3.2</a:t>
            </a:r>
            <a:endParaRPr lang="en-US" altLang="en-US" sz="1200" dirty="0">
              <a:solidFill>
                <a:srgbClr val="000000"/>
              </a:solidFill>
            </a:endParaRPr>
          </a:p>
          <a:p>
            <a:r>
              <a:rPr lang="en-US" altLang="en-US" sz="1200" dirty="0">
                <a:solidFill>
                  <a:srgbClr val="000000"/>
                </a:solidFill>
              </a:rPr>
              <a:t>SK: </a:t>
            </a:r>
            <a:r>
              <a:rPr lang="en-US" altLang="en-US" sz="1200" i="1" dirty="0">
                <a:solidFill>
                  <a:srgbClr val="000000"/>
                </a:solidFill>
                <a:hlinkClick r:id="rId10"/>
              </a:rPr>
              <a:t>The Victims of Domestic Violence Act</a:t>
            </a:r>
            <a:r>
              <a:rPr lang="en-US" altLang="en-US" sz="1200" dirty="0">
                <a:solidFill>
                  <a:srgbClr val="000000"/>
                </a:solidFill>
                <a:hlinkClick r:id="rId10"/>
              </a:rPr>
              <a:t>, SS 1994, c V-6.02</a:t>
            </a:r>
            <a:endParaRPr lang="en-US" altLang="en-US" sz="1200" dirty="0">
              <a:solidFill>
                <a:srgbClr val="000000"/>
              </a:solidFill>
            </a:endParaRPr>
          </a:p>
          <a:p>
            <a:r>
              <a:rPr lang="en-US" altLang="en-US" sz="1200" dirty="0">
                <a:solidFill>
                  <a:srgbClr val="000000"/>
                </a:solidFill>
              </a:rPr>
              <a:t>YT: </a:t>
            </a:r>
            <a:r>
              <a:rPr lang="en-US" altLang="en-US" sz="1200" i="1" dirty="0">
                <a:solidFill>
                  <a:srgbClr val="000000"/>
                </a:solidFill>
                <a:hlinkClick r:id="rId11"/>
              </a:rPr>
              <a:t>Family Violence Protection Act</a:t>
            </a:r>
            <a:r>
              <a:rPr lang="en-US" altLang="en-US" sz="1200" dirty="0">
                <a:solidFill>
                  <a:srgbClr val="000000"/>
                </a:solidFill>
                <a:hlinkClick r:id="rId11"/>
              </a:rPr>
              <a:t>, RSY 2002, c 84</a:t>
            </a:r>
            <a:endParaRPr lang="en-US" altLang="en-US" sz="1200" dirty="0">
              <a:solidFill>
                <a:srgbClr val="000000"/>
              </a:solidFill>
            </a:endParaRPr>
          </a:p>
          <a:p>
            <a:endParaRPr lang="en-US" altLang="en-US" sz="1200" dirty="0">
              <a:solidFill>
                <a:srgbClr val="000000"/>
              </a:solidFill>
            </a:endParaRPr>
          </a:p>
          <a:p>
            <a:r>
              <a:rPr lang="en-US" altLang="en-US" sz="1200" dirty="0">
                <a:solidFill>
                  <a:srgbClr val="000000"/>
                </a:solidFill>
              </a:rPr>
              <a:t>In other jurisdictions such judge powers will be found in family law</a:t>
            </a:r>
            <a:endParaRPr lang="en-US" altLang="en-US" sz="1200" dirty="0"/>
          </a:p>
          <a:p>
            <a:endParaRPr lang="en-US" altLang="en-US" dirty="0"/>
          </a:p>
          <a:p>
            <a:r>
              <a:rPr lang="en-US" altLang="en-US" dirty="0"/>
              <a:t>Set out the kind of terms that can appear in a restraining order, varying from counselling to fire arm restrictions to no contact provisions to reimbursement for losses</a:t>
            </a:r>
          </a:p>
        </p:txBody>
      </p:sp>
      <p:sp>
        <p:nvSpPr>
          <p:cNvPr id="75780" name="Slide Number Placeholder 3">
            <a:extLst>
              <a:ext uri="{FF2B5EF4-FFF2-40B4-BE49-F238E27FC236}">
                <a16:creationId xmlns:a16="http://schemas.microsoft.com/office/drawing/2014/main" id="{0B09F10C-0EE6-274B-A4B4-728EBF5EC8B6}"/>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FD6DD97A-7051-1E4F-9CE7-0E3B550ECD42}" type="slidenum">
              <a:rPr lang="en-US" altLang="en-US" smtClean="0">
                <a:latin typeface="Calibri" panose="020F0502020204030204" pitchFamily="34" charset="0"/>
              </a:rPr>
              <a:pPr/>
              <a:t>26</a:t>
            </a:fld>
            <a:endParaRPr lang="en-US" altLang="en-US">
              <a:latin typeface="Calibri" panose="020F0502020204030204"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a:extLst>
              <a:ext uri="{FF2B5EF4-FFF2-40B4-BE49-F238E27FC236}">
                <a16:creationId xmlns:a16="http://schemas.microsoft.com/office/drawing/2014/main" id="{1D175EF7-C32A-D141-9567-7AA91A993A1A}"/>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5" name="Notes Placeholder 2">
            <a:extLst>
              <a:ext uri="{FF2B5EF4-FFF2-40B4-BE49-F238E27FC236}">
                <a16:creationId xmlns:a16="http://schemas.microsoft.com/office/drawing/2014/main" id="{543E1E85-730B-5C40-B685-0945BC2B5FD0}"/>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70000" lnSpcReduction="20000"/>
          </a:bodyPr>
          <a:lstStyle/>
          <a:p>
            <a:pPr lvl="0"/>
            <a:r>
              <a:rPr lang="en-US" altLang="en-US" sz="2400" dirty="0"/>
              <a:t>In some cases a specific law re protection for persons in care, </a:t>
            </a:r>
            <a:r>
              <a:rPr lang="en-US" altLang="en-US" sz="2400" dirty="0" err="1"/>
              <a:t>eg</a:t>
            </a:r>
            <a:endParaRPr lang="en-US" altLang="en-US" sz="2400" dirty="0"/>
          </a:p>
          <a:p>
            <a:pPr lvl="0"/>
            <a:endParaRPr lang="en-US" altLang="en-US" sz="2400" dirty="0"/>
          </a:p>
          <a:p>
            <a:pPr lvl="0"/>
            <a:r>
              <a:rPr lang="en-US" altLang="en-US" sz="2400" dirty="0"/>
              <a:t>AB: </a:t>
            </a:r>
            <a:r>
              <a:rPr lang="en-US" altLang="en-US" sz="2400" i="1" dirty="0">
                <a:hlinkClick r:id="rId3"/>
              </a:rPr>
              <a:t>Protection for Persons in Care Act</a:t>
            </a:r>
            <a:r>
              <a:rPr lang="en-US" altLang="en-US" sz="2400" dirty="0">
                <a:hlinkClick r:id="rId3"/>
              </a:rPr>
              <a:t>, SA 2009, c P-29.1</a:t>
            </a:r>
            <a:endParaRPr lang="en-US" altLang="en-US" sz="2400" dirty="0"/>
          </a:p>
          <a:p>
            <a:pPr lvl="0"/>
            <a:r>
              <a:rPr lang="en-US" altLang="en-US" sz="2400" dirty="0"/>
              <a:t>MB: </a:t>
            </a:r>
            <a:r>
              <a:rPr lang="en-US" altLang="en-US" sz="2400" i="1" dirty="0">
                <a:hlinkClick r:id="rId4"/>
              </a:rPr>
              <a:t>The Protection for Persons in Care Act</a:t>
            </a:r>
            <a:r>
              <a:rPr lang="en-US" altLang="en-US" sz="2400" dirty="0">
                <a:hlinkClick r:id="rId4"/>
              </a:rPr>
              <a:t>, CCSM 2000, c P 144</a:t>
            </a:r>
            <a:endParaRPr lang="en-US" altLang="en-US" sz="2400" dirty="0"/>
          </a:p>
          <a:p>
            <a:pPr lvl="0"/>
            <a:r>
              <a:rPr lang="en-US" altLang="en-US" sz="2400" dirty="0"/>
              <a:t>NS: </a:t>
            </a:r>
            <a:r>
              <a:rPr lang="en-US" altLang="en-US" sz="2400" i="1" dirty="0">
                <a:hlinkClick r:id="rId5"/>
              </a:rPr>
              <a:t>Protection for Persons in Care Act</a:t>
            </a:r>
            <a:r>
              <a:rPr lang="en-US" altLang="en-US" sz="2400" dirty="0">
                <a:hlinkClick r:id="rId5"/>
              </a:rPr>
              <a:t>, SNS 2004, c 33</a:t>
            </a:r>
            <a:endParaRPr lang="en-US" altLang="en-US" sz="2400" dirty="0"/>
          </a:p>
          <a:p>
            <a:pPr lvl="0"/>
            <a:endParaRPr lang="en-US" altLang="en-US" sz="2400" dirty="0"/>
          </a:p>
          <a:p>
            <a:pPr lvl="0"/>
            <a:r>
              <a:rPr lang="en-US" altLang="en-US" sz="2400" dirty="0"/>
              <a:t>Also in some jurisdictions laws regulating care homes includes mandatory response to abuse, </a:t>
            </a:r>
            <a:r>
              <a:rPr lang="en-US" altLang="en-US" sz="2400" dirty="0" err="1"/>
              <a:t>eg</a:t>
            </a:r>
            <a:endParaRPr lang="en-US" altLang="en-US" sz="2400" dirty="0"/>
          </a:p>
          <a:p>
            <a:endParaRPr lang="en-US" altLang="en-US" sz="2400" dirty="0">
              <a:solidFill>
                <a:srgbClr val="000000"/>
              </a:solidFill>
            </a:endParaRPr>
          </a:p>
          <a:p>
            <a:r>
              <a:rPr lang="en-US" altLang="en-US" sz="2400" dirty="0">
                <a:solidFill>
                  <a:srgbClr val="000000"/>
                </a:solidFill>
              </a:rPr>
              <a:t>SK: </a:t>
            </a:r>
            <a:r>
              <a:rPr lang="en-US" altLang="en-US" sz="2400" i="1" dirty="0">
                <a:solidFill>
                  <a:srgbClr val="000000"/>
                </a:solidFill>
                <a:hlinkClick r:id="rId6"/>
              </a:rPr>
              <a:t>Personal Care Homes Regulations 1996</a:t>
            </a:r>
            <a:r>
              <a:rPr lang="en-US" altLang="en-US" sz="2400" dirty="0">
                <a:solidFill>
                  <a:srgbClr val="000000"/>
                </a:solidFill>
                <a:hlinkClick r:id="rId6"/>
              </a:rPr>
              <a:t>, RRS c P-6.01 Reg 2</a:t>
            </a:r>
            <a:r>
              <a:rPr lang="en-US" altLang="en-US" sz="2400" dirty="0">
                <a:solidFill>
                  <a:srgbClr val="000000"/>
                </a:solidFill>
              </a:rPr>
              <a:t> </a:t>
            </a:r>
          </a:p>
          <a:p>
            <a:r>
              <a:rPr lang="en-US" altLang="en-US" sz="2400" dirty="0"/>
              <a:t>BC: </a:t>
            </a:r>
            <a:r>
              <a:rPr lang="en-US" altLang="en-US" sz="2400" i="1" dirty="0">
                <a:hlinkClick r:id="rId7"/>
              </a:rPr>
              <a:t>Community Care and Assisted Living Act</a:t>
            </a:r>
            <a:r>
              <a:rPr lang="en-US" altLang="en-US" sz="2400" dirty="0">
                <a:hlinkClick r:id="rId7"/>
              </a:rPr>
              <a:t>, RSBC 2002, c 75</a:t>
            </a:r>
            <a:endParaRPr lang="en-US" altLang="en-US" sz="2400" dirty="0">
              <a:solidFill>
                <a:schemeClr val="tx1"/>
              </a:solidFill>
            </a:endParaRPr>
          </a:p>
          <a:p>
            <a:r>
              <a:rPr lang="en-US" altLang="en-US" sz="2400" dirty="0">
                <a:solidFill>
                  <a:srgbClr val="000000"/>
                </a:solidFill>
              </a:rPr>
              <a:t>ON: </a:t>
            </a:r>
            <a:r>
              <a:rPr lang="en-US" altLang="en-US" sz="2400" i="1" dirty="0">
                <a:solidFill>
                  <a:srgbClr val="000000"/>
                </a:solidFill>
                <a:hlinkClick r:id="rId8"/>
              </a:rPr>
              <a:t>Long-Term Care Homes Act</a:t>
            </a:r>
            <a:r>
              <a:rPr lang="en-US" altLang="en-US" sz="2400" dirty="0">
                <a:solidFill>
                  <a:srgbClr val="000000"/>
                </a:solidFill>
                <a:hlinkClick r:id="rId8"/>
              </a:rPr>
              <a:t>, SO 2007, c 8</a:t>
            </a:r>
            <a:endParaRPr lang="en-US" altLang="en-US" sz="2400" dirty="0">
              <a:solidFill>
                <a:srgbClr val="000000"/>
              </a:solidFill>
            </a:endParaRPr>
          </a:p>
          <a:p>
            <a:pPr lvl="1"/>
            <a:endParaRPr lang="en-US" altLang="en-US" sz="2400" dirty="0"/>
          </a:p>
          <a:p>
            <a:endParaRPr lang="en-US" altLang="en-US" dirty="0"/>
          </a:p>
        </p:txBody>
      </p:sp>
      <p:sp>
        <p:nvSpPr>
          <p:cNvPr id="79876" name="Slide Number Placeholder 3">
            <a:extLst>
              <a:ext uri="{FF2B5EF4-FFF2-40B4-BE49-F238E27FC236}">
                <a16:creationId xmlns:a16="http://schemas.microsoft.com/office/drawing/2014/main" id="{B0F4D272-59B8-814D-9770-E9F2A946FB5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522F7AB8-C3C3-6D4A-8676-E5FA26F494A5}" type="slidenum">
              <a:rPr lang="en-US" altLang="en-US" smtClean="0">
                <a:latin typeface="Calibri" panose="020F0502020204030204" pitchFamily="34" charset="0"/>
              </a:rPr>
              <a:pPr/>
              <a:t>27</a:t>
            </a:fld>
            <a:endParaRPr lang="en-US" altLang="en-US">
              <a:latin typeface="Calibri" panose="020F0502020204030204"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a:extLst>
              <a:ext uri="{FF2B5EF4-FFF2-40B4-BE49-F238E27FC236}">
                <a16:creationId xmlns:a16="http://schemas.microsoft.com/office/drawing/2014/main" id="{1D175EF7-C32A-D141-9567-7AA91A993A1A}"/>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5" name="Notes Placeholder 2">
            <a:extLst>
              <a:ext uri="{FF2B5EF4-FFF2-40B4-BE49-F238E27FC236}">
                <a16:creationId xmlns:a16="http://schemas.microsoft.com/office/drawing/2014/main" id="{543E1E85-730B-5C40-B685-0945BC2B5FD0}"/>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r>
              <a:rPr lang="en-CA" sz="1200" kern="1200" dirty="0">
                <a:solidFill>
                  <a:schemeClr val="tx1"/>
                </a:solidFill>
                <a:effectLst/>
                <a:latin typeface="+mn-lt"/>
                <a:ea typeface="ＭＳ Ｐゴシック" panose="020B0600070205080204" pitchFamily="34" charset="-128"/>
                <a:cs typeface="ＭＳ Ｐゴシック" pitchFamily="29" charset="-128"/>
              </a:rPr>
              <a:t>YUKON: Public Guardian and Trustee Act, SY 2003, c 21, Sch. C, Part 2., s 9(1); </a:t>
            </a:r>
          </a:p>
          <a:p>
            <a:r>
              <a:rPr lang="en-CA" sz="1200" kern="1200" dirty="0">
                <a:solidFill>
                  <a:schemeClr val="tx1"/>
                </a:solidFill>
                <a:effectLst/>
                <a:latin typeface="+mn-lt"/>
                <a:ea typeface="ＭＳ Ｐゴシック" panose="020B0600070205080204" pitchFamily="34" charset="-128"/>
                <a:cs typeface="ＭＳ Ｐゴシック" pitchFamily="29" charset="-128"/>
              </a:rPr>
              <a:t>BC: Public Guardian and Trustee Act, RSBC 1996, c 383, s. 17; </a:t>
            </a:r>
          </a:p>
          <a:p>
            <a:r>
              <a:rPr lang="en-CA" sz="1200" kern="1200" dirty="0">
                <a:solidFill>
                  <a:schemeClr val="tx1"/>
                </a:solidFill>
                <a:effectLst/>
                <a:latin typeface="+mn-lt"/>
                <a:ea typeface="ＭＳ Ｐゴシック" panose="020B0600070205080204" pitchFamily="34" charset="-128"/>
                <a:cs typeface="ＭＳ Ｐゴシック" pitchFamily="29" charset="-128"/>
              </a:rPr>
              <a:t>ALBERTA: The Adult Guardianship and Trusteeship Act, SA 2008, c.A-4.2, </a:t>
            </a:r>
            <a:r>
              <a:rPr lang="en-CA" sz="1200" kern="1200" dirty="0" err="1">
                <a:solidFill>
                  <a:schemeClr val="tx1"/>
                </a:solidFill>
                <a:effectLst/>
                <a:latin typeface="+mn-lt"/>
                <a:ea typeface="ＭＳ Ｐゴシック" panose="020B0600070205080204" pitchFamily="34" charset="-128"/>
                <a:cs typeface="ＭＳ Ｐゴシック" pitchFamily="29" charset="-128"/>
              </a:rPr>
              <a:t>ss</a:t>
            </a:r>
            <a:r>
              <a:rPr lang="en-CA" sz="1200" kern="1200" dirty="0">
                <a:solidFill>
                  <a:schemeClr val="tx1"/>
                </a:solidFill>
                <a:effectLst/>
                <a:latin typeface="+mn-lt"/>
                <a:ea typeface="ＭＳ Ｐゴシック" panose="020B0600070205080204" pitchFamily="34" charset="-128"/>
                <a:cs typeface="ＭＳ Ｐゴシック" pitchFamily="29" charset="-128"/>
              </a:rPr>
              <a:t> 75-77; </a:t>
            </a:r>
          </a:p>
          <a:p>
            <a:r>
              <a:rPr lang="en-CA" sz="1200" kern="1200" dirty="0">
                <a:solidFill>
                  <a:schemeClr val="tx1"/>
                </a:solidFill>
                <a:effectLst/>
                <a:latin typeface="+mn-lt"/>
                <a:ea typeface="ＭＳ Ｐゴシック" panose="020B0600070205080204" pitchFamily="34" charset="-128"/>
                <a:cs typeface="ＭＳ Ｐゴシック" pitchFamily="29" charset="-128"/>
              </a:rPr>
              <a:t>SASKATCHEWAN: The Public Guardian and Trustee Act, SS 1983, c P-36.3, s 40.7; </a:t>
            </a:r>
          </a:p>
          <a:p>
            <a:r>
              <a:rPr lang="en-CA" sz="1200" kern="1200" dirty="0">
                <a:solidFill>
                  <a:schemeClr val="tx1"/>
                </a:solidFill>
                <a:effectLst/>
                <a:latin typeface="+mn-lt"/>
                <a:ea typeface="ＭＳ Ｐゴシック" panose="020B0600070205080204" pitchFamily="34" charset="-128"/>
                <a:cs typeface="ＭＳ Ｐゴシック" pitchFamily="29" charset="-128"/>
              </a:rPr>
              <a:t>Quebec: Public Curator Act, RSQ c. C-81, s  27; </a:t>
            </a:r>
          </a:p>
          <a:p>
            <a:r>
              <a:rPr lang="en-CA" sz="1200" kern="1200" dirty="0">
                <a:solidFill>
                  <a:schemeClr val="tx1"/>
                </a:solidFill>
                <a:effectLst/>
                <a:latin typeface="+mn-lt"/>
                <a:ea typeface="ＭＳ Ｐゴシック" panose="020B0600070205080204" pitchFamily="34" charset="-128"/>
                <a:cs typeface="ＭＳ Ｐゴシック" pitchFamily="29" charset="-128"/>
              </a:rPr>
              <a:t>ONTARIO: Substitute Decisions Act, SO 1992, c 30, s 27</a:t>
            </a:r>
          </a:p>
          <a:p>
            <a:r>
              <a:rPr lang="en-CA" sz="1200" kern="1200" dirty="0">
                <a:solidFill>
                  <a:schemeClr val="tx1"/>
                </a:solidFill>
                <a:effectLst/>
                <a:latin typeface="+mn-lt"/>
                <a:ea typeface="ＭＳ Ｐゴシック" panose="020B0600070205080204" pitchFamily="34" charset="-128"/>
                <a:cs typeface="ＭＳ Ｐゴシック" pitchFamily="29" charset="-128"/>
              </a:rPr>
              <a:t>.</a:t>
            </a:r>
          </a:p>
          <a:p>
            <a:pPr lvl="1"/>
            <a:endParaRPr lang="en-US" altLang="en-US" sz="2400" dirty="0"/>
          </a:p>
          <a:p>
            <a:endParaRPr lang="en-US" altLang="en-US" dirty="0"/>
          </a:p>
        </p:txBody>
      </p:sp>
      <p:sp>
        <p:nvSpPr>
          <p:cNvPr id="79876" name="Slide Number Placeholder 3">
            <a:extLst>
              <a:ext uri="{FF2B5EF4-FFF2-40B4-BE49-F238E27FC236}">
                <a16:creationId xmlns:a16="http://schemas.microsoft.com/office/drawing/2014/main" id="{B0F4D272-59B8-814D-9770-E9F2A946FB5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522F7AB8-C3C3-6D4A-8676-E5FA26F494A5}" type="slidenum">
              <a:rPr lang="en-US" altLang="en-US" smtClean="0">
                <a:latin typeface="Calibri" panose="020F0502020204030204" pitchFamily="34" charset="0"/>
              </a:rPr>
              <a:pPr/>
              <a:t>28</a:t>
            </a:fld>
            <a:endParaRPr lang="en-US" altLang="en-US">
              <a:latin typeface="Calibri" panose="020F0502020204030204" pitchFamily="34" charset="0"/>
            </a:endParaRPr>
          </a:p>
        </p:txBody>
      </p:sp>
    </p:spTree>
    <p:extLst>
      <p:ext uri="{BB962C8B-B14F-4D97-AF65-F5344CB8AC3E}">
        <p14:creationId xmlns:p14="http://schemas.microsoft.com/office/powerpoint/2010/main" val="41188714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a:extLst>
              <a:ext uri="{FF2B5EF4-FFF2-40B4-BE49-F238E27FC236}">
                <a16:creationId xmlns:a16="http://schemas.microsoft.com/office/drawing/2014/main" id="{1EC037FF-DB7D-7B4F-99FD-F8C6309DDD61}"/>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a:extLst>
              <a:ext uri="{FF2B5EF4-FFF2-40B4-BE49-F238E27FC236}">
                <a16:creationId xmlns:a16="http://schemas.microsoft.com/office/drawing/2014/main" id="{3CC778FA-0DAD-9C46-8B59-D2FBC04147B2}"/>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92500" lnSpcReduction="20000"/>
          </a:bodyPr>
          <a:lstStyle/>
          <a:p>
            <a:r>
              <a:rPr lang="en-US" altLang="en-US" dirty="0"/>
              <a:t>To give you a sense of the range of CCEL’s work, we will mention briefly a number of our current and recent projects that are related to elder abuse. </a:t>
            </a:r>
          </a:p>
          <a:p>
            <a:endParaRPr lang="en-US" altLang="en-US" dirty="0"/>
          </a:p>
          <a:p>
            <a:r>
              <a:rPr lang="en-US" altLang="en-US" dirty="0"/>
              <a:t>1. We are currently updating our 2011 practical guide to elder abuse and neglect law in Canada. You can find this guide on our website. A new one will be available within a year.</a:t>
            </a:r>
          </a:p>
          <a:p>
            <a:endParaRPr lang="en-US" altLang="en-US" dirty="0"/>
          </a:p>
          <a:p>
            <a:r>
              <a:rPr lang="en-US" altLang="en-US" dirty="0"/>
              <a:t>2. Inclusive Investing is our second project on supported decision making, which presents an alternative to court appointed guardianship. Supported Decision making allows anyone, particularly people with disabilities, to have greater autonomy by participating in decision making for health, personal or financial issues. Inclusive Investing explores the use of supported decision making in BC and Ontario in an investment context. We will be conducting consultation this coming fall and publishing a report and a set of tools in fall 2019. </a:t>
            </a:r>
            <a:r>
              <a:rPr lang="en-CA" dirty="0"/>
              <a:t>The key research question we are looking at: How can Canadian investment and financial institutions, adults with capacity challenges, and supporters incorporate Sup DM into the investment decision making process, while guarding against undue influence and elder financial abuse?</a:t>
            </a:r>
            <a:endParaRPr lang="en-US" altLang="en-US" dirty="0"/>
          </a:p>
          <a:p>
            <a:endParaRPr lang="en-US" altLang="en-US" dirty="0"/>
          </a:p>
          <a:p>
            <a:r>
              <a:rPr lang="en-US" altLang="en-US" dirty="0"/>
              <a:t>3. The Older Women’s Dialogue Project is focused on identifying and taking action on law and policy barriers to well being for older women in the Vancouver area. We started this work because we felt that gender-neutral aging research was missing key issues impacting older women. We have consulted with over 500 women, published 2 law reform reports, 1 promising practices tool, and supported 5 groups of older women to develop tools too take action on urgent legal and policy issues ranging from housing to access to health care to spousal violence. The latest tool is a video identifying how the family law system fails older immigrant women fleeing violence.</a:t>
            </a:r>
          </a:p>
          <a:p>
            <a:endParaRPr lang="en-US" altLang="en-US" dirty="0"/>
          </a:p>
          <a:p>
            <a:r>
              <a:rPr lang="en-US" altLang="en-US" dirty="0"/>
              <a:t>All the resources and reports we develop can be accessed for free from our website.</a:t>
            </a:r>
          </a:p>
        </p:txBody>
      </p:sp>
      <p:sp>
        <p:nvSpPr>
          <p:cNvPr id="22532" name="Slide Number Placeholder 3">
            <a:extLst>
              <a:ext uri="{FF2B5EF4-FFF2-40B4-BE49-F238E27FC236}">
                <a16:creationId xmlns:a16="http://schemas.microsoft.com/office/drawing/2014/main" id="{B65AA716-8354-5B42-A572-6079C7BCE27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5F9AD9D-9160-E642-A52D-F6F674CAE664}" type="slidenum">
              <a:rPr lang="en-US" altLang="en-US" smtClean="0">
                <a:latin typeface="Calibri" panose="020F0502020204030204" pitchFamily="34" charset="0"/>
              </a:rPr>
              <a:pPr/>
              <a:t>2</a:t>
            </a:fld>
            <a:endParaRPr lang="en-US" altLang="en-US">
              <a:latin typeface="Calibri" panose="020F0502020204030204"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a:extLst>
              <a:ext uri="{FF2B5EF4-FFF2-40B4-BE49-F238E27FC236}">
                <a16:creationId xmlns:a16="http://schemas.microsoft.com/office/drawing/2014/main" id="{1D175EF7-C32A-D141-9567-7AA91A993A1A}"/>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5" name="Notes Placeholder 2">
            <a:extLst>
              <a:ext uri="{FF2B5EF4-FFF2-40B4-BE49-F238E27FC236}">
                <a16:creationId xmlns:a16="http://schemas.microsoft.com/office/drawing/2014/main" id="{543E1E85-730B-5C40-B685-0945BC2B5FD0}"/>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marL="0" marR="0" lvl="0" indent="0" algn="l" defTabSz="457200" rtl="0" eaLnBrk="0" fontAlgn="base" latinLnBrk="0" hangingPunct="0">
              <a:lnSpc>
                <a:spcPct val="100000"/>
              </a:lnSpc>
              <a:spcBef>
                <a:spcPct val="30000"/>
              </a:spcBef>
              <a:spcAft>
                <a:spcPct val="0"/>
              </a:spcAft>
              <a:buClrTx/>
              <a:buSzTx/>
              <a:buFontTx/>
              <a:buNone/>
              <a:tabLst/>
              <a:defRPr/>
            </a:pPr>
            <a:r>
              <a:rPr lang="en-US" sz="1200" i="1" kern="1200" dirty="0">
                <a:solidFill>
                  <a:schemeClr val="tx1"/>
                </a:solidFill>
                <a:effectLst/>
                <a:latin typeface="+mn-lt"/>
                <a:ea typeface="ＭＳ Ｐゴシック" panose="020B0600070205080204" pitchFamily="34" charset="-128"/>
                <a:cs typeface="ＭＳ Ｐゴシック" pitchFamily="29" charset="-128"/>
              </a:rPr>
              <a:t>Charter of Human Rights and Freedoms</a:t>
            </a:r>
            <a:r>
              <a:rPr lang="en-US" sz="1200" kern="1200" dirty="0">
                <a:solidFill>
                  <a:schemeClr val="tx1"/>
                </a:solidFill>
                <a:effectLst/>
                <a:latin typeface="+mn-lt"/>
                <a:ea typeface="ＭＳ Ｐゴシック" panose="020B0600070205080204" pitchFamily="34" charset="-128"/>
                <a:cs typeface="ＭＳ Ｐゴシック" pitchFamily="29" charset="-128"/>
              </a:rPr>
              <a:t>, CQLR c C-12</a:t>
            </a:r>
            <a:endParaRPr lang="en-CA" sz="1200" u="sng" kern="1200" dirty="0">
              <a:solidFill>
                <a:schemeClr val="tx1"/>
              </a:solidFill>
              <a:effectLst/>
              <a:latin typeface="+mn-lt"/>
              <a:ea typeface="ＭＳ Ｐゴシック" panose="020B0600070205080204" pitchFamily="34" charset="-128"/>
              <a:cs typeface="ＭＳ Ｐゴシック" pitchFamily="29" charset="-128"/>
            </a:endParaRPr>
          </a:p>
          <a:p>
            <a:pPr marL="0" marR="0" lvl="0" indent="0" algn="l" defTabSz="457200" rtl="0" eaLnBrk="0" fontAlgn="base" latinLnBrk="0" hangingPunct="0">
              <a:lnSpc>
                <a:spcPct val="100000"/>
              </a:lnSpc>
              <a:spcBef>
                <a:spcPct val="30000"/>
              </a:spcBef>
              <a:spcAft>
                <a:spcPct val="0"/>
              </a:spcAft>
              <a:buClrTx/>
              <a:buSzTx/>
              <a:buFontTx/>
              <a:buNone/>
              <a:tabLst/>
              <a:defRPr/>
            </a:pPr>
            <a:r>
              <a:rPr lang="en-US" sz="1200" i="1" u="sng" kern="1200" dirty="0">
                <a:solidFill>
                  <a:schemeClr val="tx1"/>
                </a:solidFill>
                <a:effectLst/>
                <a:latin typeface="+mn-lt"/>
                <a:ea typeface="ＭＳ Ｐゴシック" panose="020B0600070205080204" pitchFamily="34" charset="-128"/>
                <a:cs typeface="ＭＳ Ｐゴシック" pitchFamily="29" charset="-128"/>
                <a:hlinkClick r:id="rId3"/>
              </a:rPr>
              <a:t>The Vulnerable persons Living with a Mental Disability Act</a:t>
            </a:r>
            <a:r>
              <a:rPr lang="en-US" sz="1200" u="sng" kern="1200" dirty="0">
                <a:solidFill>
                  <a:schemeClr val="tx1"/>
                </a:solidFill>
                <a:effectLst/>
                <a:latin typeface="+mn-lt"/>
                <a:ea typeface="ＭＳ Ｐゴシック" panose="020B0600070205080204" pitchFamily="34" charset="-128"/>
                <a:cs typeface="ＭＳ Ｐゴシック" pitchFamily="29" charset="-128"/>
                <a:hlinkClick r:id="rId3"/>
              </a:rPr>
              <a:t>, CCSM 1993, c V90</a:t>
            </a:r>
            <a:endParaRPr lang="en-CA" sz="1200" u="sng" kern="1200" dirty="0">
              <a:solidFill>
                <a:schemeClr val="tx1"/>
              </a:solidFill>
              <a:effectLst/>
              <a:latin typeface="+mn-lt"/>
              <a:ea typeface="ＭＳ Ｐゴシック" panose="020B0600070205080204" pitchFamily="34" charset="-128"/>
              <a:cs typeface="ＭＳ Ｐゴシック" pitchFamily="29" charset="-128"/>
            </a:endParaRPr>
          </a:p>
          <a:p>
            <a:pPr lvl="0"/>
            <a:endParaRPr lang="en-US" altLang="en-US" sz="2400" u="sng" dirty="0">
              <a:solidFill>
                <a:srgbClr val="000000"/>
              </a:solidFill>
            </a:endParaRPr>
          </a:p>
          <a:p>
            <a:pPr lvl="1"/>
            <a:endParaRPr lang="en-US" altLang="en-US" sz="2400" u="sng" dirty="0"/>
          </a:p>
          <a:p>
            <a:endParaRPr lang="en-US" altLang="en-US" dirty="0"/>
          </a:p>
        </p:txBody>
      </p:sp>
      <p:sp>
        <p:nvSpPr>
          <p:cNvPr id="79876" name="Slide Number Placeholder 3">
            <a:extLst>
              <a:ext uri="{FF2B5EF4-FFF2-40B4-BE49-F238E27FC236}">
                <a16:creationId xmlns:a16="http://schemas.microsoft.com/office/drawing/2014/main" id="{B0F4D272-59B8-814D-9770-E9F2A946FB5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522F7AB8-C3C3-6D4A-8676-E5FA26F494A5}" type="slidenum">
              <a:rPr lang="en-US" altLang="en-US" smtClean="0">
                <a:latin typeface="Calibri" panose="020F0502020204030204" pitchFamily="34" charset="0"/>
              </a:rPr>
              <a:pPr/>
              <a:t>29</a:t>
            </a:fld>
            <a:endParaRPr lang="en-US" altLang="en-US">
              <a:latin typeface="Calibri" panose="020F0502020204030204" pitchFamily="34" charset="0"/>
            </a:endParaRPr>
          </a:p>
        </p:txBody>
      </p:sp>
    </p:spTree>
    <p:extLst>
      <p:ext uri="{BB962C8B-B14F-4D97-AF65-F5344CB8AC3E}">
        <p14:creationId xmlns:p14="http://schemas.microsoft.com/office/powerpoint/2010/main" val="350701834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a:extLst>
              <a:ext uri="{FF2B5EF4-FFF2-40B4-BE49-F238E27FC236}">
                <a16:creationId xmlns:a16="http://schemas.microsoft.com/office/drawing/2014/main" id="{339EA6C3-A33F-D34E-A108-B36B5F122E0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7" name="Notes Placeholder 2">
            <a:extLst>
              <a:ext uri="{FF2B5EF4-FFF2-40B4-BE49-F238E27FC236}">
                <a16:creationId xmlns:a16="http://schemas.microsoft.com/office/drawing/2014/main" id="{8360AB16-AE3A-4C0E-A115-6EBEFCF0D93E}"/>
              </a:ext>
            </a:extLst>
          </p:cNvPr>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eaLnBrk="1" hangingPunct="1">
              <a:spcBef>
                <a:spcPct val="0"/>
              </a:spcBef>
              <a:defRPr/>
            </a:pPr>
            <a:r>
              <a:rPr lang="en-US" altLang="en-US" dirty="0"/>
              <a:t>Consider risk factors?</a:t>
            </a:r>
          </a:p>
          <a:p>
            <a:pPr eaLnBrk="1" hangingPunct="1">
              <a:spcBef>
                <a:spcPct val="0"/>
              </a:spcBef>
              <a:defRPr/>
            </a:pPr>
            <a:r>
              <a:rPr lang="en-US" altLang="en-US" dirty="0"/>
              <a:t>Can you refer the adult somewhere to develop a safety plan? </a:t>
            </a:r>
            <a:r>
              <a:rPr lang="en-US" altLang="en-US" dirty="0" err="1"/>
              <a:t>Eg</a:t>
            </a:r>
            <a:r>
              <a:rPr lang="en-US" altLang="en-US" dirty="0"/>
              <a:t> to a women’s </a:t>
            </a:r>
            <a:r>
              <a:rPr lang="en-US" altLang="en-US" dirty="0" err="1"/>
              <a:t>centre</a:t>
            </a:r>
            <a:r>
              <a:rPr lang="en-US" altLang="en-US" dirty="0"/>
              <a:t> or transition house?</a:t>
            </a:r>
          </a:p>
          <a:p>
            <a:pPr eaLnBrk="1" hangingPunct="1">
              <a:spcBef>
                <a:spcPct val="0"/>
              </a:spcBef>
              <a:defRPr/>
            </a:pPr>
            <a:r>
              <a:rPr lang="en-US" altLang="en-US" dirty="0"/>
              <a:t>Should you dial 911 for police or ambulance?</a:t>
            </a:r>
          </a:p>
        </p:txBody>
      </p:sp>
      <p:sp>
        <p:nvSpPr>
          <p:cNvPr id="86020" name="Slide Number Placeholder 3">
            <a:extLst>
              <a:ext uri="{FF2B5EF4-FFF2-40B4-BE49-F238E27FC236}">
                <a16:creationId xmlns:a16="http://schemas.microsoft.com/office/drawing/2014/main" id="{4D0A4D62-6FF0-114D-8586-A5F6357EA51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3F953C19-B3C7-5E48-804C-BDACD9EA91C7}" type="slidenum">
              <a:rPr lang="en-US" altLang="en-US" smtClean="0">
                <a:latin typeface="Calibri" panose="020F0502020204030204" pitchFamily="34" charset="0"/>
              </a:rPr>
              <a:pPr/>
              <a:t>30</a:t>
            </a:fld>
            <a:endParaRPr lang="en-US" altLang="en-US">
              <a:latin typeface="Calibri" panose="020F0502020204030204" pitchFamily="34" charset="0"/>
            </a:endParaRPr>
          </a:p>
        </p:txBody>
      </p:sp>
    </p:spTree>
    <p:extLst>
      <p:ext uri="{BB962C8B-B14F-4D97-AF65-F5344CB8AC3E}">
        <p14:creationId xmlns:p14="http://schemas.microsoft.com/office/powerpoint/2010/main" val="413554217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a:extLst>
              <a:ext uri="{FF2B5EF4-FFF2-40B4-BE49-F238E27FC236}">
                <a16:creationId xmlns:a16="http://schemas.microsoft.com/office/drawing/2014/main" id="{339EA6C3-A33F-D34E-A108-B36B5F122E0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7" name="Notes Placeholder 2">
            <a:extLst>
              <a:ext uri="{FF2B5EF4-FFF2-40B4-BE49-F238E27FC236}">
                <a16:creationId xmlns:a16="http://schemas.microsoft.com/office/drawing/2014/main" id="{8360AB16-AE3A-4C0E-A115-6EBEFCF0D93E}"/>
              </a:ext>
            </a:extLst>
          </p:cNvPr>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lnSpcReduction="10000"/>
          </a:bodyPr>
          <a:lstStyle/>
          <a:p>
            <a:pPr eaLnBrk="1" hangingPunct="1">
              <a:spcBef>
                <a:spcPct val="0"/>
              </a:spcBef>
              <a:defRPr/>
            </a:pPr>
            <a:r>
              <a:rPr lang="en-US" altLang="en-US" b="1" dirty="0"/>
              <a:t>What can you expect when you report to police?</a:t>
            </a:r>
          </a:p>
          <a:p>
            <a:pPr eaLnBrk="1" hangingPunct="1">
              <a:spcBef>
                <a:spcPct val="0"/>
              </a:spcBef>
              <a:defRPr/>
            </a:pPr>
            <a:r>
              <a:rPr lang="en-US" altLang="en-US" b="1" dirty="0"/>
              <a:t> </a:t>
            </a:r>
          </a:p>
          <a:p>
            <a:pPr eaLnBrk="1" hangingPunct="1">
              <a:spcBef>
                <a:spcPct val="0"/>
              </a:spcBef>
              <a:defRPr/>
            </a:pPr>
            <a:r>
              <a:rPr lang="en-US" altLang="en-US" dirty="0"/>
              <a:t>You will be asked to provide information about the nature of your concern, the adult you feel is a victim and any possible suspect(s). You can expect that some basic information about yourself will also be requested.</a:t>
            </a:r>
          </a:p>
          <a:p>
            <a:pPr eaLnBrk="1" hangingPunct="1">
              <a:spcBef>
                <a:spcPct val="0"/>
              </a:spcBef>
              <a:defRPr/>
            </a:pPr>
            <a:r>
              <a:rPr lang="en-US" altLang="en-US" dirty="0"/>
              <a:t>You will be expected to provide your name and contact information</a:t>
            </a:r>
          </a:p>
          <a:p>
            <a:pPr eaLnBrk="1" hangingPunct="1">
              <a:spcBef>
                <a:spcPct val="0"/>
              </a:spcBef>
              <a:defRPr/>
            </a:pPr>
            <a:r>
              <a:rPr lang="en-US" altLang="en-US" dirty="0"/>
              <a:t>You may considered a witness</a:t>
            </a:r>
          </a:p>
          <a:p>
            <a:pPr eaLnBrk="1" hangingPunct="1">
              <a:spcBef>
                <a:spcPct val="0"/>
              </a:spcBef>
              <a:defRPr/>
            </a:pPr>
            <a:endParaRPr lang="en-US" altLang="en-US" dirty="0"/>
          </a:p>
          <a:p>
            <a:pPr eaLnBrk="1" hangingPunct="1">
              <a:spcBef>
                <a:spcPct val="0"/>
              </a:spcBef>
              <a:defRPr/>
            </a:pPr>
            <a:r>
              <a:rPr lang="en-US" altLang="en-US" b="1" dirty="0"/>
              <a:t>Outcome/Actions May Include:</a:t>
            </a:r>
          </a:p>
          <a:p>
            <a:pPr eaLnBrk="1" hangingPunct="1">
              <a:spcBef>
                <a:spcPct val="0"/>
              </a:spcBef>
              <a:defRPr/>
            </a:pPr>
            <a:endParaRPr lang="en-US" altLang="en-US" b="1" dirty="0"/>
          </a:p>
          <a:p>
            <a:pPr marL="171450" indent="-171450" eaLnBrk="1" hangingPunct="1">
              <a:spcBef>
                <a:spcPct val="0"/>
              </a:spcBef>
              <a:buFont typeface="Arial" panose="020B0604020202020204" pitchFamily="34" charset="0"/>
              <a:buChar char="•"/>
              <a:defRPr/>
            </a:pPr>
            <a:r>
              <a:rPr lang="en-US" altLang="en-US" dirty="0"/>
              <a:t>Attending the location</a:t>
            </a:r>
          </a:p>
          <a:p>
            <a:pPr marL="171450" indent="-171450" eaLnBrk="1" hangingPunct="1">
              <a:spcBef>
                <a:spcPct val="0"/>
              </a:spcBef>
              <a:buFont typeface="Arial" panose="020B0604020202020204" pitchFamily="34" charset="0"/>
              <a:buChar char="•"/>
              <a:defRPr/>
            </a:pPr>
            <a:r>
              <a:rPr lang="en-US" altLang="en-US" dirty="0"/>
              <a:t>Dispatching special units where available</a:t>
            </a:r>
          </a:p>
          <a:p>
            <a:pPr marL="171450" indent="-171450" eaLnBrk="1" hangingPunct="1">
              <a:spcBef>
                <a:spcPct val="0"/>
              </a:spcBef>
              <a:buFont typeface="Arial" panose="020B0604020202020204" pitchFamily="34" charset="0"/>
              <a:buChar char="•"/>
              <a:defRPr/>
            </a:pPr>
            <a:r>
              <a:rPr lang="en-US" altLang="en-US" dirty="0"/>
              <a:t>Visiting adult, gathering information and evidence which may indicate a criminal offence such as:</a:t>
            </a:r>
          </a:p>
          <a:p>
            <a:pPr marL="628650" lvl="1" indent="-171450" eaLnBrk="1" hangingPunct="1">
              <a:spcBef>
                <a:spcPct val="0"/>
              </a:spcBef>
              <a:buFont typeface="Arial" panose="020B0604020202020204" pitchFamily="34" charset="0"/>
              <a:buChar char="•"/>
              <a:defRPr/>
            </a:pPr>
            <a:r>
              <a:rPr lang="en-US" altLang="en-US" dirty="0"/>
              <a:t>assault, sexual assault,</a:t>
            </a:r>
          </a:p>
          <a:p>
            <a:pPr marL="628650" lvl="1" indent="-171450" eaLnBrk="1" hangingPunct="1">
              <a:spcBef>
                <a:spcPct val="0"/>
              </a:spcBef>
              <a:buFont typeface="Arial" panose="020B0604020202020204" pitchFamily="34" charset="0"/>
              <a:buChar char="•"/>
              <a:defRPr/>
            </a:pPr>
            <a:r>
              <a:rPr lang="en-US" altLang="en-US" dirty="0"/>
              <a:t>failure to provide necessities of life</a:t>
            </a:r>
          </a:p>
          <a:p>
            <a:pPr marL="628650" lvl="1" indent="-171450" eaLnBrk="1" hangingPunct="1">
              <a:spcBef>
                <a:spcPct val="0"/>
              </a:spcBef>
              <a:buFont typeface="Arial" panose="020B0604020202020204" pitchFamily="34" charset="0"/>
              <a:buChar char="•"/>
              <a:defRPr/>
            </a:pPr>
            <a:r>
              <a:rPr lang="en-US" altLang="en-US" dirty="0"/>
              <a:t>theft, theft by power of attorney</a:t>
            </a:r>
          </a:p>
          <a:p>
            <a:pPr marL="628650" lvl="1" indent="-171450" eaLnBrk="1" hangingPunct="1">
              <a:spcBef>
                <a:spcPct val="0"/>
              </a:spcBef>
              <a:buFont typeface="Arial" panose="020B0604020202020204" pitchFamily="34" charset="0"/>
              <a:buChar char="•"/>
              <a:defRPr/>
            </a:pPr>
            <a:r>
              <a:rPr lang="en-US" altLang="en-US" dirty="0"/>
              <a:t>fraud, forgery, extortion</a:t>
            </a:r>
          </a:p>
          <a:p>
            <a:pPr marL="171450" indent="-171450" eaLnBrk="1" hangingPunct="1">
              <a:spcBef>
                <a:spcPct val="0"/>
              </a:spcBef>
              <a:buFont typeface="Arial" panose="020B0604020202020204" pitchFamily="34" charset="0"/>
              <a:buChar char="•"/>
              <a:defRPr/>
            </a:pPr>
            <a:r>
              <a:rPr lang="en-US" altLang="en-US" dirty="0"/>
              <a:t>Liaising with other agencies such Designated Agency, adult protective services, transition house and/or Public Guardian and Trustee as required</a:t>
            </a:r>
          </a:p>
          <a:p>
            <a:pPr marL="171450" indent="-171450" eaLnBrk="1" hangingPunct="1">
              <a:spcBef>
                <a:spcPct val="0"/>
              </a:spcBef>
              <a:buFont typeface="Arial" panose="020B0604020202020204" pitchFamily="34" charset="0"/>
              <a:buChar char="•"/>
              <a:defRPr/>
            </a:pPr>
            <a:r>
              <a:rPr lang="en-US" altLang="en-US" dirty="0"/>
              <a:t>Assessing for adult’s wellbeing</a:t>
            </a:r>
          </a:p>
          <a:p>
            <a:pPr marL="171450" indent="-171450" eaLnBrk="1" hangingPunct="1">
              <a:spcBef>
                <a:spcPct val="0"/>
              </a:spcBef>
              <a:buFont typeface="Arial" panose="020B0604020202020204" pitchFamily="34" charset="0"/>
              <a:buChar char="•"/>
              <a:defRPr/>
            </a:pPr>
            <a:r>
              <a:rPr lang="en-US" altLang="en-US" dirty="0"/>
              <a:t>Considering peace bonds, no contact orders</a:t>
            </a:r>
          </a:p>
          <a:p>
            <a:pPr marL="171450" indent="-171450" eaLnBrk="1" hangingPunct="1">
              <a:spcBef>
                <a:spcPct val="0"/>
              </a:spcBef>
              <a:buFont typeface="Arial" panose="020B0604020202020204" pitchFamily="34" charset="0"/>
              <a:buChar char="•"/>
              <a:defRPr/>
            </a:pPr>
            <a:r>
              <a:rPr lang="en-US" altLang="en-US" dirty="0"/>
              <a:t>Referring to community resources</a:t>
            </a:r>
          </a:p>
          <a:p>
            <a:pPr marL="171450" indent="-171450" eaLnBrk="1" hangingPunct="1">
              <a:spcBef>
                <a:spcPct val="0"/>
              </a:spcBef>
              <a:buFont typeface="Arial" panose="020B0604020202020204" pitchFamily="34" charset="0"/>
              <a:buChar char="•"/>
              <a:defRPr/>
            </a:pPr>
            <a:r>
              <a:rPr lang="en-US" altLang="en-US" dirty="0"/>
              <a:t>Considering/recommending charges</a:t>
            </a:r>
          </a:p>
        </p:txBody>
      </p:sp>
      <p:sp>
        <p:nvSpPr>
          <p:cNvPr id="86020" name="Slide Number Placeholder 3">
            <a:extLst>
              <a:ext uri="{FF2B5EF4-FFF2-40B4-BE49-F238E27FC236}">
                <a16:creationId xmlns:a16="http://schemas.microsoft.com/office/drawing/2014/main" id="{4D0A4D62-6FF0-114D-8586-A5F6357EA51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3F953C19-B3C7-5E48-804C-BDACD9EA91C7}" type="slidenum">
              <a:rPr lang="en-US" altLang="en-US" smtClean="0">
                <a:latin typeface="Calibri" panose="020F0502020204030204" pitchFamily="34" charset="0"/>
              </a:rPr>
              <a:pPr/>
              <a:t>31</a:t>
            </a:fld>
            <a:endParaRPr lang="en-US" altLang="en-US">
              <a:latin typeface="Calibri" panose="020F0502020204030204" pitchFamily="34"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a:extLst>
              <a:ext uri="{FF2B5EF4-FFF2-40B4-BE49-F238E27FC236}">
                <a16:creationId xmlns:a16="http://schemas.microsoft.com/office/drawing/2014/main" id="{D5DAAAE5-1799-7E43-8B63-98DFC24D85B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23" name="Notes Placeholder 2">
            <a:extLst>
              <a:ext uri="{FF2B5EF4-FFF2-40B4-BE49-F238E27FC236}">
                <a16:creationId xmlns:a16="http://schemas.microsoft.com/office/drawing/2014/main" id="{4584C247-1E65-41F8-AA36-7374B0421C1C}"/>
              </a:ext>
            </a:extLst>
          </p:cNvPr>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eaLnBrk="1" hangingPunct="1">
              <a:spcBef>
                <a:spcPct val="0"/>
              </a:spcBef>
              <a:defRPr/>
            </a:pPr>
            <a:r>
              <a:rPr lang="en-US" altLang="en-US" dirty="0"/>
              <a:t>Abuse reporting is mandatory in very limited contexts.</a:t>
            </a:r>
          </a:p>
          <a:p>
            <a:pPr eaLnBrk="1" hangingPunct="1">
              <a:spcBef>
                <a:spcPct val="0"/>
              </a:spcBef>
              <a:defRPr/>
            </a:pPr>
            <a:endParaRPr lang="en-US" altLang="en-US" dirty="0"/>
          </a:p>
          <a:p>
            <a:pPr eaLnBrk="1" hangingPunct="1">
              <a:spcBef>
                <a:spcPct val="0"/>
              </a:spcBef>
              <a:defRPr/>
            </a:pPr>
            <a:r>
              <a:rPr lang="en-US" altLang="en-US" dirty="0"/>
              <a:t>Sample language on mandatory duty to report: Alberta </a:t>
            </a:r>
            <a:r>
              <a:rPr lang="en-US" altLang="en-US" i="1" dirty="0"/>
              <a:t>Protection for Persons in Care Act</a:t>
            </a:r>
            <a:endParaRPr lang="en-US" altLang="en-US" dirty="0"/>
          </a:p>
          <a:p>
            <a:pPr eaLnBrk="1" hangingPunct="1">
              <a:spcBef>
                <a:spcPct val="0"/>
              </a:spcBef>
              <a:defRPr/>
            </a:pPr>
            <a:endParaRPr lang="en-US" altLang="en-US" dirty="0"/>
          </a:p>
          <a:p>
            <a:pPr eaLnBrk="1" hangingPunct="1">
              <a:spcBef>
                <a:spcPct val="0"/>
              </a:spcBef>
              <a:defRPr/>
            </a:pPr>
            <a:r>
              <a:rPr lang="en-US" altLang="en-US" dirty="0"/>
              <a:t>S 7(1) Subject to subsection (6), every individual who has reasonable grounds to believe that there is or has been abuse involving a client </a:t>
            </a:r>
            <a:r>
              <a:rPr lang="en-US" altLang="en-US" b="1" dirty="0"/>
              <a:t>shall report </a:t>
            </a:r>
            <a:r>
              <a:rPr lang="en-US" altLang="en-US" dirty="0"/>
              <a:t>that abuse within the time period referred to in section 8(1)</a:t>
            </a:r>
          </a:p>
          <a:p>
            <a:pPr eaLnBrk="1" hangingPunct="1">
              <a:spcBef>
                <a:spcPct val="0"/>
              </a:spcBef>
              <a:defRPr/>
            </a:pPr>
            <a:endParaRPr lang="en-US" altLang="en-US" dirty="0"/>
          </a:p>
          <a:p>
            <a:pPr eaLnBrk="1" hangingPunct="1">
              <a:spcBef>
                <a:spcPct val="0"/>
              </a:spcBef>
              <a:defRPr/>
            </a:pPr>
            <a:r>
              <a:rPr lang="en-US" altLang="en-US" dirty="0"/>
              <a:t>                           (a)    to a complaints officer,</a:t>
            </a:r>
          </a:p>
          <a:p>
            <a:pPr eaLnBrk="1" hangingPunct="1">
              <a:spcBef>
                <a:spcPct val="0"/>
              </a:spcBef>
              <a:defRPr/>
            </a:pPr>
            <a:endParaRPr lang="en-US" altLang="en-US" dirty="0"/>
          </a:p>
          <a:p>
            <a:pPr eaLnBrk="1" hangingPunct="1">
              <a:spcBef>
                <a:spcPct val="0"/>
              </a:spcBef>
              <a:defRPr/>
            </a:pPr>
            <a:r>
              <a:rPr lang="en-US" altLang="en-US" dirty="0"/>
              <a:t>                           (b)    to a police service, or</a:t>
            </a:r>
          </a:p>
          <a:p>
            <a:pPr eaLnBrk="1" hangingPunct="1">
              <a:spcBef>
                <a:spcPct val="0"/>
              </a:spcBef>
              <a:defRPr/>
            </a:pPr>
            <a:endParaRPr lang="en-US" altLang="en-US" dirty="0"/>
          </a:p>
          <a:p>
            <a:pPr eaLnBrk="1" hangingPunct="1">
              <a:spcBef>
                <a:spcPct val="0"/>
              </a:spcBef>
              <a:defRPr/>
            </a:pPr>
            <a:r>
              <a:rPr lang="en-US" altLang="en-US" dirty="0"/>
              <a:t>                           (c)    to a committee, body or person authorized under another enactment to investigate such abuse.</a:t>
            </a:r>
          </a:p>
          <a:p>
            <a:pPr eaLnBrk="1" hangingPunct="1">
              <a:spcBef>
                <a:spcPct val="0"/>
              </a:spcBef>
              <a:defRPr/>
            </a:pPr>
            <a:endParaRPr lang="en-US" altLang="en-US" dirty="0"/>
          </a:p>
          <a:p>
            <a:pPr eaLnBrk="1" hangingPunct="1">
              <a:spcBef>
                <a:spcPct val="0"/>
              </a:spcBef>
              <a:defRPr/>
            </a:pPr>
            <a:r>
              <a:rPr lang="en-US" altLang="en-US" dirty="0"/>
              <a:t>(6) A client is not required to report abuse against himself or herself unless the client chooses to do so.</a:t>
            </a:r>
          </a:p>
          <a:p>
            <a:pPr eaLnBrk="1" hangingPunct="1">
              <a:spcBef>
                <a:spcPct val="0"/>
              </a:spcBef>
              <a:defRPr/>
            </a:pPr>
            <a:endParaRPr lang="en-US" altLang="en-US" dirty="0"/>
          </a:p>
          <a:p>
            <a:pPr eaLnBrk="1" hangingPunct="1">
              <a:spcBef>
                <a:spcPct val="0"/>
              </a:spcBef>
              <a:defRPr/>
            </a:pPr>
            <a:r>
              <a:rPr lang="en-US" altLang="en-US" dirty="0"/>
              <a:t>(7) If a client chooses to report abuse against himself or herself, the client must report the abuse to a complaints officer within the time period referred to in section 8(2).</a:t>
            </a:r>
          </a:p>
        </p:txBody>
      </p:sp>
      <p:sp>
        <p:nvSpPr>
          <p:cNvPr id="88068" name="Slide Number Placeholder 3">
            <a:extLst>
              <a:ext uri="{FF2B5EF4-FFF2-40B4-BE49-F238E27FC236}">
                <a16:creationId xmlns:a16="http://schemas.microsoft.com/office/drawing/2014/main" id="{FB2F0BAA-4D13-2944-AF36-BEC6F5243BD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1741EACB-B6C1-5E42-8C32-C422A54D6D83}" type="slidenum">
              <a:rPr lang="en-US" altLang="en-US" smtClean="0">
                <a:latin typeface="Calibri" panose="020F0502020204030204" pitchFamily="34" charset="0"/>
              </a:rPr>
              <a:pPr/>
              <a:t>32</a:t>
            </a:fld>
            <a:endParaRPr lang="en-US" altLang="en-US">
              <a:latin typeface="Calibri" panose="020F0502020204030204" pitchFamily="34"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a:extLst>
              <a:ext uri="{FF2B5EF4-FFF2-40B4-BE49-F238E27FC236}">
                <a16:creationId xmlns:a16="http://schemas.microsoft.com/office/drawing/2014/main" id="{D5DAAAE5-1799-7E43-8B63-98DFC24D85B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23" name="Notes Placeholder 2">
            <a:extLst>
              <a:ext uri="{FF2B5EF4-FFF2-40B4-BE49-F238E27FC236}">
                <a16:creationId xmlns:a16="http://schemas.microsoft.com/office/drawing/2014/main" id="{4584C247-1E65-41F8-AA36-7374B0421C1C}"/>
              </a:ext>
            </a:extLst>
          </p:cNvPr>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eaLnBrk="1" hangingPunct="1">
              <a:spcBef>
                <a:spcPct val="0"/>
              </a:spcBef>
              <a:defRPr/>
            </a:pPr>
            <a:endParaRPr lang="en-US" altLang="en-US" dirty="0"/>
          </a:p>
        </p:txBody>
      </p:sp>
      <p:sp>
        <p:nvSpPr>
          <p:cNvPr id="88068" name="Slide Number Placeholder 3">
            <a:extLst>
              <a:ext uri="{FF2B5EF4-FFF2-40B4-BE49-F238E27FC236}">
                <a16:creationId xmlns:a16="http://schemas.microsoft.com/office/drawing/2014/main" id="{FB2F0BAA-4D13-2944-AF36-BEC6F5243BD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1741EACB-B6C1-5E42-8C32-C422A54D6D83}" type="slidenum">
              <a:rPr lang="en-US" altLang="en-US" smtClean="0">
                <a:latin typeface="Calibri" panose="020F0502020204030204" pitchFamily="34" charset="0"/>
              </a:rPr>
              <a:pPr/>
              <a:t>33</a:t>
            </a:fld>
            <a:endParaRPr lang="en-US" altLang="en-US">
              <a:latin typeface="Calibri" panose="020F0502020204030204" pitchFamily="34" charset="0"/>
            </a:endParaRPr>
          </a:p>
        </p:txBody>
      </p:sp>
    </p:spTree>
    <p:extLst>
      <p:ext uri="{BB962C8B-B14F-4D97-AF65-F5344CB8AC3E}">
        <p14:creationId xmlns:p14="http://schemas.microsoft.com/office/powerpoint/2010/main" val="297722144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a:extLst>
              <a:ext uri="{FF2B5EF4-FFF2-40B4-BE49-F238E27FC236}">
                <a16:creationId xmlns:a16="http://schemas.microsoft.com/office/drawing/2014/main" id="{07E688DE-B850-7D49-AD52-0BD5C4182EA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0115" name="Notes Placeholder 2">
            <a:extLst>
              <a:ext uri="{FF2B5EF4-FFF2-40B4-BE49-F238E27FC236}">
                <a16:creationId xmlns:a16="http://schemas.microsoft.com/office/drawing/2014/main" id="{005A2507-DB38-DF4B-A80B-E9AA009F6E6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b="1" dirty="0"/>
              <a:t>AB: </a:t>
            </a:r>
            <a:r>
              <a:rPr lang="en-US" altLang="en-US" i="1" dirty="0"/>
              <a:t>Protection for Persons in Care Act</a:t>
            </a:r>
            <a:endParaRPr lang="en-US" altLang="en-US" b="1" dirty="0"/>
          </a:p>
          <a:p>
            <a:pPr eaLnBrk="1" hangingPunct="1">
              <a:spcBef>
                <a:spcPct val="0"/>
              </a:spcBef>
            </a:pPr>
            <a:endParaRPr lang="en-US" altLang="en-US" b="1" dirty="0"/>
          </a:p>
          <a:p>
            <a:pPr eaLnBrk="1" hangingPunct="1">
              <a:spcBef>
                <a:spcPct val="0"/>
              </a:spcBef>
            </a:pPr>
            <a:r>
              <a:rPr lang="en-US" altLang="en-US" b="1" dirty="0"/>
              <a:t>BC: </a:t>
            </a:r>
            <a:r>
              <a:rPr lang="en-US" altLang="en-US" i="1" dirty="0"/>
              <a:t>Adult Guardianship Act</a:t>
            </a:r>
          </a:p>
          <a:p>
            <a:pPr eaLnBrk="1" hangingPunct="1">
              <a:spcBef>
                <a:spcPct val="0"/>
              </a:spcBef>
            </a:pPr>
            <a:endParaRPr lang="en-US" altLang="en-US" i="1" dirty="0"/>
          </a:p>
          <a:p>
            <a:pPr eaLnBrk="1" hangingPunct="1">
              <a:spcBef>
                <a:spcPct val="0"/>
              </a:spcBef>
            </a:pPr>
            <a:r>
              <a:rPr lang="en-US" altLang="en-US" b="1" dirty="0"/>
              <a:t>MB: </a:t>
            </a:r>
            <a:r>
              <a:rPr lang="en-US" altLang="en-US" i="1" dirty="0"/>
              <a:t>Protection for Persons in Care Act</a:t>
            </a:r>
          </a:p>
          <a:p>
            <a:pPr eaLnBrk="1" hangingPunct="1">
              <a:spcBef>
                <a:spcPct val="0"/>
              </a:spcBef>
            </a:pPr>
            <a:endParaRPr lang="en-US" altLang="en-US" i="1" dirty="0"/>
          </a:p>
          <a:p>
            <a:pPr eaLnBrk="1" hangingPunct="1">
              <a:spcBef>
                <a:spcPct val="0"/>
              </a:spcBef>
            </a:pPr>
            <a:r>
              <a:rPr lang="en-US" altLang="en-US" b="1" dirty="0"/>
              <a:t>NB:</a:t>
            </a:r>
            <a:r>
              <a:rPr lang="en-US" altLang="en-US" dirty="0"/>
              <a:t> </a:t>
            </a:r>
            <a:r>
              <a:rPr lang="en-US" altLang="en-US" i="1" dirty="0"/>
              <a:t>Family Services Act</a:t>
            </a:r>
          </a:p>
          <a:p>
            <a:pPr eaLnBrk="1" hangingPunct="1">
              <a:spcBef>
                <a:spcPct val="0"/>
              </a:spcBef>
            </a:pPr>
            <a:endParaRPr lang="en-US" altLang="en-US" i="1" dirty="0"/>
          </a:p>
          <a:p>
            <a:pPr eaLnBrk="1" hangingPunct="1">
              <a:spcBef>
                <a:spcPct val="0"/>
              </a:spcBef>
            </a:pPr>
            <a:r>
              <a:rPr lang="en-US" altLang="en-US" b="1" dirty="0"/>
              <a:t>NL: </a:t>
            </a:r>
            <a:r>
              <a:rPr lang="en-US" altLang="en-US" i="1" dirty="0"/>
              <a:t>Adult Protection Act </a:t>
            </a:r>
            <a:endParaRPr lang="en-US" altLang="en-US" b="1" dirty="0"/>
          </a:p>
        </p:txBody>
      </p:sp>
      <p:sp>
        <p:nvSpPr>
          <p:cNvPr id="90116" name="Slide Number Placeholder 3">
            <a:extLst>
              <a:ext uri="{FF2B5EF4-FFF2-40B4-BE49-F238E27FC236}">
                <a16:creationId xmlns:a16="http://schemas.microsoft.com/office/drawing/2014/main" id="{59DE51BB-D177-5545-AE87-8E00BAE5617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D9E638CB-F549-4F44-A34F-E90495F97EC3}" type="slidenum">
              <a:rPr lang="en-US" altLang="en-US" smtClean="0">
                <a:latin typeface="Calibri" panose="020F0502020204030204" pitchFamily="34" charset="0"/>
              </a:rPr>
              <a:pPr/>
              <a:t>34</a:t>
            </a:fld>
            <a:endParaRPr lang="en-US" altLang="en-US">
              <a:latin typeface="Calibri" panose="020F0502020204030204" pitchFamily="34"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a:extLst>
              <a:ext uri="{FF2B5EF4-FFF2-40B4-BE49-F238E27FC236}">
                <a16:creationId xmlns:a16="http://schemas.microsoft.com/office/drawing/2014/main" id="{3DBC5503-2D45-DE4B-A185-40C8977DB56D}"/>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63" name="Notes Placeholder 2">
            <a:extLst>
              <a:ext uri="{FF2B5EF4-FFF2-40B4-BE49-F238E27FC236}">
                <a16:creationId xmlns:a16="http://schemas.microsoft.com/office/drawing/2014/main" id="{1079A0F1-1620-6144-A4DA-64F0CA97A3B0}"/>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92500" lnSpcReduction="20000"/>
          </a:bodyPr>
          <a:lstStyle/>
          <a:p>
            <a:r>
              <a:rPr lang="en-CA" altLang="en-US" b="1" dirty="0"/>
              <a:t>NS: </a:t>
            </a:r>
            <a:r>
              <a:rPr lang="en-CA" altLang="en-US" b="0" i="1" dirty="0"/>
              <a:t>Adult Protection Act; Protection for Persons in Care Act</a:t>
            </a:r>
          </a:p>
          <a:p>
            <a:endParaRPr lang="en-CA" altLang="en-US" b="0" i="1" dirty="0"/>
          </a:p>
          <a:p>
            <a:r>
              <a:rPr lang="en-CA" altLang="en-US" b="1" i="0" dirty="0"/>
              <a:t>Nunavut: No specific elder abuse legislation. No duty to report legislation. </a:t>
            </a:r>
            <a:r>
              <a:rPr lang="en-CA" altLang="en-US" b="0" i="0" dirty="0"/>
              <a:t>A victim of abuse (as defined in </a:t>
            </a:r>
            <a:r>
              <a:rPr lang="en-CA" altLang="en-US" b="0" i="1" dirty="0"/>
              <a:t>Protection Against Family Violence Act</a:t>
            </a:r>
            <a:r>
              <a:rPr lang="en-CA" altLang="en-US" b="0" i="0" dirty="0"/>
              <a:t>) may apply for an </a:t>
            </a:r>
            <a:r>
              <a:rPr lang="en-CA" altLang="en-US" b="0" i="1" dirty="0"/>
              <a:t>ex </a:t>
            </a:r>
            <a:r>
              <a:rPr lang="en-CA" altLang="en-US" b="0" i="1" dirty="0" err="1"/>
              <a:t>parte</a:t>
            </a:r>
            <a:r>
              <a:rPr lang="en-CA" altLang="en-US" b="0" i="1" dirty="0"/>
              <a:t> </a:t>
            </a:r>
            <a:r>
              <a:rPr lang="en-CA" altLang="en-US" b="0" i="0" dirty="0"/>
              <a:t>order from the court. Can be a spouse/former spouse of respondent, person who lives/has lived with them in an intimate or family relationship, person who has a child with the respondent, or parent/grandparent of any of the persons mentioned.</a:t>
            </a:r>
          </a:p>
          <a:p>
            <a:endParaRPr lang="en-CA" altLang="en-US" b="1" i="0" dirty="0"/>
          </a:p>
          <a:p>
            <a:r>
              <a:rPr lang="en-CA" altLang="en-US" b="1" i="0" dirty="0"/>
              <a:t>NWT: No specific elder abuse legislation. </a:t>
            </a:r>
            <a:r>
              <a:rPr lang="en-CA" altLang="en-US" b="0" i="0" dirty="0"/>
              <a:t>No definition of elder abuse or neglect in NWT legislation (</a:t>
            </a:r>
            <a:r>
              <a:rPr lang="en-CA" altLang="en-US" b="0" i="1" dirty="0"/>
              <a:t>NWT Public Trustee and Powers of Attorney Acts, The Protection Against Family Violence Act</a:t>
            </a:r>
            <a:r>
              <a:rPr lang="en-CA" altLang="en-US" b="0" i="0" dirty="0"/>
              <a:t>). No specific duty to report legislation. No specific legislation for elders living in care facilities.</a:t>
            </a:r>
            <a:endParaRPr lang="en-CA" altLang="en-US" b="1" i="0" dirty="0"/>
          </a:p>
          <a:p>
            <a:endParaRPr lang="en-CA" altLang="en-US" b="1" i="0" dirty="0"/>
          </a:p>
          <a:p>
            <a:r>
              <a:rPr lang="en-CA" altLang="en-US" b="1" i="0" dirty="0"/>
              <a:t>ON: </a:t>
            </a:r>
            <a:r>
              <a:rPr lang="en-CA" altLang="en-US" b="0" i="1" dirty="0"/>
              <a:t>Long Term Care Homes Act</a:t>
            </a:r>
            <a:endParaRPr lang="en-CA" altLang="en-US" b="0" i="0" dirty="0"/>
          </a:p>
          <a:p>
            <a:endParaRPr lang="en-CA" altLang="en-US" b="0" i="0" dirty="0"/>
          </a:p>
          <a:p>
            <a:r>
              <a:rPr lang="en-CA" altLang="en-US" b="1" i="0" dirty="0"/>
              <a:t>PEI: </a:t>
            </a:r>
            <a:r>
              <a:rPr lang="en-CA" altLang="en-US" b="0" i="1" dirty="0"/>
              <a:t>Adult Protection Act</a:t>
            </a:r>
          </a:p>
          <a:p>
            <a:endParaRPr lang="en-CA" altLang="en-US" b="0" i="1" dirty="0"/>
          </a:p>
          <a:p>
            <a:r>
              <a:rPr lang="en-CA" altLang="en-US" b="1" i="0" dirty="0"/>
              <a:t>QC: </a:t>
            </a:r>
            <a:r>
              <a:rPr lang="en-CA" altLang="en-US" b="0" i="1" dirty="0" err="1"/>
              <a:t>Chartre</a:t>
            </a:r>
            <a:r>
              <a:rPr lang="en-CA" altLang="en-US" b="0" i="1" dirty="0"/>
              <a:t> des droits et </a:t>
            </a:r>
            <a:r>
              <a:rPr lang="en-CA" altLang="en-US" b="0" i="1" dirty="0" err="1"/>
              <a:t>libertes</a:t>
            </a:r>
            <a:r>
              <a:rPr lang="en-CA" altLang="en-US" b="0" i="1" dirty="0"/>
              <a:t> de la </a:t>
            </a:r>
            <a:r>
              <a:rPr lang="en-CA" altLang="en-US" b="0" i="1" dirty="0" err="1"/>
              <a:t>personne</a:t>
            </a:r>
            <a:endParaRPr lang="en-CA" altLang="en-US" b="0" i="1" dirty="0"/>
          </a:p>
          <a:p>
            <a:endParaRPr lang="en-CA" altLang="en-US" b="0" i="1" dirty="0"/>
          </a:p>
          <a:p>
            <a:r>
              <a:rPr lang="en-CA" altLang="en-US" b="1" i="0" dirty="0"/>
              <a:t>SK: </a:t>
            </a:r>
            <a:r>
              <a:rPr lang="en-CA" altLang="en-US" b="0" i="1" dirty="0"/>
              <a:t>Personal Care Homes Regulations</a:t>
            </a:r>
            <a:endParaRPr lang="en-US" altLang="en-US" b="1" i="0" dirty="0"/>
          </a:p>
          <a:p>
            <a:endParaRPr lang="en-US" altLang="en-US" b="1" dirty="0"/>
          </a:p>
          <a:p>
            <a:r>
              <a:rPr lang="en-US" altLang="en-US" b="1" dirty="0"/>
              <a:t>YT: </a:t>
            </a:r>
            <a:r>
              <a:rPr lang="en-US" altLang="en-US" i="1" dirty="0"/>
              <a:t>Adult Protection and Decision Making Act </a:t>
            </a:r>
          </a:p>
          <a:p>
            <a:endParaRPr lang="en-US" altLang="en-US" b="1" dirty="0"/>
          </a:p>
        </p:txBody>
      </p:sp>
      <p:sp>
        <p:nvSpPr>
          <p:cNvPr id="92164" name="Slide Number Placeholder 3">
            <a:extLst>
              <a:ext uri="{FF2B5EF4-FFF2-40B4-BE49-F238E27FC236}">
                <a16:creationId xmlns:a16="http://schemas.microsoft.com/office/drawing/2014/main" id="{5B5860E2-CA63-6E47-A834-801AF19B06E5}"/>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9BD5EA7A-5542-094E-B335-15E6BF3654A8}" type="slidenum">
              <a:rPr lang="en-US" altLang="en-US" smtClean="0">
                <a:latin typeface="Calibri" panose="020F0502020204030204" pitchFamily="34" charset="0"/>
              </a:rPr>
              <a:pPr/>
              <a:t>35</a:t>
            </a:fld>
            <a:endParaRPr lang="en-US" altLang="en-US">
              <a:latin typeface="Calibri" panose="020F0502020204030204" pitchFamily="34"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Slide Image Placeholder 1">
            <a:extLst>
              <a:ext uri="{FF2B5EF4-FFF2-40B4-BE49-F238E27FC236}">
                <a16:creationId xmlns:a16="http://schemas.microsoft.com/office/drawing/2014/main" id="{41092699-B58F-AF44-9114-F9E7A36A083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0" name="Notes Placeholder 2">
            <a:extLst>
              <a:ext uri="{FF2B5EF4-FFF2-40B4-BE49-F238E27FC236}">
                <a16:creationId xmlns:a16="http://schemas.microsoft.com/office/drawing/2014/main" id="{224E1551-F46B-9C4D-8EB9-58C30F4EDFC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ea typeface="ＭＳ Ｐゴシック" panose="020B0600070205080204" pitchFamily="34" charset="-128"/>
              </a:rPr>
              <a:t>Ask questions and avoid assumptions.  The best response is one that an older person identifies as being helpful.</a:t>
            </a:r>
          </a:p>
        </p:txBody>
      </p:sp>
      <p:sp>
        <p:nvSpPr>
          <p:cNvPr id="78851" name="Slide Number Placeholder 3">
            <a:extLst>
              <a:ext uri="{FF2B5EF4-FFF2-40B4-BE49-F238E27FC236}">
                <a16:creationId xmlns:a16="http://schemas.microsoft.com/office/drawing/2014/main" id="{3932F075-EAD3-6649-BB02-DE28FBB0B5C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37931725" indent="-37474525">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BEDB52B3-C936-D74F-A411-B5B500092A61}" type="slidenum">
              <a:rPr lang="en-US" altLang="en-US" smtClean="0"/>
              <a:pPr>
                <a:spcBef>
                  <a:spcPct val="0"/>
                </a:spcBef>
              </a:pPr>
              <a:t>36</a:t>
            </a:fld>
            <a:endParaRPr lang="en-US" altLang="en-US"/>
          </a:p>
        </p:txBody>
      </p:sp>
    </p:spTree>
    <p:extLst>
      <p:ext uri="{BB962C8B-B14F-4D97-AF65-F5344CB8AC3E}">
        <p14:creationId xmlns:p14="http://schemas.microsoft.com/office/powerpoint/2010/main" val="407031700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Slide Image Placeholder 1">
            <a:extLst>
              <a:ext uri="{FF2B5EF4-FFF2-40B4-BE49-F238E27FC236}">
                <a16:creationId xmlns:a16="http://schemas.microsoft.com/office/drawing/2014/main" id="{AE56F3B8-F580-8E42-9DDC-07BE1DCD5D7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898" name="Notes Placeholder 2">
            <a:extLst>
              <a:ext uri="{FF2B5EF4-FFF2-40B4-BE49-F238E27FC236}">
                <a16:creationId xmlns:a16="http://schemas.microsoft.com/office/drawing/2014/main" id="{8C265F65-439D-C841-B390-2B1EFD0A5C5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a:ea typeface="ＭＳ Ｐゴシック" panose="020B0600070205080204" pitchFamily="34" charset="-128"/>
              </a:rPr>
              <a:t>Asking questions will help you to identify appropriate resources and responses. The same response and resources will not work for everyone.  Appreciate that some forms of elder abuse are rooted in a lack of respect for the older person’s values and choices.  </a:t>
            </a:r>
          </a:p>
        </p:txBody>
      </p:sp>
      <p:sp>
        <p:nvSpPr>
          <p:cNvPr id="80899" name="Slide Number Placeholder 3">
            <a:extLst>
              <a:ext uri="{FF2B5EF4-FFF2-40B4-BE49-F238E27FC236}">
                <a16:creationId xmlns:a16="http://schemas.microsoft.com/office/drawing/2014/main" id="{98D0554D-7DB3-E845-BA18-CADB7C8F437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37931725" indent="-37474525">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4CFD4908-4E1B-904A-923F-1F3772A25958}" type="slidenum">
              <a:rPr lang="en-US" altLang="en-US" smtClean="0"/>
              <a:pPr>
                <a:spcBef>
                  <a:spcPct val="0"/>
                </a:spcBef>
              </a:pPr>
              <a:t>37</a:t>
            </a:fld>
            <a:endParaRPr lang="en-US" altLang="en-US"/>
          </a:p>
        </p:txBody>
      </p:sp>
    </p:spTree>
    <p:extLst>
      <p:ext uri="{BB962C8B-B14F-4D97-AF65-F5344CB8AC3E}">
        <p14:creationId xmlns:p14="http://schemas.microsoft.com/office/powerpoint/2010/main" val="286077546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Slide Image Placeholder 1">
            <a:extLst>
              <a:ext uri="{FF2B5EF4-FFF2-40B4-BE49-F238E27FC236}">
                <a16:creationId xmlns:a16="http://schemas.microsoft.com/office/drawing/2014/main" id="{1A494A54-73C8-FE4A-9B34-5DAEC993D2A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6" name="Notes Placeholder 2">
            <a:extLst>
              <a:ext uri="{FF2B5EF4-FFF2-40B4-BE49-F238E27FC236}">
                <a16:creationId xmlns:a16="http://schemas.microsoft.com/office/drawing/2014/main" id="{BB0402D9-E595-7743-89DE-7015FDED1A3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ea typeface="ＭＳ Ｐゴシック" panose="020B0600070205080204" pitchFamily="34" charset="-128"/>
              </a:rPr>
              <a:t>Mental capability refers to an adult’s ability to make a reasoned decision.  In general, a mentally capable adult is able to understand information and appreciate the consequences of a decision.  Some adults will be capable of making some decisions and not others.  The issue is not whether the decision the adult makes is reasonable to YOU, but rather whether the adult went through his or her own reasoning process, weighed the options, and came to his or her own reasoned conclusion. Mental capacity is a legal concept that is generally decision-specific and a different standard or test applies depending on the nature of the decision at issue. </a:t>
            </a:r>
          </a:p>
          <a:p>
            <a:endParaRPr lang="en-US" altLang="en-US">
              <a:ea typeface="ＭＳ Ｐゴシック" panose="020B0600070205080204" pitchFamily="34" charset="-128"/>
            </a:endParaRPr>
          </a:p>
          <a:p>
            <a:pPr eaLnBrk="1" hangingPunct="1">
              <a:spcBef>
                <a:spcPct val="0"/>
              </a:spcBef>
            </a:pPr>
            <a:r>
              <a:rPr lang="en-US" altLang="en-US">
                <a:ea typeface="ＭＳ Ｐゴシック" panose="020B0600070205080204" pitchFamily="34" charset="-128"/>
              </a:rPr>
              <a:t>Getting older doesn’t mean you lose the right to make your own decisions.</a:t>
            </a:r>
          </a:p>
          <a:p>
            <a:r>
              <a:rPr lang="en-US" altLang="en-US">
                <a:ea typeface="ＭＳ Ｐゴシック" panose="020B0600070205080204" pitchFamily="34" charset="-128"/>
              </a:rPr>
              <a:t>You can lose the right to make decisions as a result of a court decision or other legal non-court process, based on medical findings, once a medical or other condition takes away your ability to make reasoned decisions.  </a:t>
            </a:r>
          </a:p>
          <a:p>
            <a:pPr eaLnBrk="1" hangingPunct="1">
              <a:spcBef>
                <a:spcPct val="0"/>
              </a:spcBef>
            </a:pPr>
            <a:endParaRPr lang="en-US" altLang="en-US">
              <a:ea typeface="ＭＳ Ｐゴシック" panose="020B0600070205080204" pitchFamily="34" charset="-128"/>
            </a:endParaRPr>
          </a:p>
          <a:p>
            <a:pPr eaLnBrk="1" hangingPunct="1">
              <a:spcBef>
                <a:spcPct val="0"/>
              </a:spcBef>
            </a:pPr>
            <a:endParaRPr lang="en-US" altLang="en-US">
              <a:ea typeface="ＭＳ Ｐゴシック" panose="020B0600070205080204" pitchFamily="34" charset="-128"/>
            </a:endParaRPr>
          </a:p>
        </p:txBody>
      </p:sp>
      <p:sp>
        <p:nvSpPr>
          <p:cNvPr id="82947" name="Slide Number Placeholder 3">
            <a:extLst>
              <a:ext uri="{FF2B5EF4-FFF2-40B4-BE49-F238E27FC236}">
                <a16:creationId xmlns:a16="http://schemas.microsoft.com/office/drawing/2014/main" id="{DC9EC660-B36D-254A-AF38-36C7977AC7A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37931725" indent="-37474525">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60D90FBF-7390-E743-A862-FDAAF4505E47}" type="slidenum">
              <a:rPr lang="en-US" altLang="en-US" smtClean="0"/>
              <a:pPr>
                <a:spcBef>
                  <a:spcPct val="0"/>
                </a:spcBef>
              </a:pPr>
              <a:t>38</a:t>
            </a:fld>
            <a:endParaRPr lang="en-US" altLang="en-US"/>
          </a:p>
        </p:txBody>
      </p:sp>
    </p:spTree>
    <p:extLst>
      <p:ext uri="{BB962C8B-B14F-4D97-AF65-F5344CB8AC3E}">
        <p14:creationId xmlns:p14="http://schemas.microsoft.com/office/powerpoint/2010/main" val="30986820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7F7D6885-100B-2847-837F-68DCD2E0915F}"/>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a:extLst>
              <a:ext uri="{FF2B5EF4-FFF2-40B4-BE49-F238E27FC236}">
                <a16:creationId xmlns:a16="http://schemas.microsoft.com/office/drawing/2014/main" id="{056035AF-CFE6-1D4C-894A-97CC29A24D43}"/>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This slide identifies recent tools related to elder abuse response that might be helpful to your own work</a:t>
            </a:r>
          </a:p>
          <a:p>
            <a:endParaRPr lang="en-US" altLang="en-US" dirty="0"/>
          </a:p>
          <a:p>
            <a:pPr marL="171450" indent="-171450">
              <a:buFont typeface="Arial" panose="020B0604020202020204" pitchFamily="34" charset="0"/>
              <a:buChar char="•"/>
            </a:pPr>
            <a:r>
              <a:rPr lang="en-US" altLang="en-US" dirty="0"/>
              <a:t>Promising practices report provides strategies for enhancing accessibility of violence against women services to older women</a:t>
            </a:r>
          </a:p>
          <a:p>
            <a:pPr marL="171450" indent="-171450">
              <a:buFont typeface="Arial" panose="020B0604020202020204" pitchFamily="34" charset="0"/>
              <a:buChar char="•"/>
            </a:pPr>
            <a:r>
              <a:rPr lang="en-US" altLang="en-US" dirty="0"/>
              <a:t>The Power of attorney project (for BC) includes brochures in English and Chinese to help seniors and their </a:t>
            </a:r>
            <a:r>
              <a:rPr lang="en-US" altLang="en-US" dirty="0" err="1"/>
              <a:t>attornies</a:t>
            </a:r>
            <a:r>
              <a:rPr lang="en-US" altLang="en-US" dirty="0"/>
              <a:t> understand their rights and duties</a:t>
            </a:r>
          </a:p>
          <a:p>
            <a:pPr marL="171450" indent="-171450">
              <a:buFont typeface="Arial" panose="020B0604020202020204" pitchFamily="34" charset="0"/>
              <a:buChar char="•"/>
            </a:pPr>
            <a:r>
              <a:rPr lang="en-US" altLang="en-US" dirty="0"/>
              <a:t>The counterpoint project is a series of national tools to help health care providers to understand the laws related to elder abuse and neglect</a:t>
            </a:r>
          </a:p>
          <a:p>
            <a:pPr marL="171450" indent="-171450">
              <a:buFont typeface="Arial" panose="020B0604020202020204" pitchFamily="34" charset="0"/>
              <a:buChar char="•"/>
            </a:pPr>
            <a:endParaRPr lang="en-US" altLang="en-US" dirty="0"/>
          </a:p>
          <a:p>
            <a:endParaRPr lang="en-US" altLang="en-US" dirty="0"/>
          </a:p>
        </p:txBody>
      </p:sp>
      <p:sp>
        <p:nvSpPr>
          <p:cNvPr id="24580" name="Slide Number Placeholder 3">
            <a:extLst>
              <a:ext uri="{FF2B5EF4-FFF2-40B4-BE49-F238E27FC236}">
                <a16:creationId xmlns:a16="http://schemas.microsoft.com/office/drawing/2014/main" id="{4DD2FC8B-8011-504B-912C-705F9EE1F9DF}"/>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25AB522-70E6-7940-9EE4-5349B9F64712}" type="slidenum">
              <a:rPr lang="en-US" altLang="en-US" smtClean="0">
                <a:latin typeface="Calibri" panose="020F0502020204030204" pitchFamily="34" charset="0"/>
              </a:rPr>
              <a:pPr/>
              <a:t>3</a:t>
            </a:fld>
            <a:endParaRPr lang="en-US" altLang="en-US">
              <a:latin typeface="Calibri" panose="020F0502020204030204" pitchFamily="34"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Slide Image Placeholder 1">
            <a:extLst>
              <a:ext uri="{FF2B5EF4-FFF2-40B4-BE49-F238E27FC236}">
                <a16:creationId xmlns:a16="http://schemas.microsoft.com/office/drawing/2014/main" id="{95E7F365-50E0-8440-A7E2-DC4D903C98C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4994" name="Notes Placeholder 2">
            <a:extLst>
              <a:ext uri="{FF2B5EF4-FFF2-40B4-BE49-F238E27FC236}">
                <a16:creationId xmlns:a16="http://schemas.microsoft.com/office/drawing/2014/main" id="{E6934ABC-0ACB-5441-AC6E-5D5199E68F5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a:ea typeface="ＭＳ Ｐゴシック" panose="020B0600070205080204" pitchFamily="34" charset="-128"/>
              </a:rPr>
              <a:t>Ask for consent FIRST unless it is an emergency.  </a:t>
            </a:r>
          </a:p>
          <a:p>
            <a:pPr eaLnBrk="1" hangingPunct="1">
              <a:spcBef>
                <a:spcPct val="0"/>
              </a:spcBef>
            </a:pPr>
            <a:r>
              <a:rPr lang="en-US" altLang="en-US">
                <a:ea typeface="ＭＳ Ｐゴシック" panose="020B0600070205080204" pitchFamily="34" charset="-128"/>
              </a:rPr>
              <a:t>The best form of help is almost always something the older person identifies as helpful.  </a:t>
            </a:r>
          </a:p>
          <a:p>
            <a:pPr eaLnBrk="1" hangingPunct="1">
              <a:spcBef>
                <a:spcPct val="0"/>
              </a:spcBef>
            </a:pPr>
            <a:r>
              <a:rPr lang="en-US" altLang="en-US">
                <a:ea typeface="ＭＳ Ｐゴシック" panose="020B0600070205080204" pitchFamily="34" charset="-128"/>
              </a:rPr>
              <a:t>Abuse takes away an older person’s sense of power and control.  </a:t>
            </a:r>
          </a:p>
          <a:p>
            <a:pPr eaLnBrk="1" hangingPunct="1">
              <a:spcBef>
                <a:spcPct val="0"/>
              </a:spcBef>
            </a:pPr>
            <a:r>
              <a:rPr lang="en-US" altLang="en-US">
                <a:ea typeface="ＭＳ Ｐゴシック" panose="020B0600070205080204" pitchFamily="34" charset="-128"/>
              </a:rPr>
              <a:t>Be conscious that your response serves to empower the older person rather than take more personal power away.</a:t>
            </a:r>
          </a:p>
        </p:txBody>
      </p:sp>
      <p:sp>
        <p:nvSpPr>
          <p:cNvPr id="84995" name="Slide Number Placeholder 3">
            <a:extLst>
              <a:ext uri="{FF2B5EF4-FFF2-40B4-BE49-F238E27FC236}">
                <a16:creationId xmlns:a16="http://schemas.microsoft.com/office/drawing/2014/main" id="{ACFF7817-00A4-C74B-9F2F-9D0C1B901FD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37931725" indent="-37474525">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9B77CFA3-CE67-D044-A695-35AAE1CEAF0D}" type="slidenum">
              <a:rPr lang="en-US" altLang="en-US" smtClean="0"/>
              <a:pPr>
                <a:spcBef>
                  <a:spcPct val="0"/>
                </a:spcBef>
              </a:pPr>
              <a:t>39</a:t>
            </a:fld>
            <a:endParaRPr lang="en-US" altLang="en-US"/>
          </a:p>
        </p:txBody>
      </p:sp>
    </p:spTree>
    <p:extLst>
      <p:ext uri="{BB962C8B-B14F-4D97-AF65-F5344CB8AC3E}">
        <p14:creationId xmlns:p14="http://schemas.microsoft.com/office/powerpoint/2010/main" val="55288208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Slide Image Placeholder 1">
            <a:extLst>
              <a:ext uri="{FF2B5EF4-FFF2-40B4-BE49-F238E27FC236}">
                <a16:creationId xmlns:a16="http://schemas.microsoft.com/office/drawing/2014/main" id="{4506C904-F182-0C48-8F62-044F32EA5CB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7042" name="Notes Placeholder 2">
            <a:extLst>
              <a:ext uri="{FF2B5EF4-FFF2-40B4-BE49-F238E27FC236}">
                <a16:creationId xmlns:a16="http://schemas.microsoft.com/office/drawing/2014/main" id="{8032C066-585A-8C4B-B0E6-5BA26AC7824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a:ea typeface="ＭＳ Ｐゴシック" panose="020B0600070205080204" pitchFamily="34" charset="-128"/>
              </a:rPr>
              <a:t>In general it is against the law to disclose a person’s personal or health information without first getting consent from the person. Violating privacy rights may also be against your professional code of conduct or your organization’s internal policies.  Sharing confidential information can also harm an older adult’s sense of dignity, stop an older adult from trusting you to help them, and do damage to other efforts to get assistance and support to a person who is vulnerable to abuse and neglect.</a:t>
            </a:r>
          </a:p>
          <a:p>
            <a:pPr eaLnBrk="1" hangingPunct="1">
              <a:spcBef>
                <a:spcPct val="0"/>
              </a:spcBef>
            </a:pPr>
            <a:endParaRPr lang="en-US" altLang="en-US">
              <a:ea typeface="ＭＳ Ｐゴシック" panose="020B0600070205080204" pitchFamily="34" charset="-128"/>
            </a:endParaRPr>
          </a:p>
          <a:p>
            <a:pPr eaLnBrk="1" hangingPunct="1">
              <a:spcBef>
                <a:spcPct val="0"/>
              </a:spcBef>
            </a:pPr>
            <a:r>
              <a:rPr lang="en-US" altLang="en-US">
                <a:ea typeface="ＭＳ Ｐゴシック" panose="020B0600070205080204" pitchFamily="34" charset="-128"/>
              </a:rPr>
              <a:t>In some exceptional situations it is legal and appropriate to disclose information without prior consent.  Your organization’s policies may also permit volunteers to share private information in order to consult with staff and supervisors.  Some organizations require volunteers and staff to explain confidentiality policies to all clients.  </a:t>
            </a:r>
          </a:p>
          <a:p>
            <a:pPr eaLnBrk="1" hangingPunct="1">
              <a:spcBef>
                <a:spcPct val="0"/>
              </a:spcBef>
            </a:pPr>
            <a:endParaRPr lang="en-US" altLang="en-US">
              <a:ea typeface="ＭＳ Ｐゴシック" panose="020B0600070205080204" pitchFamily="34" charset="-128"/>
            </a:endParaRPr>
          </a:p>
          <a:p>
            <a:pPr eaLnBrk="1" hangingPunct="1">
              <a:spcBef>
                <a:spcPct val="0"/>
              </a:spcBef>
            </a:pPr>
            <a:r>
              <a:rPr lang="en-US" altLang="en-US">
                <a:ea typeface="ＭＳ Ｐゴシック" panose="020B0600070205080204" pitchFamily="34" charset="-128"/>
              </a:rPr>
              <a:t>Privacy law is complex.  If you a volunteer, you should always consult a supervisor before disclosing someone’s personal information to an outside agency.  Organizations should have policies in place to help staff and volunteers to know when and to whom to disclose personal information without consent.</a:t>
            </a:r>
          </a:p>
        </p:txBody>
      </p:sp>
      <p:sp>
        <p:nvSpPr>
          <p:cNvPr id="87043" name="Slide Number Placeholder 3">
            <a:extLst>
              <a:ext uri="{FF2B5EF4-FFF2-40B4-BE49-F238E27FC236}">
                <a16:creationId xmlns:a16="http://schemas.microsoft.com/office/drawing/2014/main" id="{089BE271-B585-C842-AF6C-1FCED461C04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37931725" indent="-37474525">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398220A3-7BFF-C54B-8714-170DF95472B5}" type="slidenum">
              <a:rPr lang="en-US" altLang="en-US" smtClean="0"/>
              <a:pPr>
                <a:spcBef>
                  <a:spcPct val="0"/>
                </a:spcBef>
              </a:pPr>
              <a:t>40</a:t>
            </a:fld>
            <a:endParaRPr lang="en-US" altLang="en-US"/>
          </a:p>
        </p:txBody>
      </p:sp>
    </p:spTree>
    <p:extLst>
      <p:ext uri="{BB962C8B-B14F-4D97-AF65-F5344CB8AC3E}">
        <p14:creationId xmlns:p14="http://schemas.microsoft.com/office/powerpoint/2010/main" val="210229901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Slide Image Placeholder 1">
            <a:extLst>
              <a:ext uri="{FF2B5EF4-FFF2-40B4-BE49-F238E27FC236}">
                <a16:creationId xmlns:a16="http://schemas.microsoft.com/office/drawing/2014/main" id="{C03251D2-8D31-3348-9CFD-6643012FC5B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9090" name="Notes Placeholder 2">
            <a:extLst>
              <a:ext uri="{FF2B5EF4-FFF2-40B4-BE49-F238E27FC236}">
                <a16:creationId xmlns:a16="http://schemas.microsoft.com/office/drawing/2014/main" id="{96E07FAD-2A6E-474F-A6CF-870381D6901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a:ea typeface="ＭＳ Ｐゴシック" panose="020B0600070205080204" pitchFamily="34" charset="-128"/>
              </a:rPr>
              <a:t>Recognize the human dignity of all people. </a:t>
            </a:r>
          </a:p>
          <a:p>
            <a:pPr eaLnBrk="1" hangingPunct="1">
              <a:spcBef>
                <a:spcPct val="0"/>
              </a:spcBef>
            </a:pPr>
            <a:r>
              <a:rPr lang="en-US" altLang="en-US">
                <a:ea typeface="ＭＳ Ｐゴシック" panose="020B0600070205080204" pitchFamily="34" charset="-128"/>
              </a:rPr>
              <a:t>Make sure assumptions about older people – especially negative ones – are not affecting your judgment about how to respond to abuse.</a:t>
            </a:r>
          </a:p>
        </p:txBody>
      </p:sp>
      <p:sp>
        <p:nvSpPr>
          <p:cNvPr id="89091" name="Slide Number Placeholder 3">
            <a:extLst>
              <a:ext uri="{FF2B5EF4-FFF2-40B4-BE49-F238E27FC236}">
                <a16:creationId xmlns:a16="http://schemas.microsoft.com/office/drawing/2014/main" id="{54A1343F-CBF5-2149-8776-BCF2BAFCA52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37931725" indent="-37474525">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372262EC-1FC5-EF43-8217-F496BAE5C471}" type="slidenum">
              <a:rPr lang="en-US" altLang="en-US" smtClean="0"/>
              <a:pPr>
                <a:spcBef>
                  <a:spcPct val="0"/>
                </a:spcBef>
              </a:pPr>
              <a:t>41</a:t>
            </a:fld>
            <a:endParaRPr lang="en-US" altLang="en-US"/>
          </a:p>
        </p:txBody>
      </p:sp>
    </p:spTree>
    <p:extLst>
      <p:ext uri="{BB962C8B-B14F-4D97-AF65-F5344CB8AC3E}">
        <p14:creationId xmlns:p14="http://schemas.microsoft.com/office/powerpoint/2010/main" val="210790628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Slide Image Placeholder 1">
            <a:extLst>
              <a:ext uri="{FF2B5EF4-FFF2-40B4-BE49-F238E27FC236}">
                <a16:creationId xmlns:a16="http://schemas.microsoft.com/office/drawing/2014/main" id="{C4D6AF7D-EFF2-1247-BACE-B97A8E683F9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1138" name="Notes Placeholder 2">
            <a:extLst>
              <a:ext uri="{FF2B5EF4-FFF2-40B4-BE49-F238E27FC236}">
                <a16:creationId xmlns:a16="http://schemas.microsoft.com/office/drawing/2014/main" id="{A811785F-10D8-C94E-98FA-D7D8356A670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ea typeface="ＭＳ Ｐゴシック" panose="020B0600070205080204" pitchFamily="34" charset="-128"/>
              </a:rPr>
              <a:t>The idea is to honour and safeguard the adult’s independence as much as possible while at the same time helping the person to get the right assistance.  Abuse can rob a person of freedom and independence.  Be conscious that your response does not further undermine personal freedom.</a:t>
            </a:r>
          </a:p>
          <a:p>
            <a:endParaRPr lang="en-US" altLang="en-US">
              <a:ea typeface="ＭＳ Ｐゴシック" panose="020B0600070205080204" pitchFamily="34" charset="-128"/>
            </a:endParaRPr>
          </a:p>
        </p:txBody>
      </p:sp>
      <p:sp>
        <p:nvSpPr>
          <p:cNvPr id="91139" name="Slide Number Placeholder 3">
            <a:extLst>
              <a:ext uri="{FF2B5EF4-FFF2-40B4-BE49-F238E27FC236}">
                <a16:creationId xmlns:a16="http://schemas.microsoft.com/office/drawing/2014/main" id="{AFE3C35C-6AA3-C546-BB67-511F4B41CA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37931725" indent="-37474525">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9D0C8B72-A395-CE4B-AFB5-C83414E54ED7}" type="slidenum">
              <a:rPr lang="en-US" altLang="en-US" smtClean="0"/>
              <a:pPr>
                <a:spcBef>
                  <a:spcPct val="0"/>
                </a:spcBef>
              </a:pPr>
              <a:t>42</a:t>
            </a:fld>
            <a:endParaRPr lang="en-US" altLang="en-US"/>
          </a:p>
        </p:txBody>
      </p:sp>
    </p:spTree>
    <p:extLst>
      <p:ext uri="{BB962C8B-B14F-4D97-AF65-F5344CB8AC3E}">
        <p14:creationId xmlns:p14="http://schemas.microsoft.com/office/powerpoint/2010/main" val="91831750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Slide Image Placeholder 1">
            <a:extLst>
              <a:ext uri="{FF2B5EF4-FFF2-40B4-BE49-F238E27FC236}">
                <a16:creationId xmlns:a16="http://schemas.microsoft.com/office/drawing/2014/main" id="{C4D6AF7D-EFF2-1247-BACE-B97A8E683F9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1138" name="Notes Placeholder 2">
            <a:extLst>
              <a:ext uri="{FF2B5EF4-FFF2-40B4-BE49-F238E27FC236}">
                <a16:creationId xmlns:a16="http://schemas.microsoft.com/office/drawing/2014/main" id="{A811785F-10D8-C94E-98FA-D7D8356A670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ea typeface="ＭＳ Ｐゴシック" panose="020B0600070205080204" pitchFamily="34" charset="-128"/>
            </a:endParaRPr>
          </a:p>
        </p:txBody>
      </p:sp>
      <p:sp>
        <p:nvSpPr>
          <p:cNvPr id="91139" name="Slide Number Placeholder 3">
            <a:extLst>
              <a:ext uri="{FF2B5EF4-FFF2-40B4-BE49-F238E27FC236}">
                <a16:creationId xmlns:a16="http://schemas.microsoft.com/office/drawing/2014/main" id="{AFE3C35C-6AA3-C546-BB67-511F4B41CA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37931725" indent="-37474525">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9D0C8B72-A395-CE4B-AFB5-C83414E54ED7}" type="slidenum">
              <a:rPr lang="en-US" altLang="en-US" smtClean="0"/>
              <a:pPr>
                <a:spcBef>
                  <a:spcPct val="0"/>
                </a:spcBef>
              </a:pPr>
              <a:t>43</a:t>
            </a:fld>
            <a:endParaRPr lang="en-US" altLang="en-US"/>
          </a:p>
        </p:txBody>
      </p:sp>
    </p:spTree>
    <p:extLst>
      <p:ext uri="{BB962C8B-B14F-4D97-AF65-F5344CB8AC3E}">
        <p14:creationId xmlns:p14="http://schemas.microsoft.com/office/powerpoint/2010/main" val="100537650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Slide Image Placeholder 1">
            <a:extLst>
              <a:ext uri="{FF2B5EF4-FFF2-40B4-BE49-F238E27FC236}">
                <a16:creationId xmlns:a16="http://schemas.microsoft.com/office/drawing/2014/main" id="{C4D6AF7D-EFF2-1247-BACE-B97A8E683F9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1138" name="Notes Placeholder 2">
            <a:extLst>
              <a:ext uri="{FF2B5EF4-FFF2-40B4-BE49-F238E27FC236}">
                <a16:creationId xmlns:a16="http://schemas.microsoft.com/office/drawing/2014/main" id="{A811785F-10D8-C94E-98FA-D7D8356A670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ea typeface="ＭＳ Ｐゴシック" panose="020B0600070205080204" pitchFamily="34" charset="-128"/>
            </a:endParaRPr>
          </a:p>
        </p:txBody>
      </p:sp>
      <p:sp>
        <p:nvSpPr>
          <p:cNvPr id="91139" name="Slide Number Placeholder 3">
            <a:extLst>
              <a:ext uri="{FF2B5EF4-FFF2-40B4-BE49-F238E27FC236}">
                <a16:creationId xmlns:a16="http://schemas.microsoft.com/office/drawing/2014/main" id="{AFE3C35C-6AA3-C546-BB67-511F4B41CA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37931725" indent="-37474525">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9D0C8B72-A395-CE4B-AFB5-C83414E54ED7}" type="slidenum">
              <a:rPr lang="en-US" altLang="en-US" smtClean="0"/>
              <a:pPr>
                <a:spcBef>
                  <a:spcPct val="0"/>
                </a:spcBef>
              </a:pPr>
              <a:t>44</a:t>
            </a:fld>
            <a:endParaRPr lang="en-US" altLang="en-US"/>
          </a:p>
        </p:txBody>
      </p:sp>
    </p:spTree>
    <p:extLst>
      <p:ext uri="{BB962C8B-B14F-4D97-AF65-F5344CB8AC3E}">
        <p14:creationId xmlns:p14="http://schemas.microsoft.com/office/powerpoint/2010/main" val="3697324960"/>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Slide Image Placeholder 1">
            <a:extLst>
              <a:ext uri="{FF2B5EF4-FFF2-40B4-BE49-F238E27FC236}">
                <a16:creationId xmlns:a16="http://schemas.microsoft.com/office/drawing/2014/main" id="{C4D6AF7D-EFF2-1247-BACE-B97A8E683F9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1138" name="Notes Placeholder 2">
            <a:extLst>
              <a:ext uri="{FF2B5EF4-FFF2-40B4-BE49-F238E27FC236}">
                <a16:creationId xmlns:a16="http://schemas.microsoft.com/office/drawing/2014/main" id="{A811785F-10D8-C94E-98FA-D7D8356A670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ea typeface="ＭＳ Ｐゴシック" panose="020B0600070205080204" pitchFamily="34" charset="-128"/>
              </a:rPr>
              <a:t>Consider, is the older person an immigrant? A survivor a spousal violence? An Indigenous person? A transgendered person? </a:t>
            </a:r>
          </a:p>
          <a:p>
            <a:r>
              <a:rPr lang="en-US" altLang="en-US" dirty="0">
                <a:ea typeface="ＭＳ Ｐゴシック" panose="020B0600070205080204" pitchFamily="34" charset="-128"/>
              </a:rPr>
              <a:t>Does the person live with a disability, substance use/abuse?</a:t>
            </a:r>
          </a:p>
          <a:p>
            <a:r>
              <a:rPr lang="en-US" altLang="en-US" dirty="0">
                <a:ea typeface="ＭＳ Ｐゴシック" panose="020B0600070205080204" pitchFamily="34" charset="-128"/>
              </a:rPr>
              <a:t>Does the person worry about the safety and well being of their abuser? What kind of dependency relationship exists?</a:t>
            </a:r>
          </a:p>
          <a:p>
            <a:r>
              <a:rPr lang="en-US" altLang="en-US" dirty="0">
                <a:ea typeface="ＭＳ Ｐゴシック" panose="020B0600070205080204" pitchFamily="34" charset="-128"/>
              </a:rPr>
              <a:t>What relationships matter most to the older person? How can you provide support that helps to preserve meaningful and valuable relationships?</a:t>
            </a:r>
          </a:p>
          <a:p>
            <a:r>
              <a:rPr lang="en-US" altLang="en-US" dirty="0">
                <a:ea typeface="ＭＳ Ｐゴシック" panose="020B0600070205080204" pitchFamily="34" charset="-128"/>
              </a:rPr>
              <a:t>Are there issues of poverty?</a:t>
            </a:r>
          </a:p>
        </p:txBody>
      </p:sp>
      <p:sp>
        <p:nvSpPr>
          <p:cNvPr id="91139" name="Slide Number Placeholder 3">
            <a:extLst>
              <a:ext uri="{FF2B5EF4-FFF2-40B4-BE49-F238E27FC236}">
                <a16:creationId xmlns:a16="http://schemas.microsoft.com/office/drawing/2014/main" id="{AFE3C35C-6AA3-C546-BB67-511F4B41CA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37931725" indent="-37474525">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9D0C8B72-A395-CE4B-AFB5-C83414E54ED7}" type="slidenum">
              <a:rPr lang="en-US" altLang="en-US" smtClean="0"/>
              <a:pPr>
                <a:spcBef>
                  <a:spcPct val="0"/>
                </a:spcBef>
              </a:pPr>
              <a:t>45</a:t>
            </a:fld>
            <a:endParaRPr lang="en-US" altLang="en-US"/>
          </a:p>
        </p:txBody>
      </p:sp>
    </p:spTree>
    <p:extLst>
      <p:ext uri="{BB962C8B-B14F-4D97-AF65-F5344CB8AC3E}">
        <p14:creationId xmlns:p14="http://schemas.microsoft.com/office/powerpoint/2010/main" val="141653778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a:extLst>
              <a:ext uri="{FF2B5EF4-FFF2-40B4-BE49-F238E27FC236}">
                <a16:creationId xmlns:a16="http://schemas.microsoft.com/office/drawing/2014/main" id="{E7D028C3-D1D3-DE42-AE04-A3BD32D84EEB}"/>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03" name="Notes Placeholder 2">
            <a:extLst>
              <a:ext uri="{FF2B5EF4-FFF2-40B4-BE49-F238E27FC236}">
                <a16:creationId xmlns:a16="http://schemas.microsoft.com/office/drawing/2014/main" id="{BAF864FC-ADCA-9341-A0CA-0C2D684DFF4D}"/>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02404" name="Slide Number Placeholder 3">
            <a:extLst>
              <a:ext uri="{FF2B5EF4-FFF2-40B4-BE49-F238E27FC236}">
                <a16:creationId xmlns:a16="http://schemas.microsoft.com/office/drawing/2014/main" id="{D48FC85E-24A4-6B4F-8D99-F3A76DB9CF85}"/>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7B1C196B-16CC-CF4C-8B9B-144AE5BA8640}" type="slidenum">
              <a:rPr lang="en-US" altLang="en-US" smtClean="0">
                <a:latin typeface="Calibri" panose="020F0502020204030204" pitchFamily="34" charset="0"/>
              </a:rPr>
              <a:pPr/>
              <a:t>46</a:t>
            </a:fld>
            <a:endParaRPr lang="en-US" altLang="en-US">
              <a:latin typeface="Calibri" panose="020F0502020204030204" pitchFamily="34" charset="0"/>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Image Placeholder 1">
            <a:extLst>
              <a:ext uri="{FF2B5EF4-FFF2-40B4-BE49-F238E27FC236}">
                <a16:creationId xmlns:a16="http://schemas.microsoft.com/office/drawing/2014/main" id="{59CF062A-9758-1A4B-8023-C9B0D734F36A}"/>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4451" name="Notes Placeholder 2">
            <a:extLst>
              <a:ext uri="{FF2B5EF4-FFF2-40B4-BE49-F238E27FC236}">
                <a16:creationId xmlns:a16="http://schemas.microsoft.com/office/drawing/2014/main" id="{970F4CCB-7F48-A047-A95B-DEAEA1BFFC3F}"/>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04452" name="Slide Number Placeholder 3">
            <a:extLst>
              <a:ext uri="{FF2B5EF4-FFF2-40B4-BE49-F238E27FC236}">
                <a16:creationId xmlns:a16="http://schemas.microsoft.com/office/drawing/2014/main" id="{FBA6D70D-45AC-9843-995D-D8EAED823ED6}"/>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FB562E2E-A2B1-5D41-B313-90B42D9BBAB3}" type="slidenum">
              <a:rPr lang="en-US" altLang="en-US" smtClean="0">
                <a:latin typeface="Calibri" panose="020F0502020204030204" pitchFamily="34" charset="0"/>
              </a:rPr>
              <a:pPr/>
              <a:t>47</a:t>
            </a:fld>
            <a:endParaRPr lang="en-US" altLang="en-US">
              <a:latin typeface="Calibri" panose="020F0502020204030204" pitchFamily="34" charset="0"/>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a:extLst>
              <a:ext uri="{FF2B5EF4-FFF2-40B4-BE49-F238E27FC236}">
                <a16:creationId xmlns:a16="http://schemas.microsoft.com/office/drawing/2014/main" id="{E7D028C3-D1D3-DE42-AE04-A3BD32D84EEB}"/>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03" name="Notes Placeholder 2">
            <a:extLst>
              <a:ext uri="{FF2B5EF4-FFF2-40B4-BE49-F238E27FC236}">
                <a16:creationId xmlns:a16="http://schemas.microsoft.com/office/drawing/2014/main" id="{BAF864FC-ADCA-9341-A0CA-0C2D684DFF4D}"/>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a:p>
            <a:pPr lvl="0">
              <a:buFontTx/>
              <a:buNone/>
            </a:pPr>
            <a:r>
              <a:rPr lang="en-CA" altLang="en-US" dirty="0"/>
              <a:t>Where is abuse occurring? </a:t>
            </a:r>
            <a:r>
              <a:rPr lang="en-CA" altLang="en-US" dirty="0" err="1"/>
              <a:t>Eg</a:t>
            </a:r>
            <a:r>
              <a:rPr lang="en-CA" altLang="en-US" dirty="0"/>
              <a:t> care home or independent dwelling? What is the province or territory?</a:t>
            </a:r>
          </a:p>
          <a:p>
            <a:pPr lvl="0">
              <a:buFontTx/>
              <a:buNone/>
            </a:pPr>
            <a:endParaRPr lang="en-CA" altLang="en-US" dirty="0"/>
          </a:p>
          <a:p>
            <a:pPr marL="0" marR="0" lvl="0" indent="0" algn="l" defTabSz="457200" rtl="0" eaLnBrk="0" fontAlgn="base" latinLnBrk="0" hangingPunct="0">
              <a:lnSpc>
                <a:spcPct val="100000"/>
              </a:lnSpc>
              <a:spcBef>
                <a:spcPct val="30000"/>
              </a:spcBef>
              <a:spcAft>
                <a:spcPct val="0"/>
              </a:spcAft>
              <a:buClrTx/>
              <a:buSzTx/>
              <a:buFontTx/>
              <a:buNone/>
              <a:tabLst/>
              <a:defRPr/>
            </a:pPr>
            <a:r>
              <a:rPr lang="en-CA" altLang="en-US" dirty="0"/>
              <a:t>Does the older person have the capacity to take action on her own? </a:t>
            </a:r>
            <a:r>
              <a:rPr lang="en-US" altLang="en-US" dirty="0"/>
              <a:t>Gets at the issue of vulnerability. Many laws that address abuse of adults is designed to address adults who lack mental capacity or have a disability or other impairment that impacts on their ability to protect themselves or get help.  Not all abuse of older adults.</a:t>
            </a:r>
          </a:p>
          <a:p>
            <a:pPr lvl="0">
              <a:buFontTx/>
              <a:buNone/>
            </a:pPr>
            <a:endParaRPr lang="en-CA" altLang="en-US" dirty="0"/>
          </a:p>
          <a:p>
            <a:pPr lvl="0">
              <a:buFontTx/>
              <a:buNone/>
            </a:pPr>
            <a:r>
              <a:rPr lang="en-CA" altLang="en-US" dirty="0"/>
              <a:t>What is the degree of urgency? Is there a risk of immediate harm to the older person or her belongings?</a:t>
            </a:r>
          </a:p>
          <a:p>
            <a:pPr lvl="0">
              <a:buFontTx/>
              <a:buNone/>
            </a:pPr>
            <a:endParaRPr lang="en-CA" altLang="en-US" dirty="0"/>
          </a:p>
          <a:p>
            <a:pPr lvl="0">
              <a:buFontTx/>
              <a:buNone/>
            </a:pPr>
            <a:r>
              <a:rPr lang="en-CA" altLang="en-US" dirty="0"/>
              <a:t>What matters most to the older person? What does she want? What relationships matter to her? Is she concerned about anyone else? Does she want to go anywhere? Does she want the abuser to to be charged with a crime?</a:t>
            </a:r>
          </a:p>
          <a:p>
            <a:endParaRPr lang="en-US" altLang="en-US" dirty="0"/>
          </a:p>
        </p:txBody>
      </p:sp>
      <p:sp>
        <p:nvSpPr>
          <p:cNvPr id="102404" name="Slide Number Placeholder 3">
            <a:extLst>
              <a:ext uri="{FF2B5EF4-FFF2-40B4-BE49-F238E27FC236}">
                <a16:creationId xmlns:a16="http://schemas.microsoft.com/office/drawing/2014/main" id="{D48FC85E-24A4-6B4F-8D99-F3A76DB9CF85}"/>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7B1C196B-16CC-CF4C-8B9B-144AE5BA8640}" type="slidenum">
              <a:rPr lang="en-US" altLang="en-US" smtClean="0">
                <a:latin typeface="Calibri" panose="020F0502020204030204" pitchFamily="34" charset="0"/>
              </a:rPr>
              <a:pPr/>
              <a:t>48</a:t>
            </a:fld>
            <a:endParaRPr lang="en-US" altLang="en-US">
              <a:latin typeface="Calibri" panose="020F0502020204030204" pitchFamily="34" charset="0"/>
            </a:endParaRPr>
          </a:p>
        </p:txBody>
      </p:sp>
    </p:spTree>
    <p:extLst>
      <p:ext uri="{BB962C8B-B14F-4D97-AF65-F5344CB8AC3E}">
        <p14:creationId xmlns:p14="http://schemas.microsoft.com/office/powerpoint/2010/main" val="28821547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EE46BE4F-7973-CD40-A68B-3410BBF4FD5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C24FC87F-216A-9048-89CA-8F17FDFD6D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CA" altLang="ja-JP" dirty="0"/>
              <a:t>.Today we will:</a:t>
            </a:r>
          </a:p>
          <a:p>
            <a:pPr marL="171450" indent="-171450" eaLnBrk="1" hangingPunct="1">
              <a:spcBef>
                <a:spcPct val="0"/>
              </a:spcBef>
              <a:buFont typeface="Arial" panose="020B0604020202020204" pitchFamily="34" charset="0"/>
              <a:buChar char="•"/>
            </a:pPr>
            <a:r>
              <a:rPr lang="en-CA" altLang="ja-JP" dirty="0"/>
              <a:t>Describe elder and abuse and neglect</a:t>
            </a:r>
          </a:p>
          <a:p>
            <a:pPr marL="171450" indent="-171450" eaLnBrk="1" hangingPunct="1">
              <a:spcBef>
                <a:spcPct val="0"/>
              </a:spcBef>
              <a:buFont typeface="Arial" panose="020B0604020202020204" pitchFamily="34" charset="0"/>
              <a:buChar char="•"/>
            </a:pPr>
            <a:r>
              <a:rPr lang="en-CA" altLang="ja-JP" dirty="0"/>
              <a:t>Identify different laws across Canada that are relevant to elder abuse</a:t>
            </a:r>
          </a:p>
          <a:p>
            <a:pPr marL="171450" indent="-171450" eaLnBrk="1" hangingPunct="1">
              <a:spcBef>
                <a:spcPct val="0"/>
              </a:spcBef>
              <a:buFont typeface="Arial" panose="020B0604020202020204" pitchFamily="34" charset="0"/>
              <a:buChar char="•"/>
            </a:pPr>
            <a:r>
              <a:rPr lang="en-US" altLang="ja-JP" dirty="0"/>
              <a:t>Share some ethical principles to guide practice when you are concerned about an older adult</a:t>
            </a:r>
          </a:p>
          <a:p>
            <a:pPr marL="171450" indent="-171450" eaLnBrk="1" hangingPunct="1">
              <a:spcBef>
                <a:spcPct val="0"/>
              </a:spcBef>
              <a:buFont typeface="Arial" panose="020B0604020202020204" pitchFamily="34" charset="0"/>
              <a:buChar char="•"/>
            </a:pPr>
            <a:r>
              <a:rPr lang="en-US" altLang="ja-JP" dirty="0"/>
              <a:t>Provide some resources to support you own work</a:t>
            </a:r>
          </a:p>
        </p:txBody>
      </p:sp>
      <p:sp>
        <p:nvSpPr>
          <p:cNvPr id="20484" name="Slide Number Placeholder 3">
            <a:extLst>
              <a:ext uri="{FF2B5EF4-FFF2-40B4-BE49-F238E27FC236}">
                <a16:creationId xmlns:a16="http://schemas.microsoft.com/office/drawing/2014/main" id="{E8CB872C-A9D0-8C4B-A94E-5EC550472F4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14A93944-A3B0-BB46-95B3-FC7376D09C77}" type="slidenum">
              <a:rPr lang="en-US" altLang="en-US" smtClean="0">
                <a:latin typeface="Calibri" panose="020F0502020204030204" pitchFamily="34" charset="0"/>
              </a:rPr>
              <a:pPr/>
              <a:t>4</a:t>
            </a:fld>
            <a:endParaRPr lang="en-US" altLang="en-US">
              <a:latin typeface="Calibri" panose="020F0502020204030204" pitchFamily="34" charset="0"/>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a:extLst>
              <a:ext uri="{FF2B5EF4-FFF2-40B4-BE49-F238E27FC236}">
                <a16:creationId xmlns:a16="http://schemas.microsoft.com/office/drawing/2014/main" id="{E7D028C3-D1D3-DE42-AE04-A3BD32D84EEB}"/>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03" name="Notes Placeholder 2">
            <a:extLst>
              <a:ext uri="{FF2B5EF4-FFF2-40B4-BE49-F238E27FC236}">
                <a16:creationId xmlns:a16="http://schemas.microsoft.com/office/drawing/2014/main" id="{BAF864FC-ADCA-9341-A0CA-0C2D684DFF4D}"/>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Gets at the issue of vulnerability</a:t>
            </a:r>
          </a:p>
        </p:txBody>
      </p:sp>
      <p:sp>
        <p:nvSpPr>
          <p:cNvPr id="102404" name="Slide Number Placeholder 3">
            <a:extLst>
              <a:ext uri="{FF2B5EF4-FFF2-40B4-BE49-F238E27FC236}">
                <a16:creationId xmlns:a16="http://schemas.microsoft.com/office/drawing/2014/main" id="{D48FC85E-24A4-6B4F-8D99-F3A76DB9CF85}"/>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7B1C196B-16CC-CF4C-8B9B-144AE5BA8640}" type="slidenum">
              <a:rPr lang="en-US" altLang="en-US" smtClean="0">
                <a:latin typeface="Calibri" panose="020F0502020204030204" pitchFamily="34" charset="0"/>
              </a:rPr>
              <a:pPr/>
              <a:t>49</a:t>
            </a:fld>
            <a:endParaRPr lang="en-US" altLang="en-US">
              <a:latin typeface="Calibri" panose="020F0502020204030204" pitchFamily="34" charset="0"/>
            </a:endParaRPr>
          </a:p>
        </p:txBody>
      </p:sp>
    </p:spTree>
    <p:extLst>
      <p:ext uri="{BB962C8B-B14F-4D97-AF65-F5344CB8AC3E}">
        <p14:creationId xmlns:p14="http://schemas.microsoft.com/office/powerpoint/2010/main" val="934184596"/>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Slide Image Placeholder 1">
            <a:extLst>
              <a:ext uri="{FF2B5EF4-FFF2-40B4-BE49-F238E27FC236}">
                <a16:creationId xmlns:a16="http://schemas.microsoft.com/office/drawing/2014/main" id="{2A18BC04-2CBE-C34E-B797-99DFA3040F1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8547" name="Notes Placeholder 2">
            <a:extLst>
              <a:ext uri="{FF2B5EF4-FFF2-40B4-BE49-F238E27FC236}">
                <a16:creationId xmlns:a16="http://schemas.microsoft.com/office/drawing/2014/main" id="{8E2515E0-DE41-3943-B00F-DA5DD7F7C84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a:p>
        </p:txBody>
      </p:sp>
      <p:sp>
        <p:nvSpPr>
          <p:cNvPr id="108548" name="Slide Number Placeholder 3">
            <a:extLst>
              <a:ext uri="{FF2B5EF4-FFF2-40B4-BE49-F238E27FC236}">
                <a16:creationId xmlns:a16="http://schemas.microsoft.com/office/drawing/2014/main" id="{5A1D8219-F14F-0147-B774-CE407B5217A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451DAB95-466D-7941-B237-75A84FB156C4}" type="slidenum">
              <a:rPr lang="en-US" altLang="en-US" smtClean="0">
                <a:latin typeface="Calibri" panose="020F0502020204030204" pitchFamily="34" charset="0"/>
              </a:rPr>
              <a:pPr/>
              <a:t>50</a:t>
            </a:fld>
            <a:endParaRPr lang="en-US" altLang="en-US">
              <a:latin typeface="Calibri" panose="020F050202020403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BA6F67EC-6970-944A-9940-4C3DABC70C0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CF820A8E-F6A7-6F40-AF72-3FC94DC8D0E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CA" altLang="en-US"/>
              <a:t>We cannot provide legal advice today.</a:t>
            </a:r>
          </a:p>
          <a:p>
            <a:pPr eaLnBrk="1" hangingPunct="1">
              <a:spcBef>
                <a:spcPct val="0"/>
              </a:spcBef>
            </a:pPr>
            <a:endParaRPr lang="en-CA" altLang="ja-JP"/>
          </a:p>
          <a:p>
            <a:pPr eaLnBrk="1" hangingPunct="1">
              <a:spcBef>
                <a:spcPct val="0"/>
              </a:spcBef>
            </a:pPr>
            <a:r>
              <a:rPr lang="en-CA" altLang="ja-JP"/>
              <a:t>Happy to provide legal information on various topics and connect you to organizations that can provide legal advice.</a:t>
            </a:r>
            <a:endParaRPr lang="en-US" altLang="ja-JP"/>
          </a:p>
        </p:txBody>
      </p:sp>
      <p:sp>
        <p:nvSpPr>
          <p:cNvPr id="18436" name="Slide Number Placeholder 3">
            <a:extLst>
              <a:ext uri="{FF2B5EF4-FFF2-40B4-BE49-F238E27FC236}">
                <a16:creationId xmlns:a16="http://schemas.microsoft.com/office/drawing/2014/main" id="{FE8EE3C9-3628-E741-80B4-6A887EAB793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80B278CE-D07E-A341-AD28-616A1039C481}" type="slidenum">
              <a:rPr lang="en-US" altLang="en-US" smtClean="0">
                <a:latin typeface="Calibri" panose="020F0502020204030204" pitchFamily="34" charset="0"/>
              </a:rPr>
              <a:pPr/>
              <a:t>5</a:t>
            </a:fld>
            <a:endParaRPr lang="en-US" altLang="en-US">
              <a:latin typeface="Calibri" panose="020F050202020403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a:extLst>
              <a:ext uri="{FF2B5EF4-FFF2-40B4-BE49-F238E27FC236}">
                <a16:creationId xmlns:a16="http://schemas.microsoft.com/office/drawing/2014/main" id="{326BE345-1A5B-354D-B6CE-88C28D7C516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9B7BAED7-E914-4926-971B-A04B74EA84CF}"/>
              </a:ext>
            </a:extLst>
          </p:cNvPr>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lnSpcReduction="10000"/>
          </a:bodyPr>
          <a:lstStyle/>
          <a:p>
            <a:pPr>
              <a:defRPr/>
            </a:pPr>
            <a:r>
              <a:rPr lang="en-CA" altLang="en-US" b="1" dirty="0"/>
              <a:t>What is elder abuse?</a:t>
            </a:r>
            <a:endParaRPr lang="en-CA" altLang="en-US" dirty="0"/>
          </a:p>
          <a:p>
            <a:pPr>
              <a:defRPr/>
            </a:pPr>
            <a:endParaRPr lang="en-CA" altLang="en-US" dirty="0"/>
          </a:p>
          <a:p>
            <a:pPr>
              <a:defRPr/>
            </a:pPr>
            <a:r>
              <a:rPr lang="en-US" altLang="en-US" dirty="0"/>
              <a:t>Actions include:</a:t>
            </a:r>
          </a:p>
          <a:p>
            <a:pPr>
              <a:defRPr/>
            </a:pPr>
            <a:endParaRPr lang="en-US" altLang="en-US" dirty="0"/>
          </a:p>
          <a:p>
            <a:pPr marL="171450" indent="-171450">
              <a:buFont typeface="Arial" panose="020B0604020202020204" pitchFamily="34" charset="0"/>
              <a:buChar char="•"/>
              <a:defRPr/>
            </a:pPr>
            <a:r>
              <a:rPr lang="en-US" altLang="en-US" dirty="0"/>
              <a:t>Intimidation</a:t>
            </a:r>
          </a:p>
          <a:p>
            <a:pPr marL="171450" indent="-171450">
              <a:buFont typeface="Arial" panose="020B0604020202020204" pitchFamily="34" charset="0"/>
              <a:buChar char="•"/>
              <a:defRPr/>
            </a:pPr>
            <a:r>
              <a:rPr lang="en-US" altLang="en-US" dirty="0"/>
              <a:t>Humiliation</a:t>
            </a:r>
          </a:p>
          <a:p>
            <a:pPr marL="171450" indent="-171450">
              <a:buFont typeface="Arial" panose="020B0604020202020204" pitchFamily="34" charset="0"/>
              <a:buChar char="•"/>
              <a:defRPr/>
            </a:pPr>
            <a:r>
              <a:rPr lang="en-US" altLang="en-US" dirty="0"/>
              <a:t>Physical or sexual assault</a:t>
            </a:r>
          </a:p>
          <a:p>
            <a:pPr marL="171450" indent="-171450">
              <a:buFont typeface="Arial" panose="020B0604020202020204" pitchFamily="34" charset="0"/>
              <a:buChar char="•"/>
              <a:defRPr/>
            </a:pPr>
            <a:r>
              <a:rPr lang="en-US" altLang="en-US" dirty="0"/>
              <a:t>Over-medication</a:t>
            </a:r>
          </a:p>
          <a:p>
            <a:pPr marL="171450" indent="-171450">
              <a:buFont typeface="Arial" panose="020B0604020202020204" pitchFamily="34" charset="0"/>
              <a:buChar char="•"/>
              <a:defRPr/>
            </a:pPr>
            <a:r>
              <a:rPr lang="en-US" altLang="en-US" dirty="0"/>
              <a:t>Withholding of medication</a:t>
            </a:r>
          </a:p>
          <a:p>
            <a:pPr marL="171450" indent="-171450">
              <a:buFont typeface="Arial" panose="020B0604020202020204" pitchFamily="34" charset="0"/>
              <a:buChar char="•"/>
              <a:defRPr/>
            </a:pPr>
            <a:r>
              <a:rPr lang="en-US" altLang="en-US" dirty="0"/>
              <a:t>Censoring mail</a:t>
            </a:r>
          </a:p>
          <a:p>
            <a:pPr marL="171450" indent="-171450">
              <a:buFont typeface="Arial" panose="020B0604020202020204" pitchFamily="34" charset="0"/>
              <a:buChar char="•"/>
              <a:defRPr/>
            </a:pPr>
            <a:r>
              <a:rPr lang="en-US" altLang="en-US" dirty="0"/>
              <a:t>Invasion or denial of privacy</a:t>
            </a:r>
          </a:p>
          <a:p>
            <a:pPr marL="171450" indent="-171450">
              <a:buFont typeface="Arial" panose="020B0604020202020204" pitchFamily="34" charset="0"/>
              <a:buChar char="•"/>
              <a:defRPr/>
            </a:pPr>
            <a:r>
              <a:rPr lang="en-US" altLang="en-US" dirty="0"/>
              <a:t>Denial of access to visitors.    </a:t>
            </a:r>
          </a:p>
          <a:p>
            <a:pPr>
              <a:buFont typeface="Arial" panose="020B0604020202020204" pitchFamily="34" charset="0"/>
              <a:buNone/>
              <a:defRPr/>
            </a:pPr>
            <a:endParaRPr lang="en-US" altLang="en-US" dirty="0"/>
          </a:p>
          <a:p>
            <a:pPr>
              <a:buFont typeface="Arial" panose="020B0604020202020204" pitchFamily="34" charset="0"/>
              <a:buNone/>
              <a:defRPr/>
            </a:pPr>
            <a:r>
              <a:rPr lang="en-US" altLang="en-US" dirty="0"/>
              <a:t>Single occasion or repeated pattern of incidents. </a:t>
            </a:r>
          </a:p>
          <a:p>
            <a:pPr>
              <a:buFont typeface="Arial" panose="020B0604020202020204" pitchFamily="34" charset="0"/>
              <a:buNone/>
              <a:defRPr/>
            </a:pPr>
            <a:endParaRPr lang="en-US" altLang="en-US" dirty="0"/>
          </a:p>
          <a:p>
            <a:pPr>
              <a:buFont typeface="Arial" panose="020B0604020202020204" pitchFamily="34" charset="0"/>
              <a:buNone/>
              <a:defRPr/>
            </a:pPr>
            <a:r>
              <a:rPr lang="en-US" altLang="en-US" dirty="0"/>
              <a:t>Incidents can start small, but easily become more serious over time. </a:t>
            </a:r>
          </a:p>
          <a:p>
            <a:pPr>
              <a:buFont typeface="Arial" panose="020B0604020202020204" pitchFamily="34" charset="0"/>
              <a:buNone/>
              <a:defRPr/>
            </a:pPr>
            <a:endParaRPr lang="en-US" altLang="en-US" dirty="0"/>
          </a:p>
          <a:p>
            <a:pPr>
              <a:buFont typeface="Arial" panose="020B0604020202020204" pitchFamily="34" charset="0"/>
              <a:buNone/>
              <a:defRPr/>
            </a:pPr>
            <a:r>
              <a:rPr lang="en-US" dirty="0"/>
              <a:t>An adult can experience more than one type of abuse and neglect by the same person.</a:t>
            </a:r>
          </a:p>
        </p:txBody>
      </p:sp>
      <p:sp>
        <p:nvSpPr>
          <p:cNvPr id="28676" name="Slide Number Placeholder 3">
            <a:extLst>
              <a:ext uri="{FF2B5EF4-FFF2-40B4-BE49-F238E27FC236}">
                <a16:creationId xmlns:a16="http://schemas.microsoft.com/office/drawing/2014/main" id="{283506E9-45DD-5140-9EE9-5CF39F7C86C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5D5B5520-4098-964B-BC56-D44D1EE3FED2}" type="slidenum">
              <a:rPr lang="en-US" altLang="en-US" smtClean="0">
                <a:latin typeface="Calibri" panose="020F0502020204030204" pitchFamily="34" charset="0"/>
              </a:rPr>
              <a:pPr/>
              <a:t>6</a:t>
            </a:fld>
            <a:endParaRPr lang="en-US" altLang="en-US">
              <a:latin typeface="Calibri" panose="020F050202020403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a:extLst>
              <a:ext uri="{FF2B5EF4-FFF2-40B4-BE49-F238E27FC236}">
                <a16:creationId xmlns:a16="http://schemas.microsoft.com/office/drawing/2014/main" id="{44207A65-59DB-4542-89F7-432D497DBBF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23B9AD69-59AF-6145-A1C2-082E3B91A044}"/>
              </a:ext>
            </a:extLst>
          </p:cNvPr>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77500" lnSpcReduction="20000"/>
          </a:bodyPr>
          <a:lstStyle/>
          <a:p>
            <a:pPr eaLnBrk="1" hangingPunct="1">
              <a:spcBef>
                <a:spcPct val="0"/>
              </a:spcBef>
              <a:buFont typeface="Arial" panose="020B0604020202020204" pitchFamily="34" charset="0"/>
              <a:buNone/>
              <a:defRPr/>
            </a:pPr>
            <a:endParaRPr lang="en-US" altLang="en-US" dirty="0"/>
          </a:p>
          <a:p>
            <a:pPr>
              <a:defRPr/>
            </a:pPr>
            <a:r>
              <a:rPr lang="en-CA" altLang="en-US" b="1" dirty="0"/>
              <a:t>Bullet 1 – Speaking Points</a:t>
            </a:r>
          </a:p>
          <a:p>
            <a:pPr>
              <a:defRPr/>
            </a:pPr>
            <a:endParaRPr lang="en-CA" altLang="en-US" b="1" dirty="0"/>
          </a:p>
          <a:p>
            <a:pPr>
              <a:defRPr/>
            </a:pPr>
            <a:r>
              <a:rPr lang="en-US" altLang="en-US" dirty="0"/>
              <a:t>Causes, or is reasonably likely to cause to the adult, within a short period of time, serious physical, mental or emotional harm, or substantial financial damage or loss, including self-neglect.</a:t>
            </a:r>
          </a:p>
          <a:p>
            <a:pPr>
              <a:defRPr/>
            </a:pPr>
            <a:endParaRPr lang="en-US" altLang="en-US" dirty="0"/>
          </a:p>
          <a:p>
            <a:pPr>
              <a:defRPr/>
            </a:pPr>
            <a:r>
              <a:rPr lang="en-US" altLang="en-US" b="1" dirty="0"/>
              <a:t>Bullet 2 - Passive neglect</a:t>
            </a:r>
          </a:p>
          <a:p>
            <a:pPr>
              <a:defRPr/>
            </a:pPr>
            <a:endParaRPr lang="en-US" altLang="en-US" dirty="0"/>
          </a:p>
          <a:p>
            <a:pPr marL="171450" indent="-171450">
              <a:buFont typeface="Arial" panose="020B0604020202020204" pitchFamily="34" charset="0"/>
              <a:buChar char="•"/>
              <a:defRPr/>
            </a:pPr>
            <a:r>
              <a:rPr lang="en-US" altLang="en-US" dirty="0"/>
              <a:t>A caregiver </a:t>
            </a:r>
            <a:r>
              <a:rPr lang="en-US" altLang="en-US" b="1" dirty="0"/>
              <a:t>unintentionally</a:t>
            </a:r>
            <a:r>
              <a:rPr lang="en-US" altLang="en-US" dirty="0"/>
              <a:t> fails to provide the older adult with his or her physical, social or emotional needs. </a:t>
            </a:r>
          </a:p>
          <a:p>
            <a:pPr marL="171450" indent="-171450">
              <a:buFont typeface="Arial" panose="020B0604020202020204" pitchFamily="34" charset="0"/>
              <a:buChar char="•"/>
              <a:defRPr/>
            </a:pPr>
            <a:r>
              <a:rPr lang="en-US" altLang="en-US" dirty="0"/>
              <a:t>Examples include: </a:t>
            </a:r>
          </a:p>
          <a:p>
            <a:pPr marL="628650" lvl="1" indent="-171450">
              <a:buFont typeface="Arial" panose="020B0604020202020204" pitchFamily="34" charset="0"/>
              <a:buChar char="•"/>
              <a:defRPr/>
            </a:pPr>
            <a:endParaRPr lang="en-US" altLang="en-US" dirty="0"/>
          </a:p>
          <a:p>
            <a:pPr marL="628650" lvl="1" indent="-171450">
              <a:buFont typeface="Arial" panose="020B0604020202020204" pitchFamily="34" charset="0"/>
              <a:buChar char="•"/>
              <a:defRPr/>
            </a:pPr>
            <a:r>
              <a:rPr lang="en-US" altLang="en-US" dirty="0"/>
              <a:t>a caregiver lacks awareness of the full needs of the older adult</a:t>
            </a:r>
          </a:p>
          <a:p>
            <a:pPr marL="628650" lvl="1" indent="-171450">
              <a:buFont typeface="Arial" panose="020B0604020202020204" pitchFamily="34" charset="0"/>
              <a:buChar char="•"/>
              <a:defRPr/>
            </a:pPr>
            <a:r>
              <a:rPr lang="en-US" altLang="en-US" dirty="0"/>
              <a:t>a caregiver lacks the skills in order to meet the older person’s needs</a:t>
            </a:r>
          </a:p>
          <a:p>
            <a:pPr marL="628650" lvl="1" indent="-171450">
              <a:buFont typeface="Arial" panose="020B0604020202020204" pitchFamily="34" charset="0"/>
              <a:buChar char="•"/>
              <a:defRPr/>
            </a:pPr>
            <a:r>
              <a:rPr lang="en-US" altLang="en-US" dirty="0"/>
              <a:t>a caregiver cannot psychologically manage or adjust to the older adult’s changing abilities. Caregiver may be exhausted or experiencing loss</a:t>
            </a:r>
          </a:p>
          <a:p>
            <a:pPr lvl="1">
              <a:buFont typeface="Arial" panose="020B0604020202020204" pitchFamily="34" charset="0"/>
              <a:buNone/>
              <a:defRPr/>
            </a:pPr>
            <a:endParaRPr lang="en-US" altLang="en-US" dirty="0"/>
          </a:p>
          <a:p>
            <a:pPr>
              <a:defRPr/>
            </a:pPr>
            <a:r>
              <a:rPr lang="en-US" altLang="en-US" b="1" dirty="0"/>
              <a:t>Bullet 3 – Active neglect</a:t>
            </a:r>
            <a:endParaRPr lang="en-US" altLang="en-US" dirty="0"/>
          </a:p>
          <a:p>
            <a:pPr>
              <a:defRPr/>
            </a:pPr>
            <a:endParaRPr lang="en-US" altLang="en-US" dirty="0"/>
          </a:p>
          <a:p>
            <a:pPr marL="171450" indent="-171450">
              <a:buFont typeface="Arial" panose="020B0604020202020204" pitchFamily="34" charset="0"/>
              <a:buChar char="•"/>
              <a:defRPr/>
            </a:pPr>
            <a:r>
              <a:rPr lang="en-US" altLang="en-US" dirty="0"/>
              <a:t>A caregiver </a:t>
            </a:r>
            <a:r>
              <a:rPr lang="en-US" altLang="en-US" b="1" dirty="0"/>
              <a:t>intentionally</a:t>
            </a:r>
            <a:r>
              <a:rPr lang="en-US" altLang="en-US" dirty="0"/>
              <a:t> fails to meet an older adult’s physical, social or emotional needs. </a:t>
            </a:r>
          </a:p>
          <a:p>
            <a:pPr marL="171450" indent="-171450">
              <a:buFont typeface="Arial" panose="020B0604020202020204" pitchFamily="34" charset="0"/>
              <a:buChar char="•"/>
              <a:defRPr/>
            </a:pPr>
            <a:r>
              <a:rPr lang="en-US" altLang="en-US" dirty="0"/>
              <a:t>Examples include: </a:t>
            </a:r>
          </a:p>
          <a:p>
            <a:pPr>
              <a:buFont typeface="Arial" panose="020B0604020202020204" pitchFamily="34" charset="0"/>
              <a:buNone/>
              <a:defRPr/>
            </a:pPr>
            <a:endParaRPr lang="en-US" altLang="en-US" dirty="0"/>
          </a:p>
          <a:p>
            <a:pPr marL="628650" lvl="1" indent="-171450">
              <a:buFont typeface="Arial" panose="020B0604020202020204" pitchFamily="34" charset="0"/>
              <a:buChar char="•"/>
              <a:defRPr/>
            </a:pPr>
            <a:r>
              <a:rPr lang="en-US" altLang="en-US" dirty="0"/>
              <a:t>denying an older person food, water, shelter, clothing, medication or medical attention</a:t>
            </a:r>
          </a:p>
          <a:p>
            <a:pPr marL="628650" lvl="1" indent="-171450">
              <a:buFont typeface="Arial" panose="020B0604020202020204" pitchFamily="34" charset="0"/>
              <a:buChar char="•"/>
              <a:defRPr/>
            </a:pPr>
            <a:r>
              <a:rPr lang="en-US" altLang="en-US" dirty="0"/>
              <a:t>failure to assist with basic necessities</a:t>
            </a:r>
          </a:p>
          <a:p>
            <a:pPr marL="628650" lvl="1" indent="-171450">
              <a:buFont typeface="Arial" panose="020B0604020202020204" pitchFamily="34" charset="0"/>
              <a:buChar char="•"/>
              <a:defRPr/>
            </a:pPr>
            <a:r>
              <a:rPr lang="en-US" altLang="en-US" dirty="0"/>
              <a:t>refusing visits from friends and family, could be accompanied by abusive forms of social isolation </a:t>
            </a:r>
            <a:endParaRPr lang="en-CA" altLang="en-US" dirty="0"/>
          </a:p>
        </p:txBody>
      </p:sp>
      <p:sp>
        <p:nvSpPr>
          <p:cNvPr id="32772" name="Slide Number Placeholder 3">
            <a:extLst>
              <a:ext uri="{FF2B5EF4-FFF2-40B4-BE49-F238E27FC236}">
                <a16:creationId xmlns:a16="http://schemas.microsoft.com/office/drawing/2014/main" id="{C40ABFD9-CE2B-3F4F-BB99-5CC3A8DA77E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01A2BE5F-9551-8043-8BCE-BFB68413D9D7}" type="slidenum">
              <a:rPr lang="en-US" altLang="en-US" smtClean="0">
                <a:latin typeface="Calibri" panose="020F0502020204030204" pitchFamily="34" charset="0"/>
              </a:rPr>
              <a:pPr/>
              <a:t>7</a:t>
            </a:fld>
            <a:endParaRPr lang="en-US" altLang="en-US">
              <a:latin typeface="Calibri" panose="020F050202020403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a:extLst>
              <a:ext uri="{FF2B5EF4-FFF2-40B4-BE49-F238E27FC236}">
                <a16:creationId xmlns:a16="http://schemas.microsoft.com/office/drawing/2014/main" id="{1653E1F2-EBA4-094B-991D-09F516C52830}"/>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F80B4EF2-536C-534E-95B8-3A4684A40B04}"/>
              </a:ext>
            </a:extLst>
          </p:cNvPr>
          <p:cNvSpPr>
            <a:spLocks noGrp="1"/>
          </p:cNvSpPr>
          <p:nvPr>
            <p:ph type="body" idx="1"/>
          </p:nvPr>
        </p:nvSpPr>
        <p:spPr/>
        <p:txBody>
          <a:bodyPr>
            <a:normAutofit fontScale="92500" lnSpcReduction="20000"/>
          </a:bodyPr>
          <a:lstStyle/>
          <a:p>
            <a:pPr>
              <a:defRPr/>
            </a:pPr>
            <a:r>
              <a:rPr lang="en-US" dirty="0"/>
              <a:t>Although older adults can be, and are, mistreated by strangers and con artists, elder abuse and neglect most often occurs in the context of a relationship.  </a:t>
            </a:r>
          </a:p>
          <a:p>
            <a:pPr>
              <a:defRPr/>
            </a:pPr>
            <a:endParaRPr lang="en-US" dirty="0"/>
          </a:p>
          <a:p>
            <a:pPr>
              <a:defRPr/>
            </a:pPr>
            <a:r>
              <a:rPr lang="en-US" dirty="0"/>
              <a:t>Older adults can be abused and neglected by people who have a relationship of trust with the older adult, or are well known to them:</a:t>
            </a:r>
          </a:p>
          <a:p>
            <a:pPr>
              <a:defRPr/>
            </a:pPr>
            <a:endParaRPr lang="en-US" dirty="0"/>
          </a:p>
          <a:p>
            <a:pPr marL="171450" indent="-171450">
              <a:buFont typeface="Arial" panose="020B0604020202020204" pitchFamily="34" charset="0"/>
              <a:buChar char="•"/>
              <a:defRPr/>
            </a:pPr>
            <a:r>
              <a:rPr lang="en-US" dirty="0"/>
              <a:t>Family</a:t>
            </a:r>
          </a:p>
          <a:p>
            <a:pPr marL="171450" indent="-171450">
              <a:buFont typeface="Arial" panose="020B0604020202020204" pitchFamily="34" charset="0"/>
              <a:buChar char="•"/>
              <a:defRPr/>
            </a:pPr>
            <a:r>
              <a:rPr lang="en-US" dirty="0"/>
              <a:t>Friends</a:t>
            </a:r>
          </a:p>
          <a:p>
            <a:pPr marL="171450" indent="-171450">
              <a:buFont typeface="Arial" panose="020B0604020202020204" pitchFamily="34" charset="0"/>
              <a:buChar char="•"/>
              <a:defRPr/>
            </a:pPr>
            <a:r>
              <a:rPr lang="en-US" dirty="0"/>
              <a:t>Spouses</a:t>
            </a:r>
          </a:p>
          <a:p>
            <a:pPr marL="171450" indent="-171450">
              <a:buFont typeface="Arial" panose="020B0604020202020204" pitchFamily="34" charset="0"/>
              <a:buChar char="•"/>
              <a:defRPr/>
            </a:pPr>
            <a:r>
              <a:rPr lang="en-US" dirty="0"/>
              <a:t>Volunteer caregivers </a:t>
            </a:r>
          </a:p>
          <a:p>
            <a:pPr marL="171450" indent="-171450">
              <a:buFont typeface="Arial" panose="020B0604020202020204" pitchFamily="34" charset="0"/>
              <a:buChar char="•"/>
              <a:defRPr/>
            </a:pPr>
            <a:r>
              <a:rPr lang="en-US" dirty="0"/>
              <a:t>Legal guardians</a:t>
            </a:r>
          </a:p>
          <a:p>
            <a:pPr marL="171450" indent="-171450">
              <a:buFont typeface="Arial" panose="020B0604020202020204" pitchFamily="34" charset="0"/>
              <a:buChar char="•"/>
              <a:defRPr/>
            </a:pPr>
            <a:r>
              <a:rPr lang="en-US" dirty="0"/>
              <a:t>Care facility staff and professionals (e.g. doctors, nurses and lawyers).  </a:t>
            </a:r>
          </a:p>
          <a:p>
            <a:pPr>
              <a:buFont typeface="Arial" panose="020B0604020202020204" pitchFamily="34" charset="0"/>
              <a:buNone/>
              <a:defRPr/>
            </a:pPr>
            <a:endParaRPr lang="en-US" dirty="0"/>
          </a:p>
          <a:p>
            <a:pPr marL="0" marR="0" lvl="0"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r>
              <a:rPr lang="en-US" dirty="0"/>
              <a:t>Abusers are sometimes dependent on the older adult for money, food or shelter. Older adults are also abused by younger family and friends who are financially or emotionally dependent on the older person.</a:t>
            </a:r>
          </a:p>
          <a:p>
            <a:pPr>
              <a:buFont typeface="Arial" panose="020B0604020202020204" pitchFamily="34" charset="0"/>
              <a:buNone/>
              <a:defRPr/>
            </a:pPr>
            <a:endParaRPr lang="en-US" dirty="0"/>
          </a:p>
          <a:p>
            <a:pPr>
              <a:buFont typeface="Arial" panose="020B0604020202020204" pitchFamily="34" charset="0"/>
              <a:buNone/>
              <a:defRPr/>
            </a:pPr>
            <a:r>
              <a:rPr lang="en-US" dirty="0"/>
              <a:t>Often there is interdependency between the abuser and the abused older person. Although the older person may be frail, they may be caring for the person who is harming them. The reality that older people are often harmed by people for whom they care deeply can make it challenging to identify the most helpful way of providing them with support.</a:t>
            </a:r>
          </a:p>
          <a:p>
            <a:pPr>
              <a:buFont typeface="Arial" panose="020B0604020202020204" pitchFamily="34" charset="0"/>
              <a:buNone/>
              <a:defRPr/>
            </a:pPr>
            <a:endParaRPr lang="en-US" dirty="0"/>
          </a:p>
          <a:p>
            <a:pPr marL="0" marR="0" lvl="0"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r>
              <a:rPr lang="en-US" dirty="0"/>
              <a:t>Social isolation can make an adult more vulnerable to abuse or make it harder to access assistance.  </a:t>
            </a:r>
          </a:p>
          <a:p>
            <a:pPr>
              <a:buFont typeface="Arial" panose="020B0604020202020204" pitchFamily="34" charset="0"/>
              <a:buNone/>
              <a:defRPr/>
            </a:pPr>
            <a:endParaRPr lang="en-US" dirty="0"/>
          </a:p>
          <a:p>
            <a:pPr>
              <a:defRPr/>
            </a:pPr>
            <a:endParaRPr lang="en-US" dirty="0"/>
          </a:p>
        </p:txBody>
      </p:sp>
      <p:sp>
        <p:nvSpPr>
          <p:cNvPr id="34820" name="Slide Number Placeholder 3">
            <a:extLst>
              <a:ext uri="{FF2B5EF4-FFF2-40B4-BE49-F238E27FC236}">
                <a16:creationId xmlns:a16="http://schemas.microsoft.com/office/drawing/2014/main" id="{B0B4A9FF-6F29-0E40-9B4A-6B28C37B5288}"/>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ACE265E-A20F-A347-AC3D-E952665F61D5}" type="slidenum">
              <a:rPr lang="en-US" altLang="en-US" smtClean="0">
                <a:latin typeface="Calibri" panose="020F0502020204030204" pitchFamily="34" charset="0"/>
              </a:rPr>
              <a:pPr/>
              <a:t>8</a:t>
            </a:fld>
            <a:endParaRPr lang="en-US" altLang="en-US">
              <a:latin typeface="Calibri" panose="020F0502020204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5199929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5" name="Date Placeholder 3">
            <a:extLst>
              <a:ext uri="{FF2B5EF4-FFF2-40B4-BE49-F238E27FC236}">
                <a16:creationId xmlns:a16="http://schemas.microsoft.com/office/drawing/2014/main" id="{F6269388-9B41-CB4F-860A-033D57D81ADF}"/>
              </a:ext>
            </a:extLst>
          </p:cNvPr>
          <p:cNvSpPr>
            <a:spLocks noGrp="1"/>
          </p:cNvSpPr>
          <p:nvPr>
            <p:ph type="dt" sz="half" idx="10"/>
          </p:nvPr>
        </p:nvSpPr>
        <p:spPr/>
        <p:txBody>
          <a:bodyPr/>
          <a:lstStyle>
            <a:lvl1pPr>
              <a:defRPr/>
            </a:lvl1pPr>
          </a:lstStyle>
          <a:p>
            <a:pPr>
              <a:defRPr/>
            </a:pPr>
            <a:endParaRPr lang="en-US" altLang="en-US"/>
          </a:p>
        </p:txBody>
      </p:sp>
      <p:sp>
        <p:nvSpPr>
          <p:cNvPr id="6" name="Footer Placeholder 4">
            <a:extLst>
              <a:ext uri="{FF2B5EF4-FFF2-40B4-BE49-F238E27FC236}">
                <a16:creationId xmlns:a16="http://schemas.microsoft.com/office/drawing/2014/main" id="{E405FD5E-F645-1547-ACCA-08601ADF137A}"/>
              </a:ext>
            </a:extLst>
          </p:cNvPr>
          <p:cNvSpPr>
            <a:spLocks noGrp="1"/>
          </p:cNvSpPr>
          <p:nvPr>
            <p:ph type="ftr" sz="quarter" idx="11"/>
          </p:nvPr>
        </p:nvSpPr>
        <p:spPr/>
        <p:txBody>
          <a:bodyPr/>
          <a:lstStyle>
            <a:lvl1pPr>
              <a:defRPr/>
            </a:lvl1pPr>
          </a:lstStyle>
          <a:p>
            <a:pPr>
              <a:defRPr/>
            </a:pPr>
            <a:r>
              <a:rPr lang="en-CA"/>
              <a:t>CLE BC Nov 2015 - Canadian Elder Law Conference</a:t>
            </a:r>
            <a:endParaRPr lang="en-US"/>
          </a:p>
        </p:txBody>
      </p:sp>
      <p:sp>
        <p:nvSpPr>
          <p:cNvPr id="7" name="Slide Number Placeholder 5">
            <a:extLst>
              <a:ext uri="{FF2B5EF4-FFF2-40B4-BE49-F238E27FC236}">
                <a16:creationId xmlns:a16="http://schemas.microsoft.com/office/drawing/2014/main" id="{8D7CE6F1-CBD2-D547-AD7A-155F14FF569F}"/>
              </a:ext>
            </a:extLst>
          </p:cNvPr>
          <p:cNvSpPr>
            <a:spLocks noGrp="1"/>
          </p:cNvSpPr>
          <p:nvPr>
            <p:ph type="sldNum" sz="quarter" idx="12"/>
          </p:nvPr>
        </p:nvSpPr>
        <p:spPr/>
        <p:txBody>
          <a:bodyPr/>
          <a:lstStyle>
            <a:lvl1pPr>
              <a:defRPr/>
            </a:lvl1pPr>
          </a:lstStyle>
          <a:p>
            <a:pPr>
              <a:defRPr/>
            </a:pPr>
            <a:fld id="{D4A050FB-718D-C142-92AD-16D7B108ED71}" type="slidenum">
              <a:rPr lang="en-US" altLang="en-US"/>
              <a:pPr>
                <a:defRPr/>
              </a:pPr>
              <a:t>‹#›</a:t>
            </a:fld>
            <a:endParaRPr lang="en-US" altLang="en-US"/>
          </a:p>
        </p:txBody>
      </p:sp>
    </p:spTree>
    <p:extLst>
      <p:ext uri="{BB962C8B-B14F-4D97-AF65-F5344CB8AC3E}">
        <p14:creationId xmlns:p14="http://schemas.microsoft.com/office/powerpoint/2010/main" val="27400373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CA"/>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7" name="Date Placeholder 3">
            <a:extLst>
              <a:ext uri="{FF2B5EF4-FFF2-40B4-BE49-F238E27FC236}">
                <a16:creationId xmlns:a16="http://schemas.microsoft.com/office/drawing/2014/main" id="{8BAAFED9-6613-E841-BE10-262E3FAB2D99}"/>
              </a:ext>
            </a:extLst>
          </p:cNvPr>
          <p:cNvSpPr>
            <a:spLocks noGrp="1"/>
          </p:cNvSpPr>
          <p:nvPr>
            <p:ph type="dt" sz="half" idx="10"/>
          </p:nvPr>
        </p:nvSpPr>
        <p:spPr/>
        <p:txBody>
          <a:bodyPr/>
          <a:lstStyle>
            <a:lvl1pPr>
              <a:defRPr/>
            </a:lvl1pPr>
          </a:lstStyle>
          <a:p>
            <a:pPr>
              <a:defRPr/>
            </a:pPr>
            <a:endParaRPr lang="en-US" altLang="en-US"/>
          </a:p>
        </p:txBody>
      </p:sp>
      <p:sp>
        <p:nvSpPr>
          <p:cNvPr id="8" name="Footer Placeholder 4">
            <a:extLst>
              <a:ext uri="{FF2B5EF4-FFF2-40B4-BE49-F238E27FC236}">
                <a16:creationId xmlns:a16="http://schemas.microsoft.com/office/drawing/2014/main" id="{40DF6CDE-C3E0-2B4E-921E-113D9D92D531}"/>
              </a:ext>
            </a:extLst>
          </p:cNvPr>
          <p:cNvSpPr>
            <a:spLocks noGrp="1"/>
          </p:cNvSpPr>
          <p:nvPr>
            <p:ph type="ftr" sz="quarter" idx="11"/>
          </p:nvPr>
        </p:nvSpPr>
        <p:spPr/>
        <p:txBody>
          <a:bodyPr/>
          <a:lstStyle>
            <a:lvl1pPr>
              <a:defRPr/>
            </a:lvl1pPr>
          </a:lstStyle>
          <a:p>
            <a:pPr>
              <a:defRPr/>
            </a:pPr>
            <a:r>
              <a:rPr lang="en-CA"/>
              <a:t>CLE BC Nov 2015 - Canadian Elder Law Conference</a:t>
            </a:r>
            <a:endParaRPr lang="en-US"/>
          </a:p>
        </p:txBody>
      </p:sp>
      <p:sp>
        <p:nvSpPr>
          <p:cNvPr id="9" name="Slide Number Placeholder 5">
            <a:extLst>
              <a:ext uri="{FF2B5EF4-FFF2-40B4-BE49-F238E27FC236}">
                <a16:creationId xmlns:a16="http://schemas.microsoft.com/office/drawing/2014/main" id="{9F74CB85-C5DD-694A-94C1-8E8FCC9D566E}"/>
              </a:ext>
            </a:extLst>
          </p:cNvPr>
          <p:cNvSpPr>
            <a:spLocks noGrp="1"/>
          </p:cNvSpPr>
          <p:nvPr>
            <p:ph type="sldNum" sz="quarter" idx="12"/>
          </p:nvPr>
        </p:nvSpPr>
        <p:spPr/>
        <p:txBody>
          <a:bodyPr/>
          <a:lstStyle>
            <a:lvl1pPr>
              <a:defRPr/>
            </a:lvl1pPr>
          </a:lstStyle>
          <a:p>
            <a:pPr>
              <a:defRPr/>
            </a:pPr>
            <a:fld id="{3CCABA8D-84E3-4F45-A3CE-D385F63C7003}" type="slidenum">
              <a:rPr lang="en-US" altLang="en-US"/>
              <a:pPr>
                <a:defRPr/>
              </a:pPr>
              <a:t>‹#›</a:t>
            </a:fld>
            <a:endParaRPr lang="en-US" altLang="en-US"/>
          </a:p>
        </p:txBody>
      </p:sp>
    </p:spTree>
    <p:extLst>
      <p:ext uri="{BB962C8B-B14F-4D97-AF65-F5344CB8AC3E}">
        <p14:creationId xmlns:p14="http://schemas.microsoft.com/office/powerpoint/2010/main" val="17096150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3" name="Date Placeholder 3">
            <a:extLst>
              <a:ext uri="{FF2B5EF4-FFF2-40B4-BE49-F238E27FC236}">
                <a16:creationId xmlns:a16="http://schemas.microsoft.com/office/drawing/2014/main" id="{EDD342CD-9B19-E94B-96CA-030DB523028E}"/>
              </a:ext>
            </a:extLst>
          </p:cNvPr>
          <p:cNvSpPr>
            <a:spLocks noGrp="1"/>
          </p:cNvSpPr>
          <p:nvPr>
            <p:ph type="dt" sz="half" idx="10"/>
          </p:nvPr>
        </p:nvSpPr>
        <p:spPr/>
        <p:txBody>
          <a:bodyPr/>
          <a:lstStyle>
            <a:lvl1pPr>
              <a:defRPr/>
            </a:lvl1pPr>
          </a:lstStyle>
          <a:p>
            <a:pPr>
              <a:defRPr/>
            </a:pPr>
            <a:endParaRPr lang="en-US" altLang="en-US"/>
          </a:p>
        </p:txBody>
      </p:sp>
      <p:sp>
        <p:nvSpPr>
          <p:cNvPr id="4" name="Footer Placeholder 4">
            <a:extLst>
              <a:ext uri="{FF2B5EF4-FFF2-40B4-BE49-F238E27FC236}">
                <a16:creationId xmlns:a16="http://schemas.microsoft.com/office/drawing/2014/main" id="{85F4AAB1-7906-A942-BA8B-51560C391CD9}"/>
              </a:ext>
            </a:extLst>
          </p:cNvPr>
          <p:cNvSpPr>
            <a:spLocks noGrp="1"/>
          </p:cNvSpPr>
          <p:nvPr>
            <p:ph type="ftr" sz="quarter" idx="11"/>
          </p:nvPr>
        </p:nvSpPr>
        <p:spPr/>
        <p:txBody>
          <a:bodyPr/>
          <a:lstStyle>
            <a:lvl1pPr>
              <a:defRPr/>
            </a:lvl1pPr>
          </a:lstStyle>
          <a:p>
            <a:pPr>
              <a:defRPr/>
            </a:pPr>
            <a:r>
              <a:rPr lang="en-CA"/>
              <a:t>CLE BC Nov 2015 - Canadian Elder Law Conference</a:t>
            </a:r>
            <a:endParaRPr lang="en-US"/>
          </a:p>
        </p:txBody>
      </p:sp>
      <p:sp>
        <p:nvSpPr>
          <p:cNvPr id="5" name="Slide Number Placeholder 5">
            <a:extLst>
              <a:ext uri="{FF2B5EF4-FFF2-40B4-BE49-F238E27FC236}">
                <a16:creationId xmlns:a16="http://schemas.microsoft.com/office/drawing/2014/main" id="{2FF3D3DF-9786-4A4D-883F-00B871F6EEC4}"/>
              </a:ext>
            </a:extLst>
          </p:cNvPr>
          <p:cNvSpPr>
            <a:spLocks noGrp="1"/>
          </p:cNvSpPr>
          <p:nvPr>
            <p:ph type="sldNum" sz="quarter" idx="12"/>
          </p:nvPr>
        </p:nvSpPr>
        <p:spPr/>
        <p:txBody>
          <a:bodyPr/>
          <a:lstStyle>
            <a:lvl1pPr>
              <a:defRPr/>
            </a:lvl1pPr>
          </a:lstStyle>
          <a:p>
            <a:pPr>
              <a:defRPr/>
            </a:pPr>
            <a:fld id="{91E1AA01-F5E0-C14E-BE92-77944F9E316B}" type="slidenum">
              <a:rPr lang="en-US" altLang="en-US"/>
              <a:pPr>
                <a:defRPr/>
              </a:pPr>
              <a:t>‹#›</a:t>
            </a:fld>
            <a:endParaRPr lang="en-US" altLang="en-US"/>
          </a:p>
        </p:txBody>
      </p:sp>
    </p:spTree>
    <p:extLst>
      <p:ext uri="{BB962C8B-B14F-4D97-AF65-F5344CB8AC3E}">
        <p14:creationId xmlns:p14="http://schemas.microsoft.com/office/powerpoint/2010/main" val="10261686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44623AC6-2D92-D344-AC2E-BC8D7B09A2B7}"/>
              </a:ext>
            </a:extLst>
          </p:cNvPr>
          <p:cNvSpPr>
            <a:spLocks noGrp="1"/>
          </p:cNvSpPr>
          <p:nvPr>
            <p:ph type="dt" sz="half" idx="10"/>
          </p:nvPr>
        </p:nvSpPr>
        <p:spPr/>
        <p:txBody>
          <a:bodyPr/>
          <a:lstStyle>
            <a:lvl1pPr>
              <a:defRPr/>
            </a:lvl1pPr>
          </a:lstStyle>
          <a:p>
            <a:pPr>
              <a:defRPr/>
            </a:pPr>
            <a:endParaRPr lang="en-US" altLang="en-US"/>
          </a:p>
        </p:txBody>
      </p:sp>
      <p:sp>
        <p:nvSpPr>
          <p:cNvPr id="3" name="Footer Placeholder 4">
            <a:extLst>
              <a:ext uri="{FF2B5EF4-FFF2-40B4-BE49-F238E27FC236}">
                <a16:creationId xmlns:a16="http://schemas.microsoft.com/office/drawing/2014/main" id="{F728FB53-0C9E-2449-AD50-C852D3964B7D}"/>
              </a:ext>
            </a:extLst>
          </p:cNvPr>
          <p:cNvSpPr>
            <a:spLocks noGrp="1"/>
          </p:cNvSpPr>
          <p:nvPr>
            <p:ph type="ftr" sz="quarter" idx="11"/>
          </p:nvPr>
        </p:nvSpPr>
        <p:spPr/>
        <p:txBody>
          <a:bodyPr/>
          <a:lstStyle>
            <a:lvl1pPr>
              <a:defRPr/>
            </a:lvl1pPr>
          </a:lstStyle>
          <a:p>
            <a:pPr>
              <a:defRPr/>
            </a:pPr>
            <a:r>
              <a:rPr lang="en-CA"/>
              <a:t>CLE BC Nov 2015 - Canadian Elder Law Conference</a:t>
            </a:r>
            <a:endParaRPr lang="en-US"/>
          </a:p>
        </p:txBody>
      </p:sp>
      <p:sp>
        <p:nvSpPr>
          <p:cNvPr id="4" name="Slide Number Placeholder 5">
            <a:extLst>
              <a:ext uri="{FF2B5EF4-FFF2-40B4-BE49-F238E27FC236}">
                <a16:creationId xmlns:a16="http://schemas.microsoft.com/office/drawing/2014/main" id="{3893D31B-A018-5045-A2A2-79EB2EFB4A9F}"/>
              </a:ext>
            </a:extLst>
          </p:cNvPr>
          <p:cNvSpPr>
            <a:spLocks noGrp="1"/>
          </p:cNvSpPr>
          <p:nvPr>
            <p:ph type="sldNum" sz="quarter" idx="12"/>
          </p:nvPr>
        </p:nvSpPr>
        <p:spPr/>
        <p:txBody>
          <a:bodyPr/>
          <a:lstStyle>
            <a:lvl1pPr>
              <a:defRPr/>
            </a:lvl1pPr>
          </a:lstStyle>
          <a:p>
            <a:pPr>
              <a:defRPr/>
            </a:pPr>
            <a:fld id="{6665BDE2-7D62-254C-8A38-1354E9FD42A8}" type="slidenum">
              <a:rPr lang="en-US" altLang="en-US"/>
              <a:pPr>
                <a:defRPr/>
              </a:pPr>
              <a:t>‹#›</a:t>
            </a:fld>
            <a:endParaRPr lang="en-US" altLang="en-US"/>
          </a:p>
        </p:txBody>
      </p:sp>
    </p:spTree>
    <p:extLst>
      <p:ext uri="{BB962C8B-B14F-4D97-AF65-F5344CB8AC3E}">
        <p14:creationId xmlns:p14="http://schemas.microsoft.com/office/powerpoint/2010/main" val="27280158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CA"/>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a:t>Click to edit Master text styles</a:t>
            </a:r>
          </a:p>
        </p:txBody>
      </p:sp>
      <p:sp>
        <p:nvSpPr>
          <p:cNvPr id="5" name="Date Placeholder 3">
            <a:extLst>
              <a:ext uri="{FF2B5EF4-FFF2-40B4-BE49-F238E27FC236}">
                <a16:creationId xmlns:a16="http://schemas.microsoft.com/office/drawing/2014/main" id="{56B6F3DD-BB9B-D642-83B7-0D42B0B66EF8}"/>
              </a:ext>
            </a:extLst>
          </p:cNvPr>
          <p:cNvSpPr>
            <a:spLocks noGrp="1"/>
          </p:cNvSpPr>
          <p:nvPr>
            <p:ph type="dt" sz="half" idx="10"/>
          </p:nvPr>
        </p:nvSpPr>
        <p:spPr/>
        <p:txBody>
          <a:bodyPr/>
          <a:lstStyle>
            <a:lvl1pPr>
              <a:defRPr/>
            </a:lvl1pPr>
          </a:lstStyle>
          <a:p>
            <a:pPr>
              <a:defRPr/>
            </a:pPr>
            <a:endParaRPr lang="en-US" altLang="en-US"/>
          </a:p>
        </p:txBody>
      </p:sp>
      <p:sp>
        <p:nvSpPr>
          <p:cNvPr id="6" name="Footer Placeholder 4">
            <a:extLst>
              <a:ext uri="{FF2B5EF4-FFF2-40B4-BE49-F238E27FC236}">
                <a16:creationId xmlns:a16="http://schemas.microsoft.com/office/drawing/2014/main" id="{09BFA664-F908-BA43-9C00-37AFD2E12978}"/>
              </a:ext>
            </a:extLst>
          </p:cNvPr>
          <p:cNvSpPr>
            <a:spLocks noGrp="1"/>
          </p:cNvSpPr>
          <p:nvPr>
            <p:ph type="ftr" sz="quarter" idx="11"/>
          </p:nvPr>
        </p:nvSpPr>
        <p:spPr/>
        <p:txBody>
          <a:bodyPr/>
          <a:lstStyle>
            <a:lvl1pPr>
              <a:defRPr/>
            </a:lvl1pPr>
          </a:lstStyle>
          <a:p>
            <a:pPr>
              <a:defRPr/>
            </a:pPr>
            <a:r>
              <a:rPr lang="en-CA"/>
              <a:t>CLE BC Nov 2015 - Canadian Elder Law Conference</a:t>
            </a:r>
            <a:endParaRPr lang="en-US"/>
          </a:p>
        </p:txBody>
      </p:sp>
      <p:sp>
        <p:nvSpPr>
          <p:cNvPr id="7" name="Slide Number Placeholder 5">
            <a:extLst>
              <a:ext uri="{FF2B5EF4-FFF2-40B4-BE49-F238E27FC236}">
                <a16:creationId xmlns:a16="http://schemas.microsoft.com/office/drawing/2014/main" id="{EB56A674-80DC-684D-BEF0-8570C0623C0F}"/>
              </a:ext>
            </a:extLst>
          </p:cNvPr>
          <p:cNvSpPr>
            <a:spLocks noGrp="1"/>
          </p:cNvSpPr>
          <p:nvPr>
            <p:ph type="sldNum" sz="quarter" idx="12"/>
          </p:nvPr>
        </p:nvSpPr>
        <p:spPr/>
        <p:txBody>
          <a:bodyPr/>
          <a:lstStyle>
            <a:lvl1pPr>
              <a:defRPr/>
            </a:lvl1pPr>
          </a:lstStyle>
          <a:p>
            <a:pPr>
              <a:defRPr/>
            </a:pPr>
            <a:fld id="{793F7BFE-763A-B546-9261-F3CBCC8543AB}" type="slidenum">
              <a:rPr lang="en-US" altLang="en-US"/>
              <a:pPr>
                <a:defRPr/>
              </a:pPr>
              <a:t>‹#›</a:t>
            </a:fld>
            <a:endParaRPr lang="en-US" altLang="en-US"/>
          </a:p>
        </p:txBody>
      </p:sp>
    </p:spTree>
    <p:extLst>
      <p:ext uri="{BB962C8B-B14F-4D97-AF65-F5344CB8AC3E}">
        <p14:creationId xmlns:p14="http://schemas.microsoft.com/office/powerpoint/2010/main" val="20667089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CA"/>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a:t>Click to edit Master text styles</a:t>
            </a:r>
          </a:p>
        </p:txBody>
      </p:sp>
      <p:sp>
        <p:nvSpPr>
          <p:cNvPr id="5" name="Date Placeholder 3">
            <a:extLst>
              <a:ext uri="{FF2B5EF4-FFF2-40B4-BE49-F238E27FC236}">
                <a16:creationId xmlns:a16="http://schemas.microsoft.com/office/drawing/2014/main" id="{4F98CDD6-6D26-9649-A44E-76D245993B97}"/>
              </a:ext>
            </a:extLst>
          </p:cNvPr>
          <p:cNvSpPr>
            <a:spLocks noGrp="1"/>
          </p:cNvSpPr>
          <p:nvPr>
            <p:ph type="dt" sz="half" idx="10"/>
          </p:nvPr>
        </p:nvSpPr>
        <p:spPr/>
        <p:txBody>
          <a:bodyPr/>
          <a:lstStyle>
            <a:lvl1pPr>
              <a:defRPr/>
            </a:lvl1pPr>
          </a:lstStyle>
          <a:p>
            <a:pPr>
              <a:defRPr/>
            </a:pPr>
            <a:endParaRPr lang="en-US" altLang="en-US"/>
          </a:p>
        </p:txBody>
      </p:sp>
      <p:sp>
        <p:nvSpPr>
          <p:cNvPr id="6" name="Footer Placeholder 4">
            <a:extLst>
              <a:ext uri="{FF2B5EF4-FFF2-40B4-BE49-F238E27FC236}">
                <a16:creationId xmlns:a16="http://schemas.microsoft.com/office/drawing/2014/main" id="{FFEC8701-0799-A149-AB1C-616DAAAC8D99}"/>
              </a:ext>
            </a:extLst>
          </p:cNvPr>
          <p:cNvSpPr>
            <a:spLocks noGrp="1"/>
          </p:cNvSpPr>
          <p:nvPr>
            <p:ph type="ftr" sz="quarter" idx="11"/>
          </p:nvPr>
        </p:nvSpPr>
        <p:spPr/>
        <p:txBody>
          <a:bodyPr/>
          <a:lstStyle>
            <a:lvl1pPr>
              <a:defRPr/>
            </a:lvl1pPr>
          </a:lstStyle>
          <a:p>
            <a:pPr>
              <a:defRPr/>
            </a:pPr>
            <a:r>
              <a:rPr lang="en-CA"/>
              <a:t>CLE BC Nov 2015 - Canadian Elder Law Conference</a:t>
            </a:r>
            <a:endParaRPr lang="en-US"/>
          </a:p>
        </p:txBody>
      </p:sp>
      <p:sp>
        <p:nvSpPr>
          <p:cNvPr id="7" name="Slide Number Placeholder 5">
            <a:extLst>
              <a:ext uri="{FF2B5EF4-FFF2-40B4-BE49-F238E27FC236}">
                <a16:creationId xmlns:a16="http://schemas.microsoft.com/office/drawing/2014/main" id="{D1BD17B7-5998-C34A-BEF5-6EF20F04CCCB}"/>
              </a:ext>
            </a:extLst>
          </p:cNvPr>
          <p:cNvSpPr>
            <a:spLocks noGrp="1"/>
          </p:cNvSpPr>
          <p:nvPr>
            <p:ph type="sldNum" sz="quarter" idx="12"/>
          </p:nvPr>
        </p:nvSpPr>
        <p:spPr/>
        <p:txBody>
          <a:bodyPr/>
          <a:lstStyle>
            <a:lvl1pPr>
              <a:defRPr/>
            </a:lvl1pPr>
          </a:lstStyle>
          <a:p>
            <a:pPr>
              <a:defRPr/>
            </a:pPr>
            <a:fld id="{71A3FA68-CC2A-024A-B1F2-44B09142ED46}" type="slidenum">
              <a:rPr lang="en-US" altLang="en-US"/>
              <a:pPr>
                <a:defRPr/>
              </a:pPr>
              <a:t>‹#›</a:t>
            </a:fld>
            <a:endParaRPr lang="en-US" altLang="en-US"/>
          </a:p>
        </p:txBody>
      </p:sp>
    </p:spTree>
    <p:extLst>
      <p:ext uri="{BB962C8B-B14F-4D97-AF65-F5344CB8AC3E}">
        <p14:creationId xmlns:p14="http://schemas.microsoft.com/office/powerpoint/2010/main" val="25187477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Date Placeholder 3">
            <a:extLst>
              <a:ext uri="{FF2B5EF4-FFF2-40B4-BE49-F238E27FC236}">
                <a16:creationId xmlns:a16="http://schemas.microsoft.com/office/drawing/2014/main" id="{07165415-10A8-6F48-BD52-34F057D79383}"/>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4F0CAD33-8A2E-E143-825E-C0611A695481}"/>
              </a:ext>
            </a:extLst>
          </p:cNvPr>
          <p:cNvSpPr>
            <a:spLocks noGrp="1"/>
          </p:cNvSpPr>
          <p:nvPr>
            <p:ph type="ftr" sz="quarter" idx="11"/>
          </p:nvPr>
        </p:nvSpPr>
        <p:spPr/>
        <p:txBody>
          <a:bodyPr/>
          <a:lstStyle>
            <a:lvl1pPr>
              <a:defRPr/>
            </a:lvl1pPr>
          </a:lstStyle>
          <a:p>
            <a:pPr>
              <a:defRPr/>
            </a:pPr>
            <a:r>
              <a:rPr lang="en-CA"/>
              <a:t>CLE BC Nov 2015 - Canadian Elder Law Conference</a:t>
            </a:r>
            <a:endParaRPr lang="en-US"/>
          </a:p>
        </p:txBody>
      </p:sp>
      <p:sp>
        <p:nvSpPr>
          <p:cNvPr id="6" name="Slide Number Placeholder 5">
            <a:extLst>
              <a:ext uri="{FF2B5EF4-FFF2-40B4-BE49-F238E27FC236}">
                <a16:creationId xmlns:a16="http://schemas.microsoft.com/office/drawing/2014/main" id="{C13EEB45-B365-C846-84B2-1E3FB44BEC0A}"/>
              </a:ext>
            </a:extLst>
          </p:cNvPr>
          <p:cNvSpPr>
            <a:spLocks noGrp="1"/>
          </p:cNvSpPr>
          <p:nvPr>
            <p:ph type="sldNum" sz="quarter" idx="12"/>
          </p:nvPr>
        </p:nvSpPr>
        <p:spPr/>
        <p:txBody>
          <a:bodyPr/>
          <a:lstStyle>
            <a:lvl1pPr>
              <a:defRPr/>
            </a:lvl1pPr>
          </a:lstStyle>
          <a:p>
            <a:pPr>
              <a:defRPr/>
            </a:pPr>
            <a:fld id="{EEF70DFC-AF41-614B-B6E8-C9253AA4A110}" type="slidenum">
              <a:rPr lang="en-US" altLang="en-US"/>
              <a:pPr>
                <a:defRPr/>
              </a:pPr>
              <a:t>‹#›</a:t>
            </a:fld>
            <a:endParaRPr lang="en-US" altLang="en-US"/>
          </a:p>
        </p:txBody>
      </p:sp>
    </p:spTree>
    <p:extLst>
      <p:ext uri="{BB962C8B-B14F-4D97-AF65-F5344CB8AC3E}">
        <p14:creationId xmlns:p14="http://schemas.microsoft.com/office/powerpoint/2010/main" val="21085076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CA"/>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Date Placeholder 3">
            <a:extLst>
              <a:ext uri="{FF2B5EF4-FFF2-40B4-BE49-F238E27FC236}">
                <a16:creationId xmlns:a16="http://schemas.microsoft.com/office/drawing/2014/main" id="{231D7703-201C-7D4E-9669-2A336F6E8682}"/>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23D1663F-F139-5344-B6D5-F9228D670F4C}"/>
              </a:ext>
            </a:extLst>
          </p:cNvPr>
          <p:cNvSpPr>
            <a:spLocks noGrp="1"/>
          </p:cNvSpPr>
          <p:nvPr>
            <p:ph type="ftr" sz="quarter" idx="11"/>
          </p:nvPr>
        </p:nvSpPr>
        <p:spPr/>
        <p:txBody>
          <a:bodyPr/>
          <a:lstStyle>
            <a:lvl1pPr>
              <a:defRPr/>
            </a:lvl1pPr>
          </a:lstStyle>
          <a:p>
            <a:pPr>
              <a:defRPr/>
            </a:pPr>
            <a:r>
              <a:rPr lang="en-CA"/>
              <a:t>CLE BC Nov 2015 - Canadian Elder Law Conference</a:t>
            </a:r>
            <a:endParaRPr lang="en-US"/>
          </a:p>
        </p:txBody>
      </p:sp>
      <p:sp>
        <p:nvSpPr>
          <p:cNvPr id="6" name="Slide Number Placeholder 5">
            <a:extLst>
              <a:ext uri="{FF2B5EF4-FFF2-40B4-BE49-F238E27FC236}">
                <a16:creationId xmlns:a16="http://schemas.microsoft.com/office/drawing/2014/main" id="{D2595E99-65C8-EF44-84D1-885E153084BC}"/>
              </a:ext>
            </a:extLst>
          </p:cNvPr>
          <p:cNvSpPr>
            <a:spLocks noGrp="1"/>
          </p:cNvSpPr>
          <p:nvPr>
            <p:ph type="sldNum" sz="quarter" idx="12"/>
          </p:nvPr>
        </p:nvSpPr>
        <p:spPr/>
        <p:txBody>
          <a:bodyPr/>
          <a:lstStyle>
            <a:lvl1pPr>
              <a:defRPr/>
            </a:lvl1pPr>
          </a:lstStyle>
          <a:p>
            <a:pPr>
              <a:defRPr/>
            </a:pPr>
            <a:fld id="{A8CC6EDF-92C6-364A-88F3-C0B447D7A92A}" type="slidenum">
              <a:rPr lang="en-US" altLang="en-US"/>
              <a:pPr>
                <a:defRPr/>
              </a:pPr>
              <a:t>‹#›</a:t>
            </a:fld>
            <a:endParaRPr lang="en-US" altLang="en-US"/>
          </a:p>
        </p:txBody>
      </p:sp>
    </p:spTree>
    <p:extLst>
      <p:ext uri="{BB962C8B-B14F-4D97-AF65-F5344CB8AC3E}">
        <p14:creationId xmlns:p14="http://schemas.microsoft.com/office/powerpoint/2010/main" val="9460582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pic>
        <p:nvPicPr>
          <p:cNvPr id="4" name="Picture 2" descr="CentreElderLaw_3.jpg">
            <a:extLst>
              <a:ext uri="{FF2B5EF4-FFF2-40B4-BE49-F238E27FC236}">
                <a16:creationId xmlns:a16="http://schemas.microsoft.com/office/drawing/2014/main" id="{2E4381B4-9D73-9D4D-BD1A-24228677D43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4763"/>
            <a:ext cx="9144000" cy="684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2130425"/>
            <a:ext cx="7772400" cy="1470025"/>
          </a:xfrm>
          <a:prstGeom prst="rect">
            <a:avLst/>
          </a:prstGeom>
        </p:spPr>
        <p:txBody>
          <a:bodyPr/>
          <a:lstStyle/>
          <a:p>
            <a:r>
              <a:rPr lang="en-CA"/>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a:t>Click to edit Master subtitle style</a:t>
            </a:r>
            <a:endParaRPr lang="en-US"/>
          </a:p>
        </p:txBody>
      </p:sp>
      <p:sp>
        <p:nvSpPr>
          <p:cNvPr id="5" name="Date Placeholder 3">
            <a:extLst>
              <a:ext uri="{FF2B5EF4-FFF2-40B4-BE49-F238E27FC236}">
                <a16:creationId xmlns:a16="http://schemas.microsoft.com/office/drawing/2014/main" id="{FB51E169-3054-0B48-88A9-DBC631943E27}"/>
              </a:ext>
            </a:extLst>
          </p:cNvPr>
          <p:cNvSpPr>
            <a:spLocks noGrp="1"/>
          </p:cNvSpPr>
          <p:nvPr>
            <p:ph type="dt" sz="half" idx="10"/>
          </p:nvPr>
        </p:nvSpPr>
        <p:spPr>
          <a:xfrm>
            <a:off x="457200" y="6356350"/>
            <a:ext cx="2133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6" name="Footer Placeholder 4">
            <a:extLst>
              <a:ext uri="{FF2B5EF4-FFF2-40B4-BE49-F238E27FC236}">
                <a16:creationId xmlns:a16="http://schemas.microsoft.com/office/drawing/2014/main" id="{BC8E9676-D42A-744C-849E-B27BEC7ACFDE}"/>
              </a:ext>
            </a:extLst>
          </p:cNvPr>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r>
              <a:rPr lang="en-CA"/>
              <a:t>CLE BC Nov 2015 - Canadian Elder Law Conference</a:t>
            </a:r>
            <a:endParaRPr lang="en-US" dirty="0"/>
          </a:p>
        </p:txBody>
      </p:sp>
      <p:sp>
        <p:nvSpPr>
          <p:cNvPr id="7" name="Slide Number Placeholder 5">
            <a:extLst>
              <a:ext uri="{FF2B5EF4-FFF2-40B4-BE49-F238E27FC236}">
                <a16:creationId xmlns:a16="http://schemas.microsoft.com/office/drawing/2014/main" id="{1946B954-8972-6D43-8EA4-0B6199BE5ECC}"/>
              </a:ext>
            </a:extLst>
          </p:cNvPr>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anose="020F0502020204030204" pitchFamily="34" charset="0"/>
                <a:ea typeface="MS PGothic" panose="020B0600070205080204" pitchFamily="34" charset="-128"/>
              </a:defRPr>
            </a:lvl1pPr>
          </a:lstStyle>
          <a:p>
            <a:pPr>
              <a:defRPr/>
            </a:pPr>
            <a:fld id="{44D15D09-7A56-AA43-9EDF-67186E0CC14E}" type="slidenum">
              <a:rPr lang="en-US" altLang="en-US"/>
              <a:pPr>
                <a:defRPr/>
              </a:pPr>
              <a:t>‹#›</a:t>
            </a:fld>
            <a:endParaRPr lang="en-US" altLang="en-US"/>
          </a:p>
        </p:txBody>
      </p:sp>
    </p:spTree>
    <p:extLst>
      <p:ext uri="{BB962C8B-B14F-4D97-AF65-F5344CB8AC3E}">
        <p14:creationId xmlns:p14="http://schemas.microsoft.com/office/powerpoint/2010/main" val="18526014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293089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739606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6389718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374B757-19C3-6C47-BA50-A9086FF0F3E8}"/>
              </a:ext>
            </a:extLst>
          </p:cNvPr>
          <p:cNvSpPr txBox="1">
            <a:spLocks noChangeArrowheads="1"/>
          </p:cNvSpPr>
          <p:nvPr userDrawn="1"/>
        </p:nvSpPr>
        <p:spPr bwMode="auto">
          <a:xfrm>
            <a:off x="1457325" y="6573838"/>
            <a:ext cx="1841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defRPr/>
            </a:pPr>
            <a:endParaRPr lang="en-US" altLang="en-US" sz="1800"/>
          </a:p>
        </p:txBody>
      </p:sp>
      <p:sp>
        <p:nvSpPr>
          <p:cNvPr id="2" name="Content Placeholder 2"/>
          <p:cNvSpPr>
            <a:spLocks noGrp="1"/>
          </p:cNvSpPr>
          <p:nvPr>
            <p:ph sz="half" idx="1"/>
          </p:nvPr>
        </p:nvSpPr>
        <p:spPr>
          <a:xfrm>
            <a:off x="1371600" y="1749927"/>
            <a:ext cx="6248400" cy="762000"/>
          </a:xfrm>
          <a:prstGeom prst="rect">
            <a:avLst/>
          </a:prstGeom>
        </p:spPr>
        <p:txBody>
          <a:bodyPr/>
          <a:lstStyle>
            <a:lvl1pPr marL="0" indent="0" algn="l">
              <a:buFontTx/>
              <a:buNone/>
              <a:defRPr sz="2800" b="1" cap="all" baseline="0">
                <a:solidFill>
                  <a:schemeClr val="tx2"/>
                </a:solidFill>
                <a:latin typeface="Arial"/>
                <a:cs typeface="Aria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dirty="0"/>
              <a:t>Click to edit Master text</a:t>
            </a:r>
          </a:p>
        </p:txBody>
      </p:sp>
      <p:sp>
        <p:nvSpPr>
          <p:cNvPr id="4" name="Text Placeholder 3"/>
          <p:cNvSpPr>
            <a:spLocks noGrp="1"/>
          </p:cNvSpPr>
          <p:nvPr>
            <p:ph type="body" sz="quarter" idx="10"/>
          </p:nvPr>
        </p:nvSpPr>
        <p:spPr>
          <a:xfrm>
            <a:off x="1371600" y="2667000"/>
            <a:ext cx="6248400" cy="3657600"/>
          </a:xfrm>
          <a:prstGeom prst="rect">
            <a:avLst/>
          </a:prstGeom>
        </p:spPr>
        <p:txBody>
          <a:bodyPr vert="horz"/>
          <a:lstStyle>
            <a:lvl1pPr>
              <a:defRPr sz="2800"/>
            </a:lvl1pPr>
          </a:lstStyle>
          <a:p>
            <a:pPr lvl="0"/>
            <a:r>
              <a:rPr lang="en-CA" dirty="0"/>
              <a:t>Click to edit Master text styles</a:t>
            </a:r>
          </a:p>
        </p:txBody>
      </p:sp>
    </p:spTree>
    <p:extLst>
      <p:ext uri="{BB962C8B-B14F-4D97-AF65-F5344CB8AC3E}">
        <p14:creationId xmlns:p14="http://schemas.microsoft.com/office/powerpoint/2010/main" val="57251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CA"/>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a:t>Click to edit Master subtitle style</a:t>
            </a:r>
            <a:endParaRPr lang="en-US"/>
          </a:p>
        </p:txBody>
      </p:sp>
      <p:sp>
        <p:nvSpPr>
          <p:cNvPr id="4" name="Date Placeholder 3">
            <a:extLst>
              <a:ext uri="{FF2B5EF4-FFF2-40B4-BE49-F238E27FC236}">
                <a16:creationId xmlns:a16="http://schemas.microsoft.com/office/drawing/2014/main" id="{6FE57500-0AB4-554F-B3EB-5419E20F4C2F}"/>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174E8C6F-B048-F843-A85F-E134BEBC0176}"/>
              </a:ext>
            </a:extLst>
          </p:cNvPr>
          <p:cNvSpPr>
            <a:spLocks noGrp="1"/>
          </p:cNvSpPr>
          <p:nvPr>
            <p:ph type="ftr" sz="quarter" idx="11"/>
          </p:nvPr>
        </p:nvSpPr>
        <p:spPr/>
        <p:txBody>
          <a:bodyPr/>
          <a:lstStyle>
            <a:lvl1pPr>
              <a:defRPr/>
            </a:lvl1pPr>
          </a:lstStyle>
          <a:p>
            <a:pPr>
              <a:defRPr/>
            </a:pPr>
            <a:r>
              <a:rPr lang="en-CA"/>
              <a:t>CLE BC Nov 2015 - Canadian Elder Law Conference</a:t>
            </a:r>
            <a:endParaRPr lang="en-US"/>
          </a:p>
        </p:txBody>
      </p:sp>
      <p:sp>
        <p:nvSpPr>
          <p:cNvPr id="6" name="Slide Number Placeholder 5">
            <a:extLst>
              <a:ext uri="{FF2B5EF4-FFF2-40B4-BE49-F238E27FC236}">
                <a16:creationId xmlns:a16="http://schemas.microsoft.com/office/drawing/2014/main" id="{A3FBAC51-91E0-7644-8F50-ADE070D0E22A}"/>
              </a:ext>
            </a:extLst>
          </p:cNvPr>
          <p:cNvSpPr>
            <a:spLocks noGrp="1"/>
          </p:cNvSpPr>
          <p:nvPr>
            <p:ph type="sldNum" sz="quarter" idx="12"/>
          </p:nvPr>
        </p:nvSpPr>
        <p:spPr/>
        <p:txBody>
          <a:bodyPr/>
          <a:lstStyle>
            <a:lvl1pPr>
              <a:defRPr/>
            </a:lvl1pPr>
          </a:lstStyle>
          <a:p>
            <a:pPr>
              <a:defRPr/>
            </a:pPr>
            <a:fld id="{7BCD1724-AC53-624B-A77A-3BDDB8F8D56F}" type="slidenum">
              <a:rPr lang="en-US" altLang="en-US"/>
              <a:pPr>
                <a:defRPr/>
              </a:pPr>
              <a:t>‹#›</a:t>
            </a:fld>
            <a:endParaRPr lang="en-US" altLang="en-US"/>
          </a:p>
        </p:txBody>
      </p:sp>
    </p:spTree>
    <p:extLst>
      <p:ext uri="{BB962C8B-B14F-4D97-AF65-F5344CB8AC3E}">
        <p14:creationId xmlns:p14="http://schemas.microsoft.com/office/powerpoint/2010/main" val="11919429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3" name="Content Placeholder 2"/>
          <p:cNvSpPr>
            <a:spLocks noGrp="1"/>
          </p:cNvSpPr>
          <p:nvPr>
            <p:ph idx="1"/>
          </p:nvPr>
        </p:nvSpPr>
        <p:spPr/>
        <p:txBody>
          <a:body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Date Placeholder 3">
            <a:extLst>
              <a:ext uri="{FF2B5EF4-FFF2-40B4-BE49-F238E27FC236}">
                <a16:creationId xmlns:a16="http://schemas.microsoft.com/office/drawing/2014/main" id="{76504691-435F-6D44-AF9D-23A26B9E0ED7}"/>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D7410BF8-C22F-8B41-AA6B-9E19344ED7C5}"/>
              </a:ext>
            </a:extLst>
          </p:cNvPr>
          <p:cNvSpPr>
            <a:spLocks noGrp="1"/>
          </p:cNvSpPr>
          <p:nvPr>
            <p:ph type="ftr" sz="quarter" idx="11"/>
          </p:nvPr>
        </p:nvSpPr>
        <p:spPr/>
        <p:txBody>
          <a:bodyPr/>
          <a:lstStyle>
            <a:lvl1pPr>
              <a:defRPr/>
            </a:lvl1pPr>
          </a:lstStyle>
          <a:p>
            <a:pPr>
              <a:defRPr/>
            </a:pPr>
            <a:r>
              <a:rPr lang="en-CA"/>
              <a:t>CLE BC Nov 2015 - Canadian Elder Law Conference</a:t>
            </a:r>
            <a:endParaRPr lang="en-US"/>
          </a:p>
        </p:txBody>
      </p:sp>
      <p:sp>
        <p:nvSpPr>
          <p:cNvPr id="6" name="Slide Number Placeholder 5">
            <a:extLst>
              <a:ext uri="{FF2B5EF4-FFF2-40B4-BE49-F238E27FC236}">
                <a16:creationId xmlns:a16="http://schemas.microsoft.com/office/drawing/2014/main" id="{6BFE1F19-3570-3D4E-90F7-DA35240E0EB8}"/>
              </a:ext>
            </a:extLst>
          </p:cNvPr>
          <p:cNvSpPr>
            <a:spLocks noGrp="1"/>
          </p:cNvSpPr>
          <p:nvPr>
            <p:ph type="sldNum" sz="quarter" idx="12"/>
          </p:nvPr>
        </p:nvSpPr>
        <p:spPr/>
        <p:txBody>
          <a:bodyPr/>
          <a:lstStyle>
            <a:lvl1pPr>
              <a:defRPr/>
            </a:lvl1pPr>
          </a:lstStyle>
          <a:p>
            <a:pPr>
              <a:defRPr/>
            </a:pPr>
            <a:fld id="{D7F984E0-FCB0-BE41-A284-C198D51539A0}" type="slidenum">
              <a:rPr lang="en-US" altLang="en-US"/>
              <a:pPr>
                <a:defRPr/>
              </a:pPr>
              <a:t>‹#›</a:t>
            </a:fld>
            <a:endParaRPr lang="en-US" altLang="en-US"/>
          </a:p>
        </p:txBody>
      </p:sp>
    </p:spTree>
    <p:extLst>
      <p:ext uri="{BB962C8B-B14F-4D97-AF65-F5344CB8AC3E}">
        <p14:creationId xmlns:p14="http://schemas.microsoft.com/office/powerpoint/2010/main" val="41817313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CA"/>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a:t>Click to edit Master text styles</a:t>
            </a:r>
          </a:p>
        </p:txBody>
      </p:sp>
      <p:sp>
        <p:nvSpPr>
          <p:cNvPr id="4" name="Date Placeholder 3">
            <a:extLst>
              <a:ext uri="{FF2B5EF4-FFF2-40B4-BE49-F238E27FC236}">
                <a16:creationId xmlns:a16="http://schemas.microsoft.com/office/drawing/2014/main" id="{72CC6328-4E30-EB41-868D-E4025FDF05C5}"/>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915A7687-6BAF-3F45-8F33-3E71834C3461}"/>
              </a:ext>
            </a:extLst>
          </p:cNvPr>
          <p:cNvSpPr>
            <a:spLocks noGrp="1"/>
          </p:cNvSpPr>
          <p:nvPr>
            <p:ph type="ftr" sz="quarter" idx="11"/>
          </p:nvPr>
        </p:nvSpPr>
        <p:spPr/>
        <p:txBody>
          <a:bodyPr/>
          <a:lstStyle>
            <a:lvl1pPr>
              <a:defRPr/>
            </a:lvl1pPr>
          </a:lstStyle>
          <a:p>
            <a:pPr>
              <a:defRPr/>
            </a:pPr>
            <a:r>
              <a:rPr lang="en-CA"/>
              <a:t>CLE BC Nov 2015 - Canadian Elder Law Conference</a:t>
            </a:r>
            <a:endParaRPr lang="en-US"/>
          </a:p>
        </p:txBody>
      </p:sp>
      <p:sp>
        <p:nvSpPr>
          <p:cNvPr id="6" name="Slide Number Placeholder 5">
            <a:extLst>
              <a:ext uri="{FF2B5EF4-FFF2-40B4-BE49-F238E27FC236}">
                <a16:creationId xmlns:a16="http://schemas.microsoft.com/office/drawing/2014/main" id="{27CB940B-27C8-0143-BBE2-AEFB50C65F76}"/>
              </a:ext>
            </a:extLst>
          </p:cNvPr>
          <p:cNvSpPr>
            <a:spLocks noGrp="1"/>
          </p:cNvSpPr>
          <p:nvPr>
            <p:ph type="sldNum" sz="quarter" idx="12"/>
          </p:nvPr>
        </p:nvSpPr>
        <p:spPr/>
        <p:txBody>
          <a:bodyPr/>
          <a:lstStyle>
            <a:lvl1pPr>
              <a:defRPr/>
            </a:lvl1pPr>
          </a:lstStyle>
          <a:p>
            <a:pPr>
              <a:defRPr/>
            </a:pPr>
            <a:fld id="{215D8E91-EFFB-654F-BA7F-855FDBB32C8A}" type="slidenum">
              <a:rPr lang="en-US" altLang="en-US"/>
              <a:pPr>
                <a:defRPr/>
              </a:pPr>
              <a:t>‹#›</a:t>
            </a:fld>
            <a:endParaRPr lang="en-US" altLang="en-US"/>
          </a:p>
        </p:txBody>
      </p:sp>
    </p:spTree>
    <p:extLst>
      <p:ext uri="{BB962C8B-B14F-4D97-AF65-F5344CB8AC3E}">
        <p14:creationId xmlns:p14="http://schemas.microsoft.com/office/powerpoint/2010/main" val="210670562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theme" Target="../theme/theme2.xml"/><Relationship Id="rId1" Type="http://schemas.openxmlformats.org/officeDocument/2006/relationships/slideLayout" Target="../slideLayouts/slideLayout3.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5.xml"/><Relationship Id="rId1" Type="http://schemas.openxmlformats.org/officeDocument/2006/relationships/slideLayout" Target="../slideLayouts/slideLayout4.xml"/><Relationship Id="rId4" Type="http://schemas.openxmlformats.org/officeDocument/2006/relationships/image" Target="../media/image3.jpeg"/></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theme" Target="../theme/theme4.xml"/><Relationship Id="rId1" Type="http://schemas.openxmlformats.org/officeDocument/2006/relationships/slideLayout" Target="../slideLayouts/slideLayout6.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14.xml"/><Relationship Id="rId3" Type="http://schemas.openxmlformats.org/officeDocument/2006/relationships/slideLayout" Target="../slideLayouts/slideLayout9.xml"/><Relationship Id="rId7" Type="http://schemas.openxmlformats.org/officeDocument/2006/relationships/slideLayout" Target="../slideLayouts/slideLayout13.xml"/><Relationship Id="rId12" Type="http://schemas.openxmlformats.org/officeDocument/2006/relationships/theme" Target="../theme/theme5.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slideLayout" Target="../slideLayouts/slideLayout17.xml"/><Relationship Id="rId5" Type="http://schemas.openxmlformats.org/officeDocument/2006/relationships/slideLayout" Target="../slideLayouts/slideLayout11.xml"/><Relationship Id="rId10" Type="http://schemas.openxmlformats.org/officeDocument/2006/relationships/slideLayout" Target="../slideLayouts/slideLayout16.xml"/><Relationship Id="rId4" Type="http://schemas.openxmlformats.org/officeDocument/2006/relationships/slideLayout" Target="../slideLayouts/slideLayout10.xml"/><Relationship Id="rId9"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8064A2"/>
        </a:solidFill>
        <a:effectLst/>
      </p:bgPr>
    </p:bg>
    <p:spTree>
      <p:nvGrpSpPr>
        <p:cNvPr id="1" name=""/>
        <p:cNvGrpSpPr/>
        <p:nvPr/>
      </p:nvGrpSpPr>
      <p:grpSpPr>
        <a:xfrm>
          <a:off x="0" y="0"/>
          <a:ext cx="0" cy="0"/>
          <a:chOff x="0" y="0"/>
          <a:chExt cx="0" cy="0"/>
        </a:xfrm>
      </p:grpSpPr>
      <p:pic>
        <p:nvPicPr>
          <p:cNvPr id="1026" name="Picture 6" descr="CentreElderLaw.psd">
            <a:extLst>
              <a:ext uri="{FF2B5EF4-FFF2-40B4-BE49-F238E27FC236}">
                <a16:creationId xmlns:a16="http://schemas.microsoft.com/office/drawing/2014/main" id="{F9F3A28F-4AFB-AB4E-A3A6-08735735DA05}"/>
              </a:ext>
            </a:extLst>
          </p:cNvPr>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0" y="4763"/>
            <a:ext cx="9144000" cy="684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549" r:id="rId1"/>
    <p:sldLayoutId id="2147484561" r:id="rId2"/>
  </p:sldLayoutIdLst>
  <p:hf sldNum="0" hdr="0"/>
  <p:txStyles>
    <p:titleStyle>
      <a:lvl1pPr algn="ctr" defTabSz="457200" rtl="0" eaLnBrk="0" fontAlgn="base" hangingPunct="0">
        <a:spcBef>
          <a:spcPct val="0"/>
        </a:spcBef>
        <a:spcAft>
          <a:spcPct val="0"/>
        </a:spcAft>
        <a:defRPr sz="4400" kern="1200">
          <a:solidFill>
            <a:schemeClr val="tx1"/>
          </a:solidFill>
          <a:latin typeface="+mj-lt"/>
          <a:ea typeface="ＭＳ Ｐゴシック" panose="020B0600070205080204" pitchFamily="34" charset="-128"/>
          <a:cs typeface="ＭＳ Ｐゴシック" pitchFamily="29" charset="-128"/>
        </a:defRPr>
      </a:lvl1pPr>
      <a:lvl2pPr algn="ctr" defTabSz="457200" rtl="0" eaLnBrk="0" fontAlgn="base" hangingPunct="0">
        <a:spcBef>
          <a:spcPct val="0"/>
        </a:spcBef>
        <a:spcAft>
          <a:spcPct val="0"/>
        </a:spcAft>
        <a:defRPr sz="4400">
          <a:solidFill>
            <a:schemeClr val="tx1"/>
          </a:solidFill>
          <a:latin typeface="Calibri" pitchFamily="29" charset="0"/>
          <a:ea typeface="ＭＳ Ｐゴシック" panose="020B0600070205080204" pitchFamily="34" charset="-128"/>
          <a:cs typeface="ＭＳ Ｐゴシック" pitchFamily="29" charset="-128"/>
        </a:defRPr>
      </a:lvl2pPr>
      <a:lvl3pPr algn="ctr" defTabSz="457200" rtl="0" eaLnBrk="0" fontAlgn="base" hangingPunct="0">
        <a:spcBef>
          <a:spcPct val="0"/>
        </a:spcBef>
        <a:spcAft>
          <a:spcPct val="0"/>
        </a:spcAft>
        <a:defRPr sz="4400">
          <a:solidFill>
            <a:schemeClr val="tx1"/>
          </a:solidFill>
          <a:latin typeface="Calibri" pitchFamily="29" charset="0"/>
          <a:ea typeface="ＭＳ Ｐゴシック" panose="020B0600070205080204" pitchFamily="34" charset="-128"/>
          <a:cs typeface="ＭＳ Ｐゴシック" pitchFamily="29" charset="-128"/>
        </a:defRPr>
      </a:lvl3pPr>
      <a:lvl4pPr algn="ctr" defTabSz="457200" rtl="0" eaLnBrk="0" fontAlgn="base" hangingPunct="0">
        <a:spcBef>
          <a:spcPct val="0"/>
        </a:spcBef>
        <a:spcAft>
          <a:spcPct val="0"/>
        </a:spcAft>
        <a:defRPr sz="4400">
          <a:solidFill>
            <a:schemeClr val="tx1"/>
          </a:solidFill>
          <a:latin typeface="Calibri" pitchFamily="29" charset="0"/>
          <a:ea typeface="ＭＳ Ｐゴシック" panose="020B0600070205080204" pitchFamily="34" charset="-128"/>
          <a:cs typeface="ＭＳ Ｐゴシック" pitchFamily="29" charset="-128"/>
        </a:defRPr>
      </a:lvl4pPr>
      <a:lvl5pPr algn="ctr" defTabSz="457200" rtl="0" eaLnBrk="0" fontAlgn="base" hangingPunct="0">
        <a:spcBef>
          <a:spcPct val="0"/>
        </a:spcBef>
        <a:spcAft>
          <a:spcPct val="0"/>
        </a:spcAft>
        <a:defRPr sz="4400">
          <a:solidFill>
            <a:schemeClr val="tx1"/>
          </a:solidFill>
          <a:latin typeface="Calibri" pitchFamily="29" charset="0"/>
          <a:ea typeface="ＭＳ Ｐゴシック" panose="020B0600070205080204" pitchFamily="34" charset="-128"/>
          <a:cs typeface="ＭＳ Ｐゴシック" pitchFamily="29" charset="-128"/>
        </a:defRPr>
      </a:lvl5pPr>
      <a:lvl6pPr marL="457200" algn="ctr" defTabSz="457200" rtl="0" fontAlgn="base">
        <a:spcBef>
          <a:spcPct val="0"/>
        </a:spcBef>
        <a:spcAft>
          <a:spcPct val="0"/>
        </a:spcAft>
        <a:defRPr sz="4400">
          <a:solidFill>
            <a:schemeClr val="tx1"/>
          </a:solidFill>
          <a:latin typeface="Calibri" pitchFamily="29" charset="0"/>
          <a:ea typeface="ＭＳ Ｐゴシック" pitchFamily="29" charset="-128"/>
          <a:cs typeface="ＭＳ Ｐゴシック" pitchFamily="29" charset="-128"/>
        </a:defRPr>
      </a:lvl6pPr>
      <a:lvl7pPr marL="914400" algn="ctr" defTabSz="457200" rtl="0" fontAlgn="base">
        <a:spcBef>
          <a:spcPct val="0"/>
        </a:spcBef>
        <a:spcAft>
          <a:spcPct val="0"/>
        </a:spcAft>
        <a:defRPr sz="4400">
          <a:solidFill>
            <a:schemeClr val="tx1"/>
          </a:solidFill>
          <a:latin typeface="Calibri" pitchFamily="29" charset="0"/>
          <a:ea typeface="ＭＳ Ｐゴシック" pitchFamily="29" charset="-128"/>
          <a:cs typeface="ＭＳ Ｐゴシック" pitchFamily="29" charset="-128"/>
        </a:defRPr>
      </a:lvl7pPr>
      <a:lvl8pPr marL="1371600" algn="ctr" defTabSz="457200" rtl="0" fontAlgn="base">
        <a:spcBef>
          <a:spcPct val="0"/>
        </a:spcBef>
        <a:spcAft>
          <a:spcPct val="0"/>
        </a:spcAft>
        <a:defRPr sz="4400">
          <a:solidFill>
            <a:schemeClr val="tx1"/>
          </a:solidFill>
          <a:latin typeface="Calibri" pitchFamily="29" charset="0"/>
          <a:ea typeface="ＭＳ Ｐゴシック" pitchFamily="29" charset="-128"/>
          <a:cs typeface="ＭＳ Ｐゴシック" pitchFamily="29" charset="-128"/>
        </a:defRPr>
      </a:lvl8pPr>
      <a:lvl9pPr marL="1828800" algn="ctr" defTabSz="457200" rtl="0" fontAlgn="base">
        <a:spcBef>
          <a:spcPct val="0"/>
        </a:spcBef>
        <a:spcAft>
          <a:spcPct val="0"/>
        </a:spcAft>
        <a:defRPr sz="4400">
          <a:solidFill>
            <a:schemeClr val="tx1"/>
          </a:solidFill>
          <a:latin typeface="Calibri" pitchFamily="29" charset="0"/>
          <a:ea typeface="ＭＳ Ｐゴシック" pitchFamily="29" charset="-128"/>
          <a:cs typeface="ＭＳ Ｐゴシック" pitchFamily="29"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ＭＳ Ｐゴシック" panose="020B0600070205080204" pitchFamily="34" charset="-128"/>
          <a:cs typeface="ＭＳ Ｐゴシック" pitchFamily="29" charset="-128"/>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ＭＳ Ｐゴシック" panose="020B0600070205080204" pitchFamily="34"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ＭＳ Ｐゴシック" panose="020B0600070205080204" pitchFamily="34"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panose="020B0600070205080204" pitchFamily="34"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panose="020B0600070205080204"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8064A2"/>
        </a:solidFill>
        <a:effectLst/>
      </p:bgPr>
    </p:bg>
    <p:spTree>
      <p:nvGrpSpPr>
        <p:cNvPr id="1" name=""/>
        <p:cNvGrpSpPr/>
        <p:nvPr/>
      </p:nvGrpSpPr>
      <p:grpSpPr>
        <a:xfrm>
          <a:off x="0" y="0"/>
          <a:ext cx="0" cy="0"/>
          <a:chOff x="0" y="0"/>
          <a:chExt cx="0" cy="0"/>
        </a:xfrm>
      </p:grpSpPr>
      <p:pic>
        <p:nvPicPr>
          <p:cNvPr id="2050" name="Picture 12" descr="CentreElderLaw_2.jpg">
            <a:extLst>
              <a:ext uri="{FF2B5EF4-FFF2-40B4-BE49-F238E27FC236}">
                <a16:creationId xmlns:a16="http://schemas.microsoft.com/office/drawing/2014/main" id="{E4402C1A-D9CC-1749-8245-ACF79A029D3A}"/>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4763"/>
            <a:ext cx="9144000" cy="684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Date Placeholder 3">
            <a:extLst>
              <a:ext uri="{FF2B5EF4-FFF2-40B4-BE49-F238E27FC236}">
                <a16:creationId xmlns:a16="http://schemas.microsoft.com/office/drawing/2014/main" id="{8AC2E32F-8E05-4AB3-BD8E-CA4F407FA6AF}"/>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5" name="Footer Placeholder 4">
            <a:extLst>
              <a:ext uri="{FF2B5EF4-FFF2-40B4-BE49-F238E27FC236}">
                <a16:creationId xmlns:a16="http://schemas.microsoft.com/office/drawing/2014/main" id="{6726FFA6-5CE4-4953-8073-2A5664230195}"/>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r>
              <a:rPr lang="en-CA"/>
              <a:t>CLE BC Nov 2015 - Canadian Elder Law Conference</a:t>
            </a:r>
            <a:endParaRPr lang="en-US" dirty="0"/>
          </a:p>
        </p:txBody>
      </p:sp>
      <p:sp>
        <p:nvSpPr>
          <p:cNvPr id="6" name="Slide Number Placeholder 5">
            <a:extLst>
              <a:ext uri="{FF2B5EF4-FFF2-40B4-BE49-F238E27FC236}">
                <a16:creationId xmlns:a16="http://schemas.microsoft.com/office/drawing/2014/main" id="{0BF24F08-C505-4B69-B92A-4918A810477A}"/>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defRPr>
            </a:lvl1pPr>
          </a:lstStyle>
          <a:p>
            <a:pPr>
              <a:defRPr/>
            </a:pPr>
            <a:fld id="{0AB541A8-9C22-754A-B704-33932182F527}" type="slidenum">
              <a:rPr lang="en-US" altLang="en-US"/>
              <a:pPr>
                <a:defRPr/>
              </a:pPr>
              <a:t>‹#›</a:t>
            </a:fld>
            <a:endParaRPr lang="en-US" altLang="en-US"/>
          </a:p>
        </p:txBody>
      </p:sp>
      <p:sp>
        <p:nvSpPr>
          <p:cNvPr id="8" name="Title 1">
            <a:extLst>
              <a:ext uri="{FF2B5EF4-FFF2-40B4-BE49-F238E27FC236}">
                <a16:creationId xmlns:a16="http://schemas.microsoft.com/office/drawing/2014/main" id="{985EC0BC-4258-4957-86B9-C6E38BB902F6}"/>
              </a:ext>
            </a:extLst>
          </p:cNvPr>
          <p:cNvSpPr txBox="1">
            <a:spLocks/>
          </p:cNvSpPr>
          <p:nvPr userDrawn="1"/>
        </p:nvSpPr>
        <p:spPr>
          <a:xfrm>
            <a:off x="685800" y="2130425"/>
            <a:ext cx="7772400" cy="1470025"/>
          </a:xfrm>
          <a:prstGeom prst="rect">
            <a:avLst/>
          </a:prstGeom>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eaLnBrk="1" hangingPunct="1">
              <a:defRPr/>
            </a:pPr>
            <a:r>
              <a:rPr lang="en-CA" altLang="en-US" sz="4000" b="1">
                <a:solidFill>
                  <a:schemeClr val="tx2"/>
                </a:solidFill>
                <a:latin typeface="Arial Bold" panose="020B0704020202020204" pitchFamily="34" charset="0"/>
                <a:cs typeface="Arial Bold" panose="020B0704020202020204" pitchFamily="34" charset="0"/>
              </a:rPr>
              <a:t>Elder Abuse and Neglect</a:t>
            </a:r>
            <a:br>
              <a:rPr lang="en-CA" altLang="en-US" sz="4400">
                <a:solidFill>
                  <a:schemeClr val="tx2"/>
                </a:solidFill>
                <a:latin typeface="Arial Bold" panose="020B0704020202020204" pitchFamily="34" charset="0"/>
                <a:cs typeface="Arial Bold" panose="020B0704020202020204" pitchFamily="34" charset="0"/>
              </a:rPr>
            </a:br>
            <a:r>
              <a:rPr lang="en-CA" altLang="en-US" sz="3200" i="1">
                <a:solidFill>
                  <a:schemeClr val="tx2"/>
                </a:solidFill>
                <a:latin typeface="Arial Bold" panose="020B0704020202020204" pitchFamily="34" charset="0"/>
                <a:cs typeface="Arial Bold" panose="020B0704020202020204" pitchFamily="34" charset="0"/>
              </a:rPr>
              <a:t>What Volunteers Need to Know</a:t>
            </a:r>
            <a:br>
              <a:rPr lang="en-CA" altLang="en-US" sz="4400">
                <a:latin typeface="Arial Bold" panose="020B0704020202020204" pitchFamily="34" charset="0"/>
                <a:cs typeface="Arial Bold" panose="020B0704020202020204" pitchFamily="34" charset="0"/>
              </a:rPr>
            </a:br>
            <a:endParaRPr lang="en-US" altLang="en-US" sz="4400">
              <a:latin typeface="Arial Bold" panose="020B0704020202020204" pitchFamily="34" charset="0"/>
              <a:cs typeface="Arial Bold" panose="020B0704020202020204" pitchFamily="34" charset="0"/>
            </a:endParaRPr>
          </a:p>
        </p:txBody>
      </p:sp>
      <p:sp>
        <p:nvSpPr>
          <p:cNvPr id="9" name="Subtitle 2">
            <a:extLst>
              <a:ext uri="{FF2B5EF4-FFF2-40B4-BE49-F238E27FC236}">
                <a16:creationId xmlns:a16="http://schemas.microsoft.com/office/drawing/2014/main" id="{0BF62A2E-85BA-4AD6-BCF6-580B9BEE3A16}"/>
              </a:ext>
            </a:extLst>
          </p:cNvPr>
          <p:cNvSpPr txBox="1">
            <a:spLocks/>
          </p:cNvSpPr>
          <p:nvPr userDrawn="1"/>
        </p:nvSpPr>
        <p:spPr>
          <a:xfrm>
            <a:off x="1371600" y="3600450"/>
            <a:ext cx="6400800" cy="1752600"/>
          </a:xfrm>
          <a:prstGeom prst="rect">
            <a:avLst/>
          </a:prstGeom>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20000"/>
              </a:spcBef>
              <a:spcAft>
                <a:spcPts val="1200"/>
              </a:spcAft>
              <a:buFont typeface="Arial" panose="020B0604020202020204" pitchFamily="34" charset="0"/>
              <a:buNone/>
              <a:defRPr/>
            </a:pPr>
            <a:r>
              <a:rPr lang="en-US" altLang="en-US" sz="2600">
                <a:solidFill>
                  <a:schemeClr val="tx2"/>
                </a:solidFill>
                <a:cs typeface="Arial" panose="020B0604020202020204" pitchFamily="34" charset="0"/>
              </a:rPr>
              <a:t>A workshop for Boards of Directors</a:t>
            </a:r>
            <a:br>
              <a:rPr lang="en-US" altLang="en-US" sz="2600">
                <a:solidFill>
                  <a:schemeClr val="tx2"/>
                </a:solidFill>
                <a:cs typeface="Arial" panose="020B0604020202020204" pitchFamily="34" charset="0"/>
              </a:rPr>
            </a:br>
            <a:r>
              <a:rPr lang="en-US" altLang="en-US" sz="2600">
                <a:solidFill>
                  <a:schemeClr val="tx2"/>
                </a:solidFill>
                <a:cs typeface="Arial" panose="020B0604020202020204" pitchFamily="34" charset="0"/>
              </a:rPr>
              <a:t>of senior-serving organizations</a:t>
            </a:r>
            <a:br>
              <a:rPr lang="en-US" altLang="en-US" sz="2600">
                <a:solidFill>
                  <a:schemeClr val="tx2"/>
                </a:solidFill>
                <a:cs typeface="Arial" panose="020B0604020202020204" pitchFamily="34" charset="0"/>
              </a:rPr>
            </a:br>
            <a:r>
              <a:rPr lang="en-US" altLang="en-US" sz="2600">
                <a:solidFill>
                  <a:schemeClr val="tx2"/>
                </a:solidFill>
                <a:cs typeface="Arial" panose="020B0604020202020204" pitchFamily="34" charset="0"/>
              </a:rPr>
              <a:t>and volunteers who work with</a:t>
            </a:r>
            <a:br>
              <a:rPr lang="en-US" altLang="en-US" sz="2600">
                <a:solidFill>
                  <a:schemeClr val="tx2"/>
                </a:solidFill>
                <a:cs typeface="Arial" panose="020B0604020202020204" pitchFamily="34" charset="0"/>
              </a:rPr>
            </a:br>
            <a:r>
              <a:rPr lang="en-US" altLang="en-US" sz="2600">
                <a:solidFill>
                  <a:schemeClr val="tx2"/>
                </a:solidFill>
                <a:cs typeface="Arial" panose="020B0604020202020204" pitchFamily="34" charset="0"/>
              </a:rPr>
              <a:t>older adults in British Columbia</a:t>
            </a:r>
          </a:p>
        </p:txBody>
      </p:sp>
      <p:sp>
        <p:nvSpPr>
          <p:cNvPr id="10" name="Date Placeholder 3">
            <a:extLst>
              <a:ext uri="{FF2B5EF4-FFF2-40B4-BE49-F238E27FC236}">
                <a16:creationId xmlns:a16="http://schemas.microsoft.com/office/drawing/2014/main" id="{D94D86A9-E16F-4ACA-B0E5-F91FE9C4CC86}"/>
              </a:ext>
            </a:extLst>
          </p:cNvPr>
          <p:cNvSpPr txBox="1">
            <a:spLocks/>
          </p:cNvSpPr>
          <p:nvPr userDrawn="1"/>
        </p:nvSpPr>
        <p:spPr>
          <a:xfrm>
            <a:off x="457200" y="6445250"/>
            <a:ext cx="2133600" cy="365125"/>
          </a:xfrm>
          <a:prstGeom prst="rect">
            <a:avLst/>
          </a:prstGeom>
        </p:spPr>
        <p:txBody>
          <a:bodyPr/>
          <a:lstStyle>
            <a:lvl1pPr>
              <a:defRPr>
                <a:solidFill>
                  <a:schemeClr val="tx1"/>
                </a:solidFill>
                <a:latin typeface="Arial" charset="0"/>
                <a:ea typeface="ＭＳ Ｐゴシック" charset="0"/>
                <a:cs typeface="ＭＳ Ｐゴシック" charset="0"/>
              </a:defRPr>
            </a:lvl1pPr>
            <a:lvl2pPr marL="37931725" indent="-37474525">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endParaRPr lang="en-US" sz="1400" dirty="0">
              <a:solidFill>
                <a:schemeClr val="bg1"/>
              </a:solidFill>
              <a:cs typeface="Arial" charset="0"/>
            </a:endParaRPr>
          </a:p>
        </p:txBody>
      </p:sp>
    </p:spTree>
  </p:cSld>
  <p:clrMap bg1="lt1" tx1="dk1" bg2="lt2" tx2="dk2" accent1="accent1" accent2="accent2" accent3="accent3" accent4="accent4" accent5="accent5" accent6="accent6" hlink="hlink" folHlink="folHlink"/>
  <p:sldLayoutIdLst>
    <p:sldLayoutId id="2147484562" r:id="rId1"/>
  </p:sldLayoutIdLst>
  <p:hf sldNum="0" hdr="0"/>
  <p:txStyles>
    <p:titleStyle>
      <a:lvl1pPr algn="ctr" defTabSz="457200" rtl="0" eaLnBrk="0" fontAlgn="base" hangingPunct="0">
        <a:spcBef>
          <a:spcPct val="0"/>
        </a:spcBef>
        <a:spcAft>
          <a:spcPct val="0"/>
        </a:spcAft>
        <a:defRPr sz="4400" kern="1200">
          <a:solidFill>
            <a:schemeClr val="tx1"/>
          </a:solidFill>
          <a:latin typeface="+mj-lt"/>
          <a:ea typeface="ＭＳ Ｐゴシック" panose="020B0600070205080204" pitchFamily="34" charset="-128"/>
          <a:cs typeface="ＭＳ Ｐゴシック" pitchFamily="29" charset="-128"/>
        </a:defRPr>
      </a:lvl1pPr>
      <a:lvl2pPr algn="ctr" defTabSz="457200" rtl="0" eaLnBrk="0" fontAlgn="base" hangingPunct="0">
        <a:spcBef>
          <a:spcPct val="0"/>
        </a:spcBef>
        <a:spcAft>
          <a:spcPct val="0"/>
        </a:spcAft>
        <a:defRPr sz="4400">
          <a:solidFill>
            <a:schemeClr val="tx1"/>
          </a:solidFill>
          <a:latin typeface="Calibri" pitchFamily="29" charset="0"/>
          <a:ea typeface="ＭＳ Ｐゴシック" panose="020B0600070205080204" pitchFamily="34" charset="-128"/>
          <a:cs typeface="ＭＳ Ｐゴシック" pitchFamily="29" charset="-128"/>
        </a:defRPr>
      </a:lvl2pPr>
      <a:lvl3pPr algn="ctr" defTabSz="457200" rtl="0" eaLnBrk="0" fontAlgn="base" hangingPunct="0">
        <a:spcBef>
          <a:spcPct val="0"/>
        </a:spcBef>
        <a:spcAft>
          <a:spcPct val="0"/>
        </a:spcAft>
        <a:defRPr sz="4400">
          <a:solidFill>
            <a:schemeClr val="tx1"/>
          </a:solidFill>
          <a:latin typeface="Calibri" pitchFamily="29" charset="0"/>
          <a:ea typeface="ＭＳ Ｐゴシック" panose="020B0600070205080204" pitchFamily="34" charset="-128"/>
          <a:cs typeface="ＭＳ Ｐゴシック" pitchFamily="29" charset="-128"/>
        </a:defRPr>
      </a:lvl3pPr>
      <a:lvl4pPr algn="ctr" defTabSz="457200" rtl="0" eaLnBrk="0" fontAlgn="base" hangingPunct="0">
        <a:spcBef>
          <a:spcPct val="0"/>
        </a:spcBef>
        <a:spcAft>
          <a:spcPct val="0"/>
        </a:spcAft>
        <a:defRPr sz="4400">
          <a:solidFill>
            <a:schemeClr val="tx1"/>
          </a:solidFill>
          <a:latin typeface="Calibri" pitchFamily="29" charset="0"/>
          <a:ea typeface="ＭＳ Ｐゴシック" panose="020B0600070205080204" pitchFamily="34" charset="-128"/>
          <a:cs typeface="ＭＳ Ｐゴシック" pitchFamily="29" charset="-128"/>
        </a:defRPr>
      </a:lvl4pPr>
      <a:lvl5pPr algn="ctr" defTabSz="457200" rtl="0" eaLnBrk="0" fontAlgn="base" hangingPunct="0">
        <a:spcBef>
          <a:spcPct val="0"/>
        </a:spcBef>
        <a:spcAft>
          <a:spcPct val="0"/>
        </a:spcAft>
        <a:defRPr sz="4400">
          <a:solidFill>
            <a:schemeClr val="tx1"/>
          </a:solidFill>
          <a:latin typeface="Calibri" pitchFamily="29" charset="0"/>
          <a:ea typeface="ＭＳ Ｐゴシック" panose="020B0600070205080204" pitchFamily="34" charset="-128"/>
          <a:cs typeface="ＭＳ Ｐゴシック" pitchFamily="29" charset="-128"/>
        </a:defRPr>
      </a:lvl5pPr>
      <a:lvl6pPr marL="457200" algn="ctr" defTabSz="457200" rtl="0" fontAlgn="base">
        <a:spcBef>
          <a:spcPct val="0"/>
        </a:spcBef>
        <a:spcAft>
          <a:spcPct val="0"/>
        </a:spcAft>
        <a:defRPr sz="4400">
          <a:solidFill>
            <a:schemeClr val="tx1"/>
          </a:solidFill>
          <a:latin typeface="Calibri" pitchFamily="29" charset="0"/>
          <a:ea typeface="ＭＳ Ｐゴシック" pitchFamily="29" charset="-128"/>
          <a:cs typeface="ＭＳ Ｐゴシック" pitchFamily="29" charset="-128"/>
        </a:defRPr>
      </a:lvl6pPr>
      <a:lvl7pPr marL="914400" algn="ctr" defTabSz="457200" rtl="0" fontAlgn="base">
        <a:spcBef>
          <a:spcPct val="0"/>
        </a:spcBef>
        <a:spcAft>
          <a:spcPct val="0"/>
        </a:spcAft>
        <a:defRPr sz="4400">
          <a:solidFill>
            <a:schemeClr val="tx1"/>
          </a:solidFill>
          <a:latin typeface="Calibri" pitchFamily="29" charset="0"/>
          <a:ea typeface="ＭＳ Ｐゴシック" pitchFamily="29" charset="-128"/>
          <a:cs typeface="ＭＳ Ｐゴシック" pitchFamily="29" charset="-128"/>
        </a:defRPr>
      </a:lvl7pPr>
      <a:lvl8pPr marL="1371600" algn="ctr" defTabSz="457200" rtl="0" fontAlgn="base">
        <a:spcBef>
          <a:spcPct val="0"/>
        </a:spcBef>
        <a:spcAft>
          <a:spcPct val="0"/>
        </a:spcAft>
        <a:defRPr sz="4400">
          <a:solidFill>
            <a:schemeClr val="tx1"/>
          </a:solidFill>
          <a:latin typeface="Calibri" pitchFamily="29" charset="0"/>
          <a:ea typeface="ＭＳ Ｐゴシック" pitchFamily="29" charset="-128"/>
          <a:cs typeface="ＭＳ Ｐゴシック" pitchFamily="29" charset="-128"/>
        </a:defRPr>
      </a:lvl8pPr>
      <a:lvl9pPr marL="1828800" algn="ctr" defTabSz="457200" rtl="0" fontAlgn="base">
        <a:spcBef>
          <a:spcPct val="0"/>
        </a:spcBef>
        <a:spcAft>
          <a:spcPct val="0"/>
        </a:spcAft>
        <a:defRPr sz="4400">
          <a:solidFill>
            <a:schemeClr val="tx1"/>
          </a:solidFill>
          <a:latin typeface="Calibri" pitchFamily="29" charset="0"/>
          <a:ea typeface="ＭＳ Ｐゴシック" pitchFamily="29" charset="-128"/>
          <a:cs typeface="ＭＳ Ｐゴシック" pitchFamily="29"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ＭＳ Ｐゴシック" panose="020B0600070205080204" pitchFamily="34" charset="-128"/>
          <a:cs typeface="ＭＳ Ｐゴシック" pitchFamily="29" charset="-128"/>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ＭＳ Ｐゴシック" panose="020B0600070205080204" pitchFamily="34"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ＭＳ Ｐゴシック" panose="020B0600070205080204" pitchFamily="34"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panose="020B0600070205080204" pitchFamily="34"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panose="020B0600070205080204"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8064A2"/>
        </a:solidFill>
        <a:effectLst/>
      </p:bgPr>
    </p:bg>
    <p:spTree>
      <p:nvGrpSpPr>
        <p:cNvPr id="1" name=""/>
        <p:cNvGrpSpPr/>
        <p:nvPr/>
      </p:nvGrpSpPr>
      <p:grpSpPr>
        <a:xfrm>
          <a:off x="0" y="0"/>
          <a:ext cx="0" cy="0"/>
          <a:chOff x="0" y="0"/>
          <a:chExt cx="0" cy="0"/>
        </a:xfrm>
      </p:grpSpPr>
      <p:pic>
        <p:nvPicPr>
          <p:cNvPr id="3074" name="Picture 12" descr="CentreElderLaw_2.jpg">
            <a:extLst>
              <a:ext uri="{FF2B5EF4-FFF2-40B4-BE49-F238E27FC236}">
                <a16:creationId xmlns:a16="http://schemas.microsoft.com/office/drawing/2014/main" id="{32E7BCC7-A6D7-4145-AED6-073AB951DB06}"/>
              </a:ext>
            </a:extLst>
          </p:cNvPr>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0" y="4763"/>
            <a:ext cx="9144000" cy="684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Date Placeholder 3">
            <a:extLst>
              <a:ext uri="{FF2B5EF4-FFF2-40B4-BE49-F238E27FC236}">
                <a16:creationId xmlns:a16="http://schemas.microsoft.com/office/drawing/2014/main" id="{6DB024C2-2EF4-4326-8E39-B296BDB69B36}"/>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ea typeface="+mn-ea"/>
                <a:cs typeface="+mn-cs"/>
              </a:defRPr>
            </a:lvl1pPr>
          </a:lstStyle>
          <a:p>
            <a:pPr>
              <a:defRPr/>
            </a:pPr>
            <a:r>
              <a:rPr lang="en-US"/>
              <a:t>Nov 12, 2015</a:t>
            </a:r>
            <a:endParaRPr lang="en-US" dirty="0"/>
          </a:p>
        </p:txBody>
      </p:sp>
      <p:sp>
        <p:nvSpPr>
          <p:cNvPr id="6" name="Slide Number Placeholder 5">
            <a:extLst>
              <a:ext uri="{FF2B5EF4-FFF2-40B4-BE49-F238E27FC236}">
                <a16:creationId xmlns:a16="http://schemas.microsoft.com/office/drawing/2014/main" id="{AD962C89-5ACA-417D-9F8D-594E4F0FC7BB}"/>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ea typeface="MS PGothic" panose="020B0600070205080204" pitchFamily="34" charset="-128"/>
              </a:defRPr>
            </a:lvl1pPr>
          </a:lstStyle>
          <a:p>
            <a:pPr>
              <a:defRPr/>
            </a:pPr>
            <a:fld id="{70638F77-0693-3B4E-A16B-D0088A7B9B65}" type="slidenum">
              <a:rPr lang="en-US" altLang="en-US"/>
              <a:pPr>
                <a:defRPr/>
              </a:pPr>
              <a:t>‹#›</a:t>
            </a:fld>
            <a:endParaRPr lang="en-US" altLang="en-US"/>
          </a:p>
        </p:txBody>
      </p:sp>
      <p:sp>
        <p:nvSpPr>
          <p:cNvPr id="8" name="Title 1">
            <a:extLst>
              <a:ext uri="{FF2B5EF4-FFF2-40B4-BE49-F238E27FC236}">
                <a16:creationId xmlns:a16="http://schemas.microsoft.com/office/drawing/2014/main" id="{49A37B20-1FE1-40DD-A046-DDDE07627601}"/>
              </a:ext>
            </a:extLst>
          </p:cNvPr>
          <p:cNvSpPr txBox="1">
            <a:spLocks/>
          </p:cNvSpPr>
          <p:nvPr userDrawn="1"/>
        </p:nvSpPr>
        <p:spPr>
          <a:xfrm>
            <a:off x="685800" y="2130425"/>
            <a:ext cx="7772400" cy="1470025"/>
          </a:xfrm>
          <a:prstGeom prst="rect">
            <a:avLst/>
          </a:prstGeom>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eaLnBrk="1" hangingPunct="1">
              <a:defRPr/>
            </a:pPr>
            <a:br>
              <a:rPr lang="en-CA" altLang="en-US" sz="4400">
                <a:solidFill>
                  <a:schemeClr val="tx2"/>
                </a:solidFill>
                <a:latin typeface="Arial Bold" panose="020B0704020202020204" pitchFamily="34" charset="0"/>
                <a:cs typeface="Arial Bold" panose="020B0704020202020204" pitchFamily="34" charset="0"/>
              </a:rPr>
            </a:br>
            <a:br>
              <a:rPr lang="en-CA" altLang="en-US" sz="4400">
                <a:latin typeface="Arial Bold" panose="020B0704020202020204" pitchFamily="34" charset="0"/>
                <a:cs typeface="Arial Bold" panose="020B0704020202020204" pitchFamily="34" charset="0"/>
              </a:rPr>
            </a:br>
            <a:endParaRPr lang="en-US" altLang="en-US" sz="4400">
              <a:latin typeface="Arial Bold" panose="020B0704020202020204" pitchFamily="34" charset="0"/>
              <a:cs typeface="Arial Bold" panose="020B0704020202020204" pitchFamily="34" charset="0"/>
            </a:endParaRPr>
          </a:p>
        </p:txBody>
      </p:sp>
      <p:sp>
        <p:nvSpPr>
          <p:cNvPr id="9" name="Subtitle 2">
            <a:extLst>
              <a:ext uri="{FF2B5EF4-FFF2-40B4-BE49-F238E27FC236}">
                <a16:creationId xmlns:a16="http://schemas.microsoft.com/office/drawing/2014/main" id="{3ED9D1FC-44EE-4D79-A415-19B45479CC77}"/>
              </a:ext>
            </a:extLst>
          </p:cNvPr>
          <p:cNvSpPr txBox="1">
            <a:spLocks/>
          </p:cNvSpPr>
          <p:nvPr userDrawn="1"/>
        </p:nvSpPr>
        <p:spPr>
          <a:xfrm>
            <a:off x="1371600" y="3600450"/>
            <a:ext cx="6400800" cy="1752600"/>
          </a:xfrm>
          <a:prstGeom prst="rect">
            <a:avLst/>
          </a:prstGeom>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20000"/>
              </a:spcBef>
              <a:spcAft>
                <a:spcPts val="1200"/>
              </a:spcAft>
              <a:buFont typeface="Arial" panose="020B0604020202020204" pitchFamily="34" charset="0"/>
              <a:buNone/>
              <a:defRPr/>
            </a:pPr>
            <a:endParaRPr lang="en-US" altLang="en-US" sz="2600">
              <a:solidFill>
                <a:schemeClr val="tx2"/>
              </a:solidFill>
              <a:cs typeface="Arial" panose="020B0604020202020204" pitchFamily="34" charset="0"/>
            </a:endParaRPr>
          </a:p>
        </p:txBody>
      </p:sp>
      <p:sp>
        <p:nvSpPr>
          <p:cNvPr id="10" name="Date Placeholder 3">
            <a:extLst>
              <a:ext uri="{FF2B5EF4-FFF2-40B4-BE49-F238E27FC236}">
                <a16:creationId xmlns:a16="http://schemas.microsoft.com/office/drawing/2014/main" id="{129FC76B-81BD-4145-BAD1-0A1D21B22DE8}"/>
              </a:ext>
            </a:extLst>
          </p:cNvPr>
          <p:cNvSpPr txBox="1">
            <a:spLocks/>
          </p:cNvSpPr>
          <p:nvPr userDrawn="1"/>
        </p:nvSpPr>
        <p:spPr>
          <a:xfrm>
            <a:off x="457200" y="6445250"/>
            <a:ext cx="2133600" cy="365125"/>
          </a:xfrm>
          <a:prstGeom prst="rect">
            <a:avLst/>
          </a:prstGeom>
        </p:spPr>
        <p:txBody>
          <a:bodyPr/>
          <a:lstStyle>
            <a:lvl1pPr>
              <a:defRPr>
                <a:solidFill>
                  <a:schemeClr val="tx1"/>
                </a:solidFill>
                <a:latin typeface="Arial" charset="0"/>
                <a:ea typeface="ＭＳ Ｐゴシック" charset="0"/>
                <a:cs typeface="ＭＳ Ｐゴシック" charset="0"/>
              </a:defRPr>
            </a:lvl1pPr>
            <a:lvl2pPr marL="37931725" indent="-37474525">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endParaRPr lang="en-US" sz="1400" dirty="0">
              <a:solidFill>
                <a:schemeClr val="bg1"/>
              </a:solidFill>
            </a:endParaRPr>
          </a:p>
        </p:txBody>
      </p:sp>
      <p:sp>
        <p:nvSpPr>
          <p:cNvPr id="14" name="Content Placeholder 2">
            <a:extLst>
              <a:ext uri="{FF2B5EF4-FFF2-40B4-BE49-F238E27FC236}">
                <a16:creationId xmlns:a16="http://schemas.microsoft.com/office/drawing/2014/main" id="{F62D77B9-0AFF-49C3-975C-A4A83233C8A0}"/>
              </a:ext>
            </a:extLst>
          </p:cNvPr>
          <p:cNvSpPr txBox="1">
            <a:spLocks/>
          </p:cNvSpPr>
          <p:nvPr userDrawn="1"/>
        </p:nvSpPr>
        <p:spPr>
          <a:xfrm>
            <a:off x="1371600" y="2057400"/>
            <a:ext cx="6172200" cy="1143000"/>
          </a:xfrm>
          <a:prstGeom prst="rect">
            <a:avLst/>
          </a:prstGeom>
        </p:spPr>
        <p:txBody>
          <a:bodyPr>
            <a:normAutofit/>
          </a:bodyPr>
          <a:lstStyle>
            <a:lvl1pPr marL="0" indent="0" algn="l">
              <a:buFontTx/>
              <a:buNone/>
              <a:defRPr sz="2800" b="1" cap="all" baseline="0">
                <a:solidFill>
                  <a:schemeClr val="tx2"/>
                </a:solidFill>
                <a:latin typeface="Arial"/>
                <a:cs typeface="Aria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algn="ctr" eaLnBrk="1" fontAlgn="auto" hangingPunct="1">
              <a:spcBef>
                <a:spcPct val="20000"/>
              </a:spcBef>
              <a:spcAft>
                <a:spcPts val="0"/>
              </a:spcAft>
              <a:defRPr/>
            </a:pPr>
            <a:endParaRPr lang="en-CA" dirty="0">
              <a:ea typeface="+mn-ea"/>
            </a:endParaRPr>
          </a:p>
        </p:txBody>
      </p:sp>
    </p:spTree>
  </p:cSld>
  <p:clrMap bg1="lt1" tx1="dk1" bg2="lt2" tx2="dk2" accent1="accent1" accent2="accent2" accent3="accent3" accent4="accent4" accent5="accent5" accent6="accent6" hlink="hlink" folHlink="folHlink"/>
  <p:sldLayoutIdLst>
    <p:sldLayoutId id="2147484563" r:id="rId1"/>
    <p:sldLayoutId id="2147484564" r:id="rId2"/>
  </p:sldLayoutIdLst>
  <p:hf sldNum="0" hdr="0"/>
  <p:txStyles>
    <p:titleStyle>
      <a:lvl1pPr algn="ctr" defTabSz="457200" rtl="0" eaLnBrk="0" fontAlgn="base" hangingPunct="0">
        <a:spcBef>
          <a:spcPct val="0"/>
        </a:spcBef>
        <a:spcAft>
          <a:spcPct val="0"/>
        </a:spcAft>
        <a:defRPr sz="4400" kern="1200">
          <a:solidFill>
            <a:schemeClr val="tx1"/>
          </a:solidFill>
          <a:latin typeface="+mj-lt"/>
          <a:ea typeface="ＭＳ Ｐゴシック" panose="020B0600070205080204" pitchFamily="34" charset="-128"/>
          <a:cs typeface="ＭＳ Ｐゴシック" pitchFamily="29" charset="-128"/>
        </a:defRPr>
      </a:lvl1pPr>
      <a:lvl2pPr algn="ctr" defTabSz="457200" rtl="0" eaLnBrk="0" fontAlgn="base" hangingPunct="0">
        <a:spcBef>
          <a:spcPct val="0"/>
        </a:spcBef>
        <a:spcAft>
          <a:spcPct val="0"/>
        </a:spcAft>
        <a:defRPr sz="4400">
          <a:solidFill>
            <a:schemeClr val="tx1"/>
          </a:solidFill>
          <a:latin typeface="Arial" pitchFamily="29" charset="0"/>
          <a:ea typeface="ＭＳ Ｐゴシック" panose="020B0600070205080204" pitchFamily="34" charset="-128"/>
          <a:cs typeface="ＭＳ Ｐゴシック" pitchFamily="29" charset="-128"/>
        </a:defRPr>
      </a:lvl2pPr>
      <a:lvl3pPr algn="ctr" defTabSz="457200" rtl="0" eaLnBrk="0" fontAlgn="base" hangingPunct="0">
        <a:spcBef>
          <a:spcPct val="0"/>
        </a:spcBef>
        <a:spcAft>
          <a:spcPct val="0"/>
        </a:spcAft>
        <a:defRPr sz="4400">
          <a:solidFill>
            <a:schemeClr val="tx1"/>
          </a:solidFill>
          <a:latin typeface="Arial" pitchFamily="29" charset="0"/>
          <a:ea typeface="ＭＳ Ｐゴシック" panose="020B0600070205080204" pitchFamily="34" charset="-128"/>
          <a:cs typeface="ＭＳ Ｐゴシック" pitchFamily="29" charset="-128"/>
        </a:defRPr>
      </a:lvl3pPr>
      <a:lvl4pPr algn="ctr" defTabSz="457200" rtl="0" eaLnBrk="0" fontAlgn="base" hangingPunct="0">
        <a:spcBef>
          <a:spcPct val="0"/>
        </a:spcBef>
        <a:spcAft>
          <a:spcPct val="0"/>
        </a:spcAft>
        <a:defRPr sz="4400">
          <a:solidFill>
            <a:schemeClr val="tx1"/>
          </a:solidFill>
          <a:latin typeface="Arial" pitchFamily="29" charset="0"/>
          <a:ea typeface="ＭＳ Ｐゴシック" panose="020B0600070205080204" pitchFamily="34" charset="-128"/>
          <a:cs typeface="ＭＳ Ｐゴシック" pitchFamily="29" charset="-128"/>
        </a:defRPr>
      </a:lvl4pPr>
      <a:lvl5pPr algn="ctr" defTabSz="457200" rtl="0" eaLnBrk="0" fontAlgn="base" hangingPunct="0">
        <a:spcBef>
          <a:spcPct val="0"/>
        </a:spcBef>
        <a:spcAft>
          <a:spcPct val="0"/>
        </a:spcAft>
        <a:defRPr sz="4400">
          <a:solidFill>
            <a:schemeClr val="tx1"/>
          </a:solidFill>
          <a:latin typeface="Arial" pitchFamily="29" charset="0"/>
          <a:ea typeface="ＭＳ Ｐゴシック" panose="020B0600070205080204" pitchFamily="34" charset="-128"/>
          <a:cs typeface="ＭＳ Ｐゴシック" pitchFamily="29" charset="-128"/>
        </a:defRPr>
      </a:lvl5pPr>
      <a:lvl6pPr marL="457200" algn="ctr" defTabSz="457200" rtl="0" fontAlgn="base">
        <a:spcBef>
          <a:spcPct val="0"/>
        </a:spcBef>
        <a:spcAft>
          <a:spcPct val="0"/>
        </a:spcAft>
        <a:defRPr sz="4400">
          <a:solidFill>
            <a:schemeClr val="tx1"/>
          </a:solidFill>
          <a:latin typeface="Arial" pitchFamily="29" charset="0"/>
          <a:ea typeface="ＭＳ Ｐゴシック" pitchFamily="29" charset="-128"/>
          <a:cs typeface="ＭＳ Ｐゴシック" pitchFamily="29" charset="-128"/>
        </a:defRPr>
      </a:lvl6pPr>
      <a:lvl7pPr marL="914400" algn="ctr" defTabSz="457200" rtl="0" fontAlgn="base">
        <a:spcBef>
          <a:spcPct val="0"/>
        </a:spcBef>
        <a:spcAft>
          <a:spcPct val="0"/>
        </a:spcAft>
        <a:defRPr sz="4400">
          <a:solidFill>
            <a:schemeClr val="tx1"/>
          </a:solidFill>
          <a:latin typeface="Arial" pitchFamily="29" charset="0"/>
          <a:ea typeface="ＭＳ Ｐゴシック" pitchFamily="29" charset="-128"/>
          <a:cs typeface="ＭＳ Ｐゴシック" pitchFamily="29" charset="-128"/>
        </a:defRPr>
      </a:lvl7pPr>
      <a:lvl8pPr marL="1371600" algn="ctr" defTabSz="457200" rtl="0" fontAlgn="base">
        <a:spcBef>
          <a:spcPct val="0"/>
        </a:spcBef>
        <a:spcAft>
          <a:spcPct val="0"/>
        </a:spcAft>
        <a:defRPr sz="4400">
          <a:solidFill>
            <a:schemeClr val="tx1"/>
          </a:solidFill>
          <a:latin typeface="Arial" pitchFamily="29" charset="0"/>
          <a:ea typeface="ＭＳ Ｐゴシック" pitchFamily="29" charset="-128"/>
          <a:cs typeface="ＭＳ Ｐゴシック" pitchFamily="29" charset="-128"/>
        </a:defRPr>
      </a:lvl8pPr>
      <a:lvl9pPr marL="1828800" algn="ctr" defTabSz="457200" rtl="0" fontAlgn="base">
        <a:spcBef>
          <a:spcPct val="0"/>
        </a:spcBef>
        <a:spcAft>
          <a:spcPct val="0"/>
        </a:spcAft>
        <a:defRPr sz="4400">
          <a:solidFill>
            <a:schemeClr val="tx1"/>
          </a:solidFill>
          <a:latin typeface="Arial" pitchFamily="29" charset="0"/>
          <a:ea typeface="ＭＳ Ｐゴシック" pitchFamily="29" charset="-128"/>
          <a:cs typeface="ＭＳ Ｐゴシック" pitchFamily="29"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ＭＳ Ｐゴシック" panose="020B0600070205080204" pitchFamily="34" charset="-128"/>
          <a:cs typeface="ＭＳ Ｐゴシック" pitchFamily="29" charset="-128"/>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ＭＳ Ｐゴシック" panose="020B0600070205080204" pitchFamily="34"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ＭＳ Ｐゴシック" panose="020B0600070205080204" pitchFamily="34"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panose="020B0600070205080204" pitchFamily="34"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panose="020B0600070205080204"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rgbClr val="8064A2"/>
        </a:solidFill>
        <a:effectLst/>
      </p:bgPr>
    </p:bg>
    <p:spTree>
      <p:nvGrpSpPr>
        <p:cNvPr id="1" name=""/>
        <p:cNvGrpSpPr/>
        <p:nvPr/>
      </p:nvGrpSpPr>
      <p:grpSpPr>
        <a:xfrm>
          <a:off x="0" y="0"/>
          <a:ext cx="0" cy="0"/>
          <a:chOff x="0" y="0"/>
          <a:chExt cx="0" cy="0"/>
        </a:xfrm>
      </p:grpSpPr>
      <p:pic>
        <p:nvPicPr>
          <p:cNvPr id="4098" name="Picture 12" descr="CentreElderLaw_2.jpg">
            <a:extLst>
              <a:ext uri="{FF2B5EF4-FFF2-40B4-BE49-F238E27FC236}">
                <a16:creationId xmlns:a16="http://schemas.microsoft.com/office/drawing/2014/main" id="{113754F3-FBDA-0245-B284-0915ED602D23}"/>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4763"/>
            <a:ext cx="9144000" cy="684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Date Placeholder 3">
            <a:extLst>
              <a:ext uri="{FF2B5EF4-FFF2-40B4-BE49-F238E27FC236}">
                <a16:creationId xmlns:a16="http://schemas.microsoft.com/office/drawing/2014/main" id="{33D9A3FE-2CB9-4FB7-B335-C48C831F0E43}"/>
              </a:ext>
            </a:extLst>
          </p:cNvPr>
          <p:cNvSpPr>
            <a:spLocks noGrp="1"/>
          </p:cNvSpPr>
          <p:nvPr>
            <p:ph type="dt" sz="half" idx="2"/>
          </p:nvPr>
        </p:nvSpPr>
        <p:spPr>
          <a:xfrm>
            <a:off x="496888" y="6356350"/>
            <a:ext cx="2093912"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5" name="Footer Placeholder 4">
            <a:extLst>
              <a:ext uri="{FF2B5EF4-FFF2-40B4-BE49-F238E27FC236}">
                <a16:creationId xmlns:a16="http://schemas.microsoft.com/office/drawing/2014/main" id="{1E2AD160-C275-4019-96A4-AA0CCE74982C}"/>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r>
              <a:rPr lang="en-CA"/>
              <a:t>CLE BC Nov 2015 - Canadian Elder Law Conference</a:t>
            </a:r>
            <a:endParaRPr lang="en-US"/>
          </a:p>
        </p:txBody>
      </p:sp>
      <p:sp>
        <p:nvSpPr>
          <p:cNvPr id="6" name="Slide Number Placeholder 5">
            <a:extLst>
              <a:ext uri="{FF2B5EF4-FFF2-40B4-BE49-F238E27FC236}">
                <a16:creationId xmlns:a16="http://schemas.microsoft.com/office/drawing/2014/main" id="{4D2FA9F3-0C95-41CC-8B81-EA9A44C82576}"/>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ea typeface="MS PGothic" panose="020B0600070205080204" pitchFamily="34" charset="-128"/>
              </a:defRPr>
            </a:lvl1pPr>
          </a:lstStyle>
          <a:p>
            <a:pPr>
              <a:defRPr/>
            </a:pPr>
            <a:fld id="{2E7A465B-49D1-F141-8826-E2F3B65C7991}" type="slidenum">
              <a:rPr lang="en-US" altLang="en-US"/>
              <a:pPr>
                <a:defRPr/>
              </a:pPr>
              <a:t>‹#›</a:t>
            </a:fld>
            <a:endParaRPr lang="en-US" altLang="en-US"/>
          </a:p>
        </p:txBody>
      </p:sp>
      <p:sp>
        <p:nvSpPr>
          <p:cNvPr id="8" name="Title 1">
            <a:extLst>
              <a:ext uri="{FF2B5EF4-FFF2-40B4-BE49-F238E27FC236}">
                <a16:creationId xmlns:a16="http://schemas.microsoft.com/office/drawing/2014/main" id="{EC3CE28D-61AB-4D27-835F-7C118BCEF6A2}"/>
              </a:ext>
            </a:extLst>
          </p:cNvPr>
          <p:cNvSpPr txBox="1">
            <a:spLocks/>
          </p:cNvSpPr>
          <p:nvPr userDrawn="1"/>
        </p:nvSpPr>
        <p:spPr>
          <a:xfrm>
            <a:off x="685800" y="2130425"/>
            <a:ext cx="7772400" cy="1470025"/>
          </a:xfrm>
          <a:prstGeom prst="rect">
            <a:avLst/>
          </a:prstGeom>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eaLnBrk="1" hangingPunct="1">
              <a:defRPr/>
            </a:pPr>
            <a:br>
              <a:rPr lang="en-CA" altLang="en-US" sz="4400">
                <a:solidFill>
                  <a:schemeClr val="tx2"/>
                </a:solidFill>
                <a:latin typeface="Arial Bold" panose="020B0704020202020204" pitchFamily="34" charset="0"/>
                <a:cs typeface="Arial Bold" panose="020B0704020202020204" pitchFamily="34" charset="0"/>
              </a:rPr>
            </a:br>
            <a:br>
              <a:rPr lang="en-CA" altLang="en-US" sz="4400">
                <a:latin typeface="Arial Bold" panose="020B0704020202020204" pitchFamily="34" charset="0"/>
                <a:cs typeface="Arial Bold" panose="020B0704020202020204" pitchFamily="34" charset="0"/>
              </a:rPr>
            </a:br>
            <a:endParaRPr lang="en-US" altLang="en-US" sz="4400">
              <a:latin typeface="Arial Bold" panose="020B0704020202020204" pitchFamily="34" charset="0"/>
              <a:cs typeface="Arial Bold" panose="020B0704020202020204" pitchFamily="34" charset="0"/>
            </a:endParaRPr>
          </a:p>
        </p:txBody>
      </p:sp>
      <p:sp>
        <p:nvSpPr>
          <p:cNvPr id="9" name="Subtitle 2">
            <a:extLst>
              <a:ext uri="{FF2B5EF4-FFF2-40B4-BE49-F238E27FC236}">
                <a16:creationId xmlns:a16="http://schemas.microsoft.com/office/drawing/2014/main" id="{929B202D-269B-47CE-9832-BD07054644FE}"/>
              </a:ext>
            </a:extLst>
          </p:cNvPr>
          <p:cNvSpPr txBox="1">
            <a:spLocks/>
          </p:cNvSpPr>
          <p:nvPr userDrawn="1"/>
        </p:nvSpPr>
        <p:spPr>
          <a:xfrm>
            <a:off x="1371600" y="3600450"/>
            <a:ext cx="6400800" cy="1752600"/>
          </a:xfrm>
          <a:prstGeom prst="rect">
            <a:avLst/>
          </a:prstGeom>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20000"/>
              </a:spcBef>
              <a:spcAft>
                <a:spcPts val="1200"/>
              </a:spcAft>
              <a:buFont typeface="Arial" panose="020B0604020202020204" pitchFamily="34" charset="0"/>
              <a:buNone/>
              <a:defRPr/>
            </a:pPr>
            <a:endParaRPr lang="en-US" altLang="en-US" sz="2600">
              <a:solidFill>
                <a:schemeClr val="tx2"/>
              </a:solidFill>
              <a:cs typeface="Arial" panose="020B0604020202020204" pitchFamily="34" charset="0"/>
            </a:endParaRPr>
          </a:p>
        </p:txBody>
      </p:sp>
      <p:sp>
        <p:nvSpPr>
          <p:cNvPr id="12" name="Slide Number Placeholder 5">
            <a:extLst>
              <a:ext uri="{FF2B5EF4-FFF2-40B4-BE49-F238E27FC236}">
                <a16:creationId xmlns:a16="http://schemas.microsoft.com/office/drawing/2014/main" id="{273E383E-4818-4464-B903-481D45B02E9F}"/>
              </a:ext>
            </a:extLst>
          </p:cNvPr>
          <p:cNvSpPr txBox="1">
            <a:spLocks/>
          </p:cNvSpPr>
          <p:nvPr userDrawn="1"/>
        </p:nvSpPr>
        <p:spPr>
          <a:xfrm>
            <a:off x="6553200" y="6445250"/>
            <a:ext cx="2133600" cy="365125"/>
          </a:xfrm>
          <a:prstGeom prst="rect">
            <a:avLst/>
          </a:prstGeom>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r" eaLnBrk="1" hangingPunct="1">
              <a:defRPr/>
            </a:pPr>
            <a:fld id="{8693F2DD-7194-F341-B7D6-7C10CCA76B6A}" type="slidenum">
              <a:rPr lang="en-US" altLang="en-US" sz="1400" smtClean="0">
                <a:solidFill>
                  <a:schemeClr val="bg1"/>
                </a:solidFill>
              </a:rPr>
              <a:pPr algn="r" eaLnBrk="1" hangingPunct="1">
                <a:defRPr/>
              </a:pPr>
              <a:t>‹#›</a:t>
            </a:fld>
            <a:endParaRPr lang="en-US" altLang="en-US" sz="1400">
              <a:solidFill>
                <a:schemeClr val="bg1"/>
              </a:solidFill>
            </a:endParaRPr>
          </a:p>
        </p:txBody>
      </p:sp>
      <p:sp>
        <p:nvSpPr>
          <p:cNvPr id="14" name="Content Placeholder 2">
            <a:extLst>
              <a:ext uri="{FF2B5EF4-FFF2-40B4-BE49-F238E27FC236}">
                <a16:creationId xmlns:a16="http://schemas.microsoft.com/office/drawing/2014/main" id="{A3DB0FC3-28C5-4371-B4D3-F98C91BD49B5}"/>
              </a:ext>
            </a:extLst>
          </p:cNvPr>
          <p:cNvSpPr txBox="1">
            <a:spLocks/>
          </p:cNvSpPr>
          <p:nvPr userDrawn="1"/>
        </p:nvSpPr>
        <p:spPr>
          <a:xfrm>
            <a:off x="1371600" y="2057400"/>
            <a:ext cx="6172200" cy="1143000"/>
          </a:xfrm>
          <a:prstGeom prst="rect">
            <a:avLst/>
          </a:prstGeom>
        </p:spPr>
        <p:txBody>
          <a:bodyPr>
            <a:normAutofit/>
          </a:bodyPr>
          <a:lstStyle>
            <a:lvl1pPr marL="0" indent="0" algn="l">
              <a:buFontTx/>
              <a:buNone/>
              <a:defRPr sz="2800" b="1" cap="all" baseline="0">
                <a:solidFill>
                  <a:schemeClr val="tx2"/>
                </a:solidFill>
                <a:latin typeface="Arial"/>
                <a:cs typeface="Aria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algn="ctr" eaLnBrk="1" fontAlgn="auto" hangingPunct="1">
              <a:spcBef>
                <a:spcPct val="20000"/>
              </a:spcBef>
              <a:spcAft>
                <a:spcPts val="0"/>
              </a:spcAft>
              <a:defRPr/>
            </a:pPr>
            <a:endParaRPr lang="en-CA" dirty="0">
              <a:ea typeface="+mn-ea"/>
            </a:endParaRPr>
          </a:p>
        </p:txBody>
      </p:sp>
      <p:sp>
        <p:nvSpPr>
          <p:cNvPr id="4108" name="TextBox 12">
            <a:extLst>
              <a:ext uri="{FF2B5EF4-FFF2-40B4-BE49-F238E27FC236}">
                <a16:creationId xmlns:a16="http://schemas.microsoft.com/office/drawing/2014/main" id="{4EB8DEF6-8B1F-4E2A-B6F4-8152D14CB9F2}"/>
              </a:ext>
            </a:extLst>
          </p:cNvPr>
          <p:cNvSpPr txBox="1">
            <a:spLocks noChangeArrowheads="1"/>
          </p:cNvSpPr>
          <p:nvPr userDrawn="1"/>
        </p:nvSpPr>
        <p:spPr bwMode="auto">
          <a:xfrm>
            <a:off x="2392363" y="401638"/>
            <a:ext cx="4157662" cy="368300"/>
          </a:xfrm>
          <a:prstGeom prst="rect">
            <a:avLst/>
          </a:prstGeom>
          <a:noFill/>
          <a:ln>
            <a:noFill/>
          </a:ln>
          <a:extLst>
            <a:ext uri="{909E8E84-426E-40dd-AFC4-6F175D3DCCD1}"/>
            <a:ext uri="{91240B29-F687-4f45-9708-019B960494DF}"/>
          </a:extLst>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defRPr/>
            </a:pPr>
            <a:endParaRPr lang="en-US" altLang="en-US"/>
          </a:p>
        </p:txBody>
      </p:sp>
    </p:spTree>
  </p:cSld>
  <p:clrMap bg1="lt1" tx1="dk1" bg2="lt2" tx2="dk2" accent1="accent1" accent2="accent2" accent3="accent3" accent4="accent4" accent5="accent5" accent6="accent6" hlink="hlink" folHlink="folHlink"/>
  <p:sldLayoutIdLst>
    <p:sldLayoutId id="2147484565" r:id="rId1"/>
  </p:sldLayoutIdLst>
  <p:hf sldNum="0" hdr="0"/>
  <p:txStyles>
    <p:titleStyle>
      <a:lvl1pPr algn="ctr" defTabSz="457200" rtl="0" eaLnBrk="0" fontAlgn="base" hangingPunct="0">
        <a:spcBef>
          <a:spcPct val="0"/>
        </a:spcBef>
        <a:spcAft>
          <a:spcPct val="0"/>
        </a:spcAft>
        <a:defRPr sz="4400" kern="1200">
          <a:solidFill>
            <a:schemeClr val="tx1"/>
          </a:solidFill>
          <a:latin typeface="+mj-lt"/>
          <a:ea typeface="ＭＳ Ｐゴシック" panose="020B0600070205080204" pitchFamily="34" charset="-128"/>
          <a:cs typeface="ＭＳ Ｐゴシック" pitchFamily="29" charset="-128"/>
        </a:defRPr>
      </a:lvl1pPr>
      <a:lvl2pPr algn="ctr" defTabSz="457200" rtl="0" eaLnBrk="0" fontAlgn="base" hangingPunct="0">
        <a:spcBef>
          <a:spcPct val="0"/>
        </a:spcBef>
        <a:spcAft>
          <a:spcPct val="0"/>
        </a:spcAft>
        <a:defRPr sz="4400">
          <a:solidFill>
            <a:schemeClr val="tx1"/>
          </a:solidFill>
          <a:latin typeface="Arial" pitchFamily="29" charset="0"/>
          <a:ea typeface="ＭＳ Ｐゴシック" panose="020B0600070205080204" pitchFamily="34" charset="-128"/>
          <a:cs typeface="ＭＳ Ｐゴシック" pitchFamily="29" charset="-128"/>
        </a:defRPr>
      </a:lvl2pPr>
      <a:lvl3pPr algn="ctr" defTabSz="457200" rtl="0" eaLnBrk="0" fontAlgn="base" hangingPunct="0">
        <a:spcBef>
          <a:spcPct val="0"/>
        </a:spcBef>
        <a:spcAft>
          <a:spcPct val="0"/>
        </a:spcAft>
        <a:defRPr sz="4400">
          <a:solidFill>
            <a:schemeClr val="tx1"/>
          </a:solidFill>
          <a:latin typeface="Arial" pitchFamily="29" charset="0"/>
          <a:ea typeface="ＭＳ Ｐゴシック" panose="020B0600070205080204" pitchFamily="34" charset="-128"/>
          <a:cs typeface="ＭＳ Ｐゴシック" pitchFamily="29" charset="-128"/>
        </a:defRPr>
      </a:lvl3pPr>
      <a:lvl4pPr algn="ctr" defTabSz="457200" rtl="0" eaLnBrk="0" fontAlgn="base" hangingPunct="0">
        <a:spcBef>
          <a:spcPct val="0"/>
        </a:spcBef>
        <a:spcAft>
          <a:spcPct val="0"/>
        </a:spcAft>
        <a:defRPr sz="4400">
          <a:solidFill>
            <a:schemeClr val="tx1"/>
          </a:solidFill>
          <a:latin typeface="Arial" pitchFamily="29" charset="0"/>
          <a:ea typeface="ＭＳ Ｐゴシック" panose="020B0600070205080204" pitchFamily="34" charset="-128"/>
          <a:cs typeface="ＭＳ Ｐゴシック" pitchFamily="29" charset="-128"/>
        </a:defRPr>
      </a:lvl4pPr>
      <a:lvl5pPr algn="ctr" defTabSz="457200" rtl="0" eaLnBrk="0" fontAlgn="base" hangingPunct="0">
        <a:spcBef>
          <a:spcPct val="0"/>
        </a:spcBef>
        <a:spcAft>
          <a:spcPct val="0"/>
        </a:spcAft>
        <a:defRPr sz="4400">
          <a:solidFill>
            <a:schemeClr val="tx1"/>
          </a:solidFill>
          <a:latin typeface="Arial" pitchFamily="29" charset="0"/>
          <a:ea typeface="ＭＳ Ｐゴシック" panose="020B0600070205080204" pitchFamily="34" charset="-128"/>
          <a:cs typeface="ＭＳ Ｐゴシック" pitchFamily="29" charset="-128"/>
        </a:defRPr>
      </a:lvl5pPr>
      <a:lvl6pPr marL="457200" algn="ctr" defTabSz="457200" rtl="0" fontAlgn="base">
        <a:spcBef>
          <a:spcPct val="0"/>
        </a:spcBef>
        <a:spcAft>
          <a:spcPct val="0"/>
        </a:spcAft>
        <a:defRPr sz="4400">
          <a:solidFill>
            <a:schemeClr val="tx1"/>
          </a:solidFill>
          <a:latin typeface="Arial" pitchFamily="29" charset="0"/>
          <a:ea typeface="ＭＳ Ｐゴシック" pitchFamily="29" charset="-128"/>
          <a:cs typeface="ＭＳ Ｐゴシック" pitchFamily="29" charset="-128"/>
        </a:defRPr>
      </a:lvl6pPr>
      <a:lvl7pPr marL="914400" algn="ctr" defTabSz="457200" rtl="0" fontAlgn="base">
        <a:spcBef>
          <a:spcPct val="0"/>
        </a:spcBef>
        <a:spcAft>
          <a:spcPct val="0"/>
        </a:spcAft>
        <a:defRPr sz="4400">
          <a:solidFill>
            <a:schemeClr val="tx1"/>
          </a:solidFill>
          <a:latin typeface="Arial" pitchFamily="29" charset="0"/>
          <a:ea typeface="ＭＳ Ｐゴシック" pitchFamily="29" charset="-128"/>
          <a:cs typeface="ＭＳ Ｐゴシック" pitchFamily="29" charset="-128"/>
        </a:defRPr>
      </a:lvl7pPr>
      <a:lvl8pPr marL="1371600" algn="ctr" defTabSz="457200" rtl="0" fontAlgn="base">
        <a:spcBef>
          <a:spcPct val="0"/>
        </a:spcBef>
        <a:spcAft>
          <a:spcPct val="0"/>
        </a:spcAft>
        <a:defRPr sz="4400">
          <a:solidFill>
            <a:schemeClr val="tx1"/>
          </a:solidFill>
          <a:latin typeface="Arial" pitchFamily="29" charset="0"/>
          <a:ea typeface="ＭＳ Ｐゴシック" pitchFamily="29" charset="-128"/>
          <a:cs typeface="ＭＳ Ｐゴシック" pitchFamily="29" charset="-128"/>
        </a:defRPr>
      </a:lvl8pPr>
      <a:lvl9pPr marL="1828800" algn="ctr" defTabSz="457200" rtl="0" fontAlgn="base">
        <a:spcBef>
          <a:spcPct val="0"/>
        </a:spcBef>
        <a:spcAft>
          <a:spcPct val="0"/>
        </a:spcAft>
        <a:defRPr sz="4400">
          <a:solidFill>
            <a:schemeClr val="tx1"/>
          </a:solidFill>
          <a:latin typeface="Arial" pitchFamily="29" charset="0"/>
          <a:ea typeface="ＭＳ Ｐゴシック" pitchFamily="29" charset="-128"/>
          <a:cs typeface="ＭＳ Ｐゴシック" pitchFamily="29"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ＭＳ Ｐゴシック" panose="020B0600070205080204" pitchFamily="34" charset="-128"/>
          <a:cs typeface="ＭＳ Ｐゴシック" pitchFamily="29" charset="-128"/>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ＭＳ Ｐゴシック" panose="020B0600070205080204" pitchFamily="34"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ＭＳ Ｐゴシック" panose="020B0600070205080204" pitchFamily="34"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panose="020B0600070205080204" pitchFamily="34"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panose="020B0600070205080204"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rgbClr val="8064A2"/>
        </a:solidFill>
        <a:effectLst/>
      </p:bgPr>
    </p:bg>
    <p:spTree>
      <p:nvGrpSpPr>
        <p:cNvPr id="1" name=""/>
        <p:cNvGrpSpPr/>
        <p:nvPr/>
      </p:nvGrpSpPr>
      <p:grpSpPr>
        <a:xfrm>
          <a:off x="0" y="0"/>
          <a:ext cx="0" cy="0"/>
          <a:chOff x="0" y="0"/>
          <a:chExt cx="0" cy="0"/>
        </a:xfrm>
      </p:grpSpPr>
      <p:sp>
        <p:nvSpPr>
          <p:cNvPr id="5122" name="Title Placeholder 1">
            <a:extLst>
              <a:ext uri="{FF2B5EF4-FFF2-40B4-BE49-F238E27FC236}">
                <a16:creationId xmlns:a16="http://schemas.microsoft.com/office/drawing/2014/main" id="{2A1154B3-D290-034B-8454-2246DB3C0E9F}"/>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CA" altLang="en-US"/>
              <a:t>Click to edit Master title style</a:t>
            </a:r>
            <a:endParaRPr lang="en-US" altLang="en-US"/>
          </a:p>
        </p:txBody>
      </p:sp>
      <p:sp>
        <p:nvSpPr>
          <p:cNvPr id="5123" name="Text Placeholder 2">
            <a:extLst>
              <a:ext uri="{FF2B5EF4-FFF2-40B4-BE49-F238E27FC236}">
                <a16:creationId xmlns:a16="http://schemas.microsoft.com/office/drawing/2014/main" id="{219B0695-DBC9-944A-8EE5-033EC5726631}"/>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CA" altLang="en-US"/>
              <a:t>Click to edit Master text styles</a:t>
            </a:r>
          </a:p>
          <a:p>
            <a:pPr lvl="1"/>
            <a:r>
              <a:rPr lang="en-CA" altLang="en-US"/>
              <a:t>Second level</a:t>
            </a:r>
          </a:p>
          <a:p>
            <a:pPr lvl="2"/>
            <a:r>
              <a:rPr lang="en-CA" altLang="en-US"/>
              <a:t>Third level</a:t>
            </a:r>
          </a:p>
          <a:p>
            <a:pPr lvl="3"/>
            <a:r>
              <a:rPr lang="en-CA" altLang="en-US"/>
              <a:t>Fourth level</a:t>
            </a:r>
          </a:p>
          <a:p>
            <a:pPr lvl="4"/>
            <a:r>
              <a:rPr lang="en-CA" altLang="en-US"/>
              <a:t>Fifth level</a:t>
            </a:r>
            <a:endParaRPr lang="en-US" altLang="en-US"/>
          </a:p>
        </p:txBody>
      </p:sp>
      <p:sp>
        <p:nvSpPr>
          <p:cNvPr id="4" name="Date Placeholder 3">
            <a:extLst>
              <a:ext uri="{FF2B5EF4-FFF2-40B4-BE49-F238E27FC236}">
                <a16:creationId xmlns:a16="http://schemas.microsoft.com/office/drawing/2014/main" id="{37A5A61B-E925-49D3-B82B-006E57C058BC}"/>
              </a:ext>
            </a:extLst>
          </p:cNvPr>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Arial" panose="020B0604020202020204" pitchFamily="34" charset="0"/>
                <a:ea typeface="ＭＳ Ｐゴシック" panose="020B0600070205080204" pitchFamily="34" charset="-128"/>
                <a:cs typeface="+mn-cs"/>
              </a:defRPr>
            </a:lvl1pPr>
          </a:lstStyle>
          <a:p>
            <a:pPr>
              <a:defRPr/>
            </a:pPr>
            <a:endParaRPr lang="en-US" altLang="en-US"/>
          </a:p>
        </p:txBody>
      </p:sp>
      <p:sp>
        <p:nvSpPr>
          <p:cNvPr id="5" name="Footer Placeholder 4">
            <a:extLst>
              <a:ext uri="{FF2B5EF4-FFF2-40B4-BE49-F238E27FC236}">
                <a16:creationId xmlns:a16="http://schemas.microsoft.com/office/drawing/2014/main" id="{C85AF253-67B6-4DA5-B085-6ED0D23239B5}"/>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schemeClr val="tx1">
                    <a:tint val="75000"/>
                  </a:schemeClr>
                </a:solidFill>
                <a:latin typeface="Arial" pitchFamily="-111" charset="0"/>
                <a:ea typeface="ＭＳ Ｐゴシック" pitchFamily="-111" charset="-128"/>
                <a:cs typeface="ＭＳ Ｐゴシック" pitchFamily="-111" charset="-128"/>
              </a:defRPr>
            </a:lvl1pPr>
          </a:lstStyle>
          <a:p>
            <a:pPr>
              <a:defRPr/>
            </a:pPr>
            <a:r>
              <a:rPr lang="en-CA"/>
              <a:t>CLE BC Nov 2015 - Canadian Elder Law Conference</a:t>
            </a:r>
            <a:endParaRPr lang="en-US"/>
          </a:p>
        </p:txBody>
      </p:sp>
      <p:sp>
        <p:nvSpPr>
          <p:cNvPr id="6" name="Slide Number Placeholder 5">
            <a:extLst>
              <a:ext uri="{FF2B5EF4-FFF2-40B4-BE49-F238E27FC236}">
                <a16:creationId xmlns:a16="http://schemas.microsoft.com/office/drawing/2014/main" id="{86BB1137-EDC9-4E28-B200-50A20DE28048}"/>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ea typeface="MS PGothic" panose="020B0600070205080204" pitchFamily="34" charset="-128"/>
              </a:defRPr>
            </a:lvl1pPr>
          </a:lstStyle>
          <a:p>
            <a:pPr>
              <a:defRPr/>
            </a:pPr>
            <a:fld id="{62A5A50A-965E-B34E-A99A-D638EFE035DA}"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4550" r:id="rId1"/>
    <p:sldLayoutId id="2147484551" r:id="rId2"/>
    <p:sldLayoutId id="2147484552" r:id="rId3"/>
    <p:sldLayoutId id="2147484553" r:id="rId4"/>
    <p:sldLayoutId id="2147484554" r:id="rId5"/>
    <p:sldLayoutId id="2147484555" r:id="rId6"/>
    <p:sldLayoutId id="2147484556" r:id="rId7"/>
    <p:sldLayoutId id="2147484557" r:id="rId8"/>
    <p:sldLayoutId id="2147484558" r:id="rId9"/>
    <p:sldLayoutId id="2147484559" r:id="rId10"/>
    <p:sldLayoutId id="2147484560" r:id="rId11"/>
  </p:sldLayoutIdLst>
  <p:hf sldNum="0" hdr="0"/>
  <p:txStyles>
    <p:titleStyle>
      <a:lvl1pPr algn="ctr" defTabSz="457200" rtl="0" eaLnBrk="0" fontAlgn="base" hangingPunct="0">
        <a:spcBef>
          <a:spcPct val="0"/>
        </a:spcBef>
        <a:spcAft>
          <a:spcPct val="0"/>
        </a:spcAft>
        <a:defRPr sz="4400" kern="1200">
          <a:solidFill>
            <a:schemeClr val="tx1"/>
          </a:solidFill>
          <a:latin typeface="+mj-lt"/>
          <a:ea typeface="ＭＳ Ｐゴシック" panose="020B0600070205080204" pitchFamily="34" charset="-128"/>
          <a:cs typeface="ＭＳ Ｐゴシック" pitchFamily="-111" charset="-128"/>
        </a:defRPr>
      </a:lvl1pPr>
      <a:lvl2pPr algn="ctr" defTabSz="457200" rtl="0" eaLnBrk="0" fontAlgn="base" hangingPunct="0">
        <a:spcBef>
          <a:spcPct val="0"/>
        </a:spcBef>
        <a:spcAft>
          <a:spcPct val="0"/>
        </a:spcAft>
        <a:defRPr sz="4400">
          <a:solidFill>
            <a:schemeClr val="tx1"/>
          </a:solidFill>
          <a:latin typeface="Calibri" pitchFamily="-111" charset="0"/>
          <a:ea typeface="ＭＳ Ｐゴシック" panose="020B0600070205080204" pitchFamily="34" charset="-128"/>
          <a:cs typeface="ＭＳ Ｐゴシック" pitchFamily="-111" charset="-128"/>
        </a:defRPr>
      </a:lvl2pPr>
      <a:lvl3pPr algn="ctr" defTabSz="457200" rtl="0" eaLnBrk="0" fontAlgn="base" hangingPunct="0">
        <a:spcBef>
          <a:spcPct val="0"/>
        </a:spcBef>
        <a:spcAft>
          <a:spcPct val="0"/>
        </a:spcAft>
        <a:defRPr sz="4400">
          <a:solidFill>
            <a:schemeClr val="tx1"/>
          </a:solidFill>
          <a:latin typeface="Calibri" pitchFamily="-111" charset="0"/>
          <a:ea typeface="ＭＳ Ｐゴシック" panose="020B0600070205080204" pitchFamily="34" charset="-128"/>
          <a:cs typeface="ＭＳ Ｐゴシック" pitchFamily="-111" charset="-128"/>
        </a:defRPr>
      </a:lvl3pPr>
      <a:lvl4pPr algn="ctr" defTabSz="457200" rtl="0" eaLnBrk="0" fontAlgn="base" hangingPunct="0">
        <a:spcBef>
          <a:spcPct val="0"/>
        </a:spcBef>
        <a:spcAft>
          <a:spcPct val="0"/>
        </a:spcAft>
        <a:defRPr sz="4400">
          <a:solidFill>
            <a:schemeClr val="tx1"/>
          </a:solidFill>
          <a:latin typeface="Calibri" pitchFamily="-111" charset="0"/>
          <a:ea typeface="ＭＳ Ｐゴシック" panose="020B0600070205080204" pitchFamily="34" charset="-128"/>
          <a:cs typeface="ＭＳ Ｐゴシック" pitchFamily="-111" charset="-128"/>
        </a:defRPr>
      </a:lvl4pPr>
      <a:lvl5pPr algn="ctr" defTabSz="457200" rtl="0" eaLnBrk="0" fontAlgn="base" hangingPunct="0">
        <a:spcBef>
          <a:spcPct val="0"/>
        </a:spcBef>
        <a:spcAft>
          <a:spcPct val="0"/>
        </a:spcAft>
        <a:defRPr sz="4400">
          <a:solidFill>
            <a:schemeClr val="tx1"/>
          </a:solidFill>
          <a:latin typeface="Calibri" pitchFamily="-111" charset="0"/>
          <a:ea typeface="ＭＳ Ｐゴシック" panose="020B0600070205080204" pitchFamily="34" charset="-128"/>
          <a:cs typeface="ＭＳ Ｐゴシック" pitchFamily="-111" charset="-128"/>
        </a:defRPr>
      </a:lvl5pPr>
      <a:lvl6pPr marL="457200" algn="ctr" defTabSz="457200" rtl="0" fontAlgn="base">
        <a:spcBef>
          <a:spcPct val="0"/>
        </a:spcBef>
        <a:spcAft>
          <a:spcPct val="0"/>
        </a:spcAft>
        <a:defRPr sz="4400">
          <a:solidFill>
            <a:schemeClr val="tx1"/>
          </a:solidFill>
          <a:latin typeface="Calibri" pitchFamily="-111" charset="0"/>
          <a:ea typeface="ＭＳ Ｐゴシック" pitchFamily="-111" charset="-128"/>
          <a:cs typeface="ＭＳ Ｐゴシック" pitchFamily="-111" charset="-128"/>
        </a:defRPr>
      </a:lvl6pPr>
      <a:lvl7pPr marL="914400" algn="ctr" defTabSz="457200" rtl="0" fontAlgn="base">
        <a:spcBef>
          <a:spcPct val="0"/>
        </a:spcBef>
        <a:spcAft>
          <a:spcPct val="0"/>
        </a:spcAft>
        <a:defRPr sz="4400">
          <a:solidFill>
            <a:schemeClr val="tx1"/>
          </a:solidFill>
          <a:latin typeface="Calibri" pitchFamily="-111" charset="0"/>
          <a:ea typeface="ＭＳ Ｐゴシック" pitchFamily="-111" charset="-128"/>
          <a:cs typeface="ＭＳ Ｐゴシック" pitchFamily="-111" charset="-128"/>
        </a:defRPr>
      </a:lvl7pPr>
      <a:lvl8pPr marL="1371600" algn="ctr" defTabSz="457200" rtl="0" fontAlgn="base">
        <a:spcBef>
          <a:spcPct val="0"/>
        </a:spcBef>
        <a:spcAft>
          <a:spcPct val="0"/>
        </a:spcAft>
        <a:defRPr sz="4400">
          <a:solidFill>
            <a:schemeClr val="tx1"/>
          </a:solidFill>
          <a:latin typeface="Calibri" pitchFamily="-111" charset="0"/>
          <a:ea typeface="ＭＳ Ｐゴシック" pitchFamily="-111" charset="-128"/>
          <a:cs typeface="ＭＳ Ｐゴシック" pitchFamily="-111" charset="-128"/>
        </a:defRPr>
      </a:lvl8pPr>
      <a:lvl9pPr marL="1828800" algn="ctr" defTabSz="457200" rtl="0" fontAlgn="base">
        <a:spcBef>
          <a:spcPct val="0"/>
        </a:spcBef>
        <a:spcAft>
          <a:spcPct val="0"/>
        </a:spcAft>
        <a:defRPr sz="4400">
          <a:solidFill>
            <a:schemeClr val="tx1"/>
          </a:solidFill>
          <a:latin typeface="Calibri" pitchFamily="-111" charset="0"/>
          <a:ea typeface="ＭＳ Ｐゴシック" pitchFamily="-111" charset="-128"/>
          <a:cs typeface="ＭＳ Ｐゴシック" pitchFamily="-111"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ＭＳ Ｐゴシック" panose="020B0600070205080204" pitchFamily="34" charset="-128"/>
          <a:cs typeface="ＭＳ Ｐゴシック" pitchFamily="-111" charset="-128"/>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ＭＳ Ｐゴシック" panose="020B0600070205080204" pitchFamily="34"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ＭＳ Ｐゴシック" panose="020B0600070205080204" pitchFamily="34"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panose="020B0600070205080204" pitchFamily="34"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panose="020B0600070205080204"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www.canlii.org/en/bc/laws/stat/rsbc-1996-c-6/latest/rsbc-1996-c-6.html" TargetMode="External"/><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hyperlink" Target="https://www.canlii.org/en/bc/laws/stat/rsbc-1996-c-6/latest/rsbc-1996-c-6.html" TargetMode="External"/><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hyperlink" Target="http://laws-lois.justice.gc.ca/eng/acts/C-46/" TargetMode="External"/><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hyperlink" Target="http://laws-lois.justice.gc.ca/eng/annualstatutes/2012_29/page-1.html" TargetMode="External"/><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3" Type="http://schemas.openxmlformats.org/officeDocument/2006/relationships/hyperlink" Target="http://laws-lois.justice.gc.ca/eng/acts/C-46/" TargetMode="External"/><Relationship Id="rId2" Type="http://schemas.openxmlformats.org/officeDocument/2006/relationships/notesSlide" Target="../notesSlides/notesSlide47.xml"/><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3" Type="http://schemas.openxmlformats.org/officeDocument/2006/relationships/hyperlink" Target="https://cnpea.ca/en/what-is-elder-abuse/get-help" TargetMode="External"/><Relationship Id="rId2" Type="http://schemas.openxmlformats.org/officeDocument/2006/relationships/notesSlide" Target="../notesSlides/notesSlide48.xml"/><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D4C34BE5-3BDF-9B45-86B0-6AFC90366E42}"/>
              </a:ext>
            </a:extLst>
          </p:cNvPr>
          <p:cNvSpPr>
            <a:spLocks noGrp="1"/>
          </p:cNvSpPr>
          <p:nvPr>
            <p:ph type="ctrTitle"/>
          </p:nvPr>
        </p:nvSpPr>
        <p:spPr bwMode="auto">
          <a:xfrm>
            <a:off x="219075" y="2233613"/>
            <a:ext cx="8924925" cy="18446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a:r>
              <a:rPr lang="en-CA" altLang="en-US" sz="3400" dirty="0">
                <a:solidFill>
                  <a:schemeClr val="bg1"/>
                </a:solidFill>
                <a:latin typeface="Arial Bold" pitchFamily="-107" charset="0"/>
              </a:rPr>
              <a:t>Responding to Elder Abuse and Neglect : </a:t>
            </a:r>
            <a:br>
              <a:rPr lang="en-CA" altLang="en-US" sz="3400" dirty="0">
                <a:solidFill>
                  <a:schemeClr val="bg1"/>
                </a:solidFill>
                <a:latin typeface="Arial Bold" pitchFamily="-107" charset="0"/>
              </a:rPr>
            </a:br>
            <a:r>
              <a:rPr lang="en-CA" altLang="en-US" sz="3400" dirty="0">
                <a:solidFill>
                  <a:schemeClr val="bg1"/>
                </a:solidFill>
                <a:latin typeface="Arial Bold" pitchFamily="-107" charset="0"/>
              </a:rPr>
              <a:t>Legal and Ethical Issues</a:t>
            </a:r>
            <a:endParaRPr lang="en-US" altLang="en-US" sz="3400" b="1" dirty="0">
              <a:solidFill>
                <a:schemeClr val="bg1"/>
              </a:solidFill>
              <a:latin typeface="Arial Bold" pitchFamily="-107" charset="0"/>
            </a:endParaRPr>
          </a:p>
        </p:txBody>
      </p:sp>
      <p:sp>
        <p:nvSpPr>
          <p:cNvPr id="13315" name="TextBox 5">
            <a:extLst>
              <a:ext uri="{FF2B5EF4-FFF2-40B4-BE49-F238E27FC236}">
                <a16:creationId xmlns:a16="http://schemas.microsoft.com/office/drawing/2014/main" id="{64322DE7-B3C0-2846-BF1D-86DE01A84FF4}"/>
              </a:ext>
            </a:extLst>
          </p:cNvPr>
          <p:cNvSpPr txBox="1">
            <a:spLocks noChangeArrowheads="1"/>
          </p:cNvSpPr>
          <p:nvPr/>
        </p:nvSpPr>
        <p:spPr bwMode="auto">
          <a:xfrm>
            <a:off x="219075" y="4268788"/>
            <a:ext cx="8497888"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2800">
                <a:solidFill>
                  <a:schemeClr val="bg1"/>
                </a:solidFill>
              </a:rPr>
              <a:t>Krista James, National Director</a:t>
            </a:r>
          </a:p>
          <a:p>
            <a:pPr eaLnBrk="1" hangingPunct="1"/>
            <a:r>
              <a:rPr lang="en-CA" altLang="en-US" sz="2800">
                <a:solidFill>
                  <a:schemeClr val="bg1"/>
                </a:solidFill>
              </a:rPr>
              <a:t>V</a:t>
            </a:r>
            <a:r>
              <a:rPr lang="en-US" altLang="en-US" sz="2800">
                <a:solidFill>
                  <a:schemeClr val="bg1"/>
                </a:solidFill>
              </a:rPr>
              <a:t>alerie Le Blanc, Staff Lawyer</a:t>
            </a:r>
          </a:p>
        </p:txBody>
      </p:sp>
      <p:sp>
        <p:nvSpPr>
          <p:cNvPr id="13316" name="TextBox 7">
            <a:extLst>
              <a:ext uri="{FF2B5EF4-FFF2-40B4-BE49-F238E27FC236}">
                <a16:creationId xmlns:a16="http://schemas.microsoft.com/office/drawing/2014/main" id="{5A5ED389-8890-3A4E-8779-E6C6CEC7E388}"/>
              </a:ext>
            </a:extLst>
          </p:cNvPr>
          <p:cNvSpPr txBox="1">
            <a:spLocks noChangeArrowheads="1"/>
          </p:cNvSpPr>
          <p:nvPr/>
        </p:nvSpPr>
        <p:spPr bwMode="auto">
          <a:xfrm>
            <a:off x="6940550" y="5470525"/>
            <a:ext cx="19272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2800">
                <a:solidFill>
                  <a:srgbClr val="FFFFFF"/>
                </a:solidFill>
              </a:rPr>
              <a:t>June 2018</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044AFCD-98F8-45E1-9B10-5DF0DF700D7E}"/>
              </a:ext>
            </a:extLst>
          </p:cNvPr>
          <p:cNvSpPr>
            <a:spLocks noGrp="1"/>
          </p:cNvSpPr>
          <p:nvPr>
            <p:ph sz="half" idx="1"/>
          </p:nvPr>
        </p:nvSpPr>
        <p:spPr>
          <a:xfrm>
            <a:off x="1371600" y="1749425"/>
            <a:ext cx="6248400" cy="762000"/>
          </a:xfrm>
        </p:spPr>
        <p:txBody>
          <a:bodyPr/>
          <a:lstStyle/>
          <a:p>
            <a:pPr algn="ctr">
              <a:defRPr/>
            </a:pPr>
            <a:r>
              <a:rPr lang="en-US" sz="2600" dirty="0"/>
              <a:t>Sample Definition of abuse</a:t>
            </a:r>
          </a:p>
        </p:txBody>
      </p:sp>
      <p:sp>
        <p:nvSpPr>
          <p:cNvPr id="64515" name="Text Placeholder 2">
            <a:extLst>
              <a:ext uri="{FF2B5EF4-FFF2-40B4-BE49-F238E27FC236}">
                <a16:creationId xmlns:a16="http://schemas.microsoft.com/office/drawing/2014/main" id="{FBA6B9D5-FF97-924E-9C5F-E18BAF3E9445}"/>
              </a:ext>
            </a:extLst>
          </p:cNvPr>
          <p:cNvSpPr>
            <a:spLocks noGrp="1" noChangeArrowheads="1"/>
          </p:cNvSpPr>
          <p:nvPr>
            <p:ph type="body" sz="quarter" idx="10"/>
          </p:nvPr>
        </p:nvSpPr>
        <p:spPr bwMode="auto">
          <a:xfrm>
            <a:off x="488950" y="2667000"/>
            <a:ext cx="8655050" cy="3657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a:buNone/>
              <a:defRPr/>
            </a:pPr>
            <a:r>
              <a:rPr lang="en-US" sz="2400" dirty="0"/>
              <a:t>The deliberate mistreatment of an adult that causes the adult</a:t>
            </a:r>
          </a:p>
          <a:p>
            <a:pPr>
              <a:buNone/>
              <a:defRPr/>
            </a:pPr>
            <a:r>
              <a:rPr lang="en-US" sz="2400" dirty="0"/>
              <a:t>	(a) physical, mental or emotional harm, or</a:t>
            </a:r>
          </a:p>
          <a:p>
            <a:pPr>
              <a:buNone/>
              <a:defRPr/>
            </a:pPr>
            <a:r>
              <a:rPr lang="en-US" sz="2400" dirty="0"/>
              <a:t>	(b) damage or loss in respect of the adult's financial affairs,</a:t>
            </a:r>
          </a:p>
          <a:p>
            <a:pPr>
              <a:buNone/>
              <a:defRPr/>
            </a:pPr>
            <a:r>
              <a:rPr lang="en-US" sz="2400" dirty="0"/>
              <a:t>and includes intimidation, humiliation, physical assault, sexual assault, overmedication, withholding needed medication, censoring mail, invasion or denial of privacy or denial of access to visitors”</a:t>
            </a:r>
          </a:p>
        </p:txBody>
      </p:sp>
      <p:sp>
        <p:nvSpPr>
          <p:cNvPr id="3" name="TextBox 2">
            <a:extLst>
              <a:ext uri="{FF2B5EF4-FFF2-40B4-BE49-F238E27FC236}">
                <a16:creationId xmlns:a16="http://schemas.microsoft.com/office/drawing/2014/main" id="{4A27435D-69B3-2441-8CE6-91FF4CB41B62}"/>
              </a:ext>
            </a:extLst>
          </p:cNvPr>
          <p:cNvSpPr txBox="1"/>
          <p:nvPr/>
        </p:nvSpPr>
        <p:spPr>
          <a:xfrm>
            <a:off x="2140085" y="5697724"/>
            <a:ext cx="6460788" cy="461665"/>
          </a:xfrm>
          <a:prstGeom prst="rect">
            <a:avLst/>
          </a:prstGeom>
          <a:noFill/>
        </p:spPr>
        <p:txBody>
          <a:bodyPr wrap="square" rtlCol="0">
            <a:spAutoFit/>
          </a:bodyPr>
          <a:lstStyle/>
          <a:p>
            <a:pPr lvl="0">
              <a:spcBef>
                <a:spcPct val="30000"/>
              </a:spcBef>
              <a:defRPr/>
            </a:pPr>
            <a:r>
              <a:rPr lang="en-US" altLang="en-US" sz="2400" i="1" dirty="0">
                <a:hlinkClick r:id="rId3"/>
              </a:rPr>
              <a:t>Adult Guardianship Act</a:t>
            </a:r>
            <a:r>
              <a:rPr lang="en-US" altLang="en-US" sz="2400" dirty="0">
                <a:hlinkClick r:id="rId3"/>
              </a:rPr>
              <a:t>, RSBC 1996, c 6</a:t>
            </a:r>
            <a:r>
              <a:rPr lang="en-US" altLang="en-US" sz="2400" dirty="0"/>
              <a:t>, s 1</a:t>
            </a:r>
          </a:p>
        </p:txBody>
      </p:sp>
    </p:spTree>
    <p:extLst>
      <p:ext uri="{BB962C8B-B14F-4D97-AF65-F5344CB8AC3E}">
        <p14:creationId xmlns:p14="http://schemas.microsoft.com/office/powerpoint/2010/main" val="3270529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044AFCD-98F8-45E1-9B10-5DF0DF700D7E}"/>
              </a:ext>
            </a:extLst>
          </p:cNvPr>
          <p:cNvSpPr>
            <a:spLocks noGrp="1"/>
          </p:cNvSpPr>
          <p:nvPr>
            <p:ph sz="half" idx="1"/>
          </p:nvPr>
        </p:nvSpPr>
        <p:spPr>
          <a:xfrm>
            <a:off x="1371600" y="1496505"/>
            <a:ext cx="6248400" cy="762000"/>
          </a:xfrm>
        </p:spPr>
        <p:txBody>
          <a:bodyPr/>
          <a:lstStyle/>
          <a:p>
            <a:pPr algn="ctr">
              <a:defRPr/>
            </a:pPr>
            <a:r>
              <a:rPr lang="en-US" sz="2600" dirty="0"/>
              <a:t>Sample Definition of abuse</a:t>
            </a:r>
          </a:p>
        </p:txBody>
      </p:sp>
      <p:sp>
        <p:nvSpPr>
          <p:cNvPr id="64515" name="Text Placeholder 2">
            <a:extLst>
              <a:ext uri="{FF2B5EF4-FFF2-40B4-BE49-F238E27FC236}">
                <a16:creationId xmlns:a16="http://schemas.microsoft.com/office/drawing/2014/main" id="{FBA6B9D5-FF97-924E-9C5F-E18BAF3E9445}"/>
              </a:ext>
            </a:extLst>
          </p:cNvPr>
          <p:cNvSpPr>
            <a:spLocks noGrp="1" noChangeArrowheads="1"/>
          </p:cNvSpPr>
          <p:nvPr>
            <p:ph type="body" sz="quarter" idx="10"/>
          </p:nvPr>
        </p:nvSpPr>
        <p:spPr bwMode="auto">
          <a:xfrm>
            <a:off x="440312" y="2258505"/>
            <a:ext cx="8315325" cy="351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marL="0" indent="0">
              <a:buNone/>
            </a:pPr>
            <a:r>
              <a:rPr lang="en-CA" sz="2400" dirty="0"/>
              <a:t>"abuse" means the deliberate mistreatment of an adult who lacks the capacity to protect himself or herself that causes or is reasonably likely, within a short period of time, to cause the adult </a:t>
            </a:r>
          </a:p>
          <a:p>
            <a:pPr marL="0" indent="0">
              <a:buNone/>
            </a:pPr>
            <a:r>
              <a:rPr lang="en-CA" sz="2400" dirty="0"/>
              <a:t>	 (</a:t>
            </a:r>
            <a:r>
              <a:rPr lang="en-CA" sz="2400" dirty="0" err="1"/>
              <a:t>i</a:t>
            </a:r>
            <a:r>
              <a:rPr lang="en-CA" sz="2400" dirty="0"/>
              <a:t>)	 serious physical, psychological or emotional harm, or </a:t>
            </a:r>
          </a:p>
          <a:p>
            <a:pPr marL="0" indent="0">
              <a:buNone/>
            </a:pPr>
            <a:r>
              <a:rPr lang="en-CA" sz="2400" dirty="0"/>
              <a:t>	 (ii)	 substantial damage to or substantial loss of assets </a:t>
            </a:r>
          </a:p>
          <a:p>
            <a:pPr marL="0" indent="0">
              <a:buNone/>
            </a:pPr>
            <a:r>
              <a:rPr lang="en-CA" sz="2400" dirty="0"/>
              <a:t>and includes intimidation, humiliation and sexual assault; </a:t>
            </a:r>
          </a:p>
        </p:txBody>
      </p:sp>
      <p:sp>
        <p:nvSpPr>
          <p:cNvPr id="3" name="TextBox 2">
            <a:extLst>
              <a:ext uri="{FF2B5EF4-FFF2-40B4-BE49-F238E27FC236}">
                <a16:creationId xmlns:a16="http://schemas.microsoft.com/office/drawing/2014/main" id="{692A6A75-498D-E74D-915F-BF15504B9831}"/>
              </a:ext>
            </a:extLst>
          </p:cNvPr>
          <p:cNvSpPr txBox="1"/>
          <p:nvPr/>
        </p:nvSpPr>
        <p:spPr>
          <a:xfrm>
            <a:off x="2189466" y="5806191"/>
            <a:ext cx="6566171" cy="461665"/>
          </a:xfrm>
          <a:prstGeom prst="rect">
            <a:avLst/>
          </a:prstGeom>
          <a:noFill/>
        </p:spPr>
        <p:txBody>
          <a:bodyPr wrap="square" rtlCol="0">
            <a:spAutoFit/>
          </a:bodyPr>
          <a:lstStyle/>
          <a:p>
            <a:pPr lvl="1"/>
            <a:r>
              <a:rPr lang="en-US" sz="2400" i="1" dirty="0"/>
              <a:t>Adult Protection Act</a:t>
            </a:r>
            <a:r>
              <a:rPr lang="en-US" sz="2400" dirty="0"/>
              <a:t>, SNL 2011, c A-4.01</a:t>
            </a:r>
            <a:endParaRPr lang="en-CA" sz="2400" dirty="0"/>
          </a:p>
        </p:txBody>
      </p:sp>
    </p:spTree>
    <p:extLst>
      <p:ext uri="{BB962C8B-B14F-4D97-AF65-F5344CB8AC3E}">
        <p14:creationId xmlns:p14="http://schemas.microsoft.com/office/powerpoint/2010/main" val="32154726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6ACCD44-73BD-4005-9806-C8D670D3900A}"/>
              </a:ext>
            </a:extLst>
          </p:cNvPr>
          <p:cNvSpPr>
            <a:spLocks noGrp="1"/>
          </p:cNvSpPr>
          <p:nvPr>
            <p:ph sz="half" idx="1"/>
          </p:nvPr>
        </p:nvSpPr>
        <p:spPr>
          <a:xfrm>
            <a:off x="319088" y="1919288"/>
            <a:ext cx="8547100" cy="762000"/>
          </a:xfrm>
        </p:spPr>
        <p:txBody>
          <a:bodyPr/>
          <a:lstStyle/>
          <a:p>
            <a:pPr algn="ctr">
              <a:defRPr/>
            </a:pPr>
            <a:r>
              <a:rPr lang="en-US" dirty="0"/>
              <a:t>sample definition of abuse: </a:t>
            </a:r>
            <a:r>
              <a:rPr lang="en-US" dirty="0" err="1"/>
              <a:t>ontario</a:t>
            </a:r>
            <a:endParaRPr lang="en-US" dirty="0"/>
          </a:p>
        </p:txBody>
      </p:sp>
      <p:sp>
        <p:nvSpPr>
          <p:cNvPr id="68611" name="Text Placeholder 2">
            <a:extLst>
              <a:ext uri="{FF2B5EF4-FFF2-40B4-BE49-F238E27FC236}">
                <a16:creationId xmlns:a16="http://schemas.microsoft.com/office/drawing/2014/main" id="{9ADBD260-BB3E-9044-9145-A2AAA3242F21}"/>
              </a:ext>
            </a:extLst>
          </p:cNvPr>
          <p:cNvSpPr>
            <a:spLocks noGrp="1" noChangeArrowheads="1"/>
          </p:cNvSpPr>
          <p:nvPr>
            <p:ph type="body" sz="quarter" idx="10"/>
          </p:nvPr>
        </p:nvSpPr>
        <p:spPr bwMode="auto">
          <a:xfrm>
            <a:off x="125413" y="2511425"/>
            <a:ext cx="8740775" cy="3657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marL="0" indent="0">
              <a:buFont typeface="Arial" panose="020B0604020202020204" pitchFamily="34" charset="0"/>
              <a:buNone/>
            </a:pPr>
            <a:r>
              <a:rPr lang="en-US" altLang="en-US" sz="2300"/>
              <a:t>“</a:t>
            </a:r>
            <a:r>
              <a:rPr lang="en-US" altLang="en-US" sz="2300" b="1"/>
              <a:t>emotional abuse</a:t>
            </a:r>
            <a:r>
              <a:rPr lang="en-US" altLang="en-US" sz="2300"/>
              <a:t>” means,</a:t>
            </a:r>
          </a:p>
          <a:p>
            <a:pPr marL="0" indent="0">
              <a:buFont typeface="Arial" panose="020B0604020202020204" pitchFamily="34" charset="0"/>
              <a:buNone/>
            </a:pPr>
            <a:r>
              <a:rPr lang="en-US" altLang="en-US" sz="2300"/>
              <a:t>(a) any threatening, insulting, intimidating or humiliating gestures, actions, behaviour or remarks, including imposed social isolation, shunning, ignoring, lack of acknowledgement or infantilization that are performed by anyone other than a resident, or</a:t>
            </a:r>
          </a:p>
          <a:p>
            <a:pPr marL="0" indent="0">
              <a:buFont typeface="Arial" panose="020B0604020202020204" pitchFamily="34" charset="0"/>
              <a:buNone/>
            </a:pPr>
            <a:r>
              <a:rPr lang="en-US" altLang="en-US" sz="2300"/>
              <a:t>(b) any threatening or intimidating gestures, actions, behaviour or remarks by a resident that causes alarm or fear to another resident where the resident performing the gestures, actions, behaviour or remarks understands and appreciates their consequences; (“mauvais traitement d’ordre affectif”)</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0F51919-878F-44C3-9FC7-A4BAF3FD1CDF}"/>
              </a:ext>
            </a:extLst>
          </p:cNvPr>
          <p:cNvSpPr>
            <a:spLocks noGrp="1"/>
          </p:cNvSpPr>
          <p:nvPr>
            <p:ph sz="half" idx="1"/>
          </p:nvPr>
        </p:nvSpPr>
        <p:spPr>
          <a:xfrm>
            <a:off x="276225" y="1749425"/>
            <a:ext cx="8612188" cy="762000"/>
          </a:xfrm>
        </p:spPr>
        <p:txBody>
          <a:bodyPr/>
          <a:lstStyle/>
          <a:p>
            <a:pPr algn="ctr">
              <a:defRPr/>
            </a:pPr>
            <a:r>
              <a:rPr lang="en-US" dirty="0"/>
              <a:t>Sample definition of neglect: </a:t>
            </a:r>
          </a:p>
        </p:txBody>
      </p:sp>
      <p:sp>
        <p:nvSpPr>
          <p:cNvPr id="3" name="Text Placeholder 2">
            <a:extLst>
              <a:ext uri="{FF2B5EF4-FFF2-40B4-BE49-F238E27FC236}">
                <a16:creationId xmlns:a16="http://schemas.microsoft.com/office/drawing/2014/main" id="{88FE6F2C-B060-4118-B291-FB8C8142C818}"/>
              </a:ext>
            </a:extLst>
          </p:cNvPr>
          <p:cNvSpPr>
            <a:spLocks noGrp="1"/>
          </p:cNvSpPr>
          <p:nvPr>
            <p:ph type="body" sz="quarter" idx="10"/>
          </p:nvPr>
        </p:nvSpPr>
        <p:spPr>
          <a:xfrm>
            <a:off x="1031132" y="2944814"/>
            <a:ext cx="6945550" cy="2210846"/>
          </a:xfrm>
        </p:spPr>
        <p:txBody>
          <a:bodyPr/>
          <a:lstStyle/>
          <a:p>
            <a:pPr marL="0" indent="0">
              <a:buNone/>
              <a:defRPr/>
            </a:pPr>
            <a:r>
              <a:rPr lang="en-CA" sz="2400" dirty="0"/>
              <a:t>“neglect” means a lack of or failure to provide necessary care, aid, guidance or attention which causes or is reasonably likely to cause the victim severe physical or psychological harm or significant material loss to his estate</a:t>
            </a:r>
            <a:endParaRPr lang="en-US" sz="2400" dirty="0"/>
          </a:p>
        </p:txBody>
      </p:sp>
      <p:sp>
        <p:nvSpPr>
          <p:cNvPr id="4" name="TextBox 3">
            <a:extLst>
              <a:ext uri="{FF2B5EF4-FFF2-40B4-BE49-F238E27FC236}">
                <a16:creationId xmlns:a16="http://schemas.microsoft.com/office/drawing/2014/main" id="{3B2A4C14-A5D9-5C4D-B40F-5F8ED139363A}"/>
              </a:ext>
            </a:extLst>
          </p:cNvPr>
          <p:cNvSpPr txBox="1"/>
          <p:nvPr/>
        </p:nvSpPr>
        <p:spPr>
          <a:xfrm>
            <a:off x="1789889" y="5589049"/>
            <a:ext cx="6400800" cy="461665"/>
          </a:xfrm>
          <a:prstGeom prst="rect">
            <a:avLst/>
          </a:prstGeom>
          <a:noFill/>
        </p:spPr>
        <p:txBody>
          <a:bodyPr wrap="square" rtlCol="0">
            <a:spAutoFit/>
          </a:bodyPr>
          <a:lstStyle/>
          <a:p>
            <a:r>
              <a:rPr lang="en-US" sz="2400" i="1" dirty="0"/>
              <a:t>Adult Protection Act</a:t>
            </a:r>
            <a:r>
              <a:rPr lang="en-US" sz="2400" dirty="0"/>
              <a:t>, RSPEI 1988, c A-5, s 1</a:t>
            </a:r>
            <a:r>
              <a:rPr lang="en-CA" sz="2400" dirty="0"/>
              <a:t> </a:t>
            </a:r>
            <a:endParaRPr lang="en-US" sz="2400" dirty="0"/>
          </a:p>
        </p:txBody>
      </p:sp>
    </p:spTree>
    <p:extLst>
      <p:ext uri="{BB962C8B-B14F-4D97-AF65-F5344CB8AC3E}">
        <p14:creationId xmlns:p14="http://schemas.microsoft.com/office/powerpoint/2010/main" val="19151153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0F51919-878F-44C3-9FC7-A4BAF3FD1CDF}"/>
              </a:ext>
            </a:extLst>
          </p:cNvPr>
          <p:cNvSpPr>
            <a:spLocks noGrp="1"/>
          </p:cNvSpPr>
          <p:nvPr>
            <p:ph sz="half" idx="1"/>
          </p:nvPr>
        </p:nvSpPr>
        <p:spPr>
          <a:xfrm>
            <a:off x="276225" y="1749425"/>
            <a:ext cx="8612188" cy="762000"/>
          </a:xfrm>
        </p:spPr>
        <p:txBody>
          <a:bodyPr/>
          <a:lstStyle/>
          <a:p>
            <a:pPr algn="ctr">
              <a:defRPr/>
            </a:pPr>
            <a:r>
              <a:rPr lang="en-US" dirty="0"/>
              <a:t>Sample definition of neglect: </a:t>
            </a:r>
          </a:p>
        </p:txBody>
      </p:sp>
      <p:sp>
        <p:nvSpPr>
          <p:cNvPr id="3" name="Text Placeholder 2">
            <a:extLst>
              <a:ext uri="{FF2B5EF4-FFF2-40B4-BE49-F238E27FC236}">
                <a16:creationId xmlns:a16="http://schemas.microsoft.com/office/drawing/2014/main" id="{88FE6F2C-B060-4118-B291-FB8C8142C818}"/>
              </a:ext>
            </a:extLst>
          </p:cNvPr>
          <p:cNvSpPr>
            <a:spLocks noGrp="1"/>
          </p:cNvSpPr>
          <p:nvPr>
            <p:ph type="body" sz="quarter" idx="10"/>
          </p:nvPr>
        </p:nvSpPr>
        <p:spPr>
          <a:xfrm>
            <a:off x="276225" y="2944813"/>
            <a:ext cx="8612188" cy="2366489"/>
          </a:xfrm>
        </p:spPr>
        <p:txBody>
          <a:bodyPr/>
          <a:lstStyle/>
          <a:p>
            <a:pPr marL="0" indent="0">
              <a:buFont typeface="Arial" panose="020B0604020202020204" pitchFamily="34" charset="0"/>
              <a:buNone/>
              <a:defRPr/>
            </a:pPr>
            <a:r>
              <a:rPr lang="en-US" sz="2400" dirty="0"/>
              <a:t>“any failure to provide necessary care, assistance, guidance or attention to an adult that causes, or is reasonably likely to cause within a short period of time, the adult serious physical, mental or emotional harm or substantial damage or loss in respect of the adult's financial affairs, and </a:t>
            </a:r>
            <a:r>
              <a:rPr lang="en-US" sz="2400" b="1" dirty="0"/>
              <a:t>includes self neglect</a:t>
            </a:r>
            <a:r>
              <a:rPr lang="en-US" sz="2400" dirty="0"/>
              <a:t>”</a:t>
            </a:r>
          </a:p>
        </p:txBody>
      </p:sp>
      <p:sp>
        <p:nvSpPr>
          <p:cNvPr id="4" name="TextBox 3">
            <a:extLst>
              <a:ext uri="{FF2B5EF4-FFF2-40B4-BE49-F238E27FC236}">
                <a16:creationId xmlns:a16="http://schemas.microsoft.com/office/drawing/2014/main" id="{50A388BE-5F69-424C-ADCB-AC6F5A782803}"/>
              </a:ext>
            </a:extLst>
          </p:cNvPr>
          <p:cNvSpPr txBox="1"/>
          <p:nvPr/>
        </p:nvSpPr>
        <p:spPr>
          <a:xfrm>
            <a:off x="2645923" y="5486400"/>
            <a:ext cx="6242490" cy="461665"/>
          </a:xfrm>
          <a:prstGeom prst="rect">
            <a:avLst/>
          </a:prstGeom>
          <a:noFill/>
        </p:spPr>
        <p:txBody>
          <a:bodyPr wrap="square" rtlCol="0">
            <a:spAutoFit/>
          </a:bodyPr>
          <a:lstStyle/>
          <a:p>
            <a:pPr>
              <a:defRPr/>
            </a:pPr>
            <a:r>
              <a:rPr lang="en-US" sz="2400" i="1" dirty="0">
                <a:hlinkClick r:id="rId3"/>
              </a:rPr>
              <a:t>Adult Guardianship Act</a:t>
            </a:r>
            <a:r>
              <a:rPr lang="en-US" sz="2400" dirty="0">
                <a:hlinkClick r:id="rId3"/>
              </a:rPr>
              <a:t>, RSBC 1996, c 6</a:t>
            </a:r>
            <a:r>
              <a:rPr lang="en-US" sz="2400" dirty="0"/>
              <a:t>, s 1</a:t>
            </a:r>
            <a:endParaRPr lang="en-US" sz="2400" i="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61B4E0B-738B-4CD6-9EC5-CC0E79458751}"/>
              </a:ext>
            </a:extLst>
          </p:cNvPr>
          <p:cNvSpPr>
            <a:spLocks noGrp="1"/>
          </p:cNvSpPr>
          <p:nvPr>
            <p:ph sz="half" idx="1"/>
          </p:nvPr>
        </p:nvSpPr>
        <p:spPr>
          <a:xfrm>
            <a:off x="679450" y="1852613"/>
            <a:ext cx="7881938" cy="944562"/>
          </a:xfrm>
        </p:spPr>
        <p:txBody>
          <a:bodyPr/>
          <a:lstStyle/>
          <a:p>
            <a:pPr algn="ctr">
              <a:defRPr/>
            </a:pPr>
            <a:r>
              <a:rPr lang="en-CA" dirty="0">
                <a:ea typeface="ＭＳ Ｐゴシック" pitchFamily="29" charset="-128"/>
              </a:rPr>
              <a:t>FEDERAL: </a:t>
            </a:r>
            <a:r>
              <a:rPr lang="en-CA" i="1" dirty="0">
                <a:ea typeface="ＭＳ Ｐゴシック" pitchFamily="29" charset="-128"/>
                <a:hlinkClick r:id="rId3"/>
              </a:rPr>
              <a:t>Criminal code of Canada</a:t>
            </a:r>
            <a:r>
              <a:rPr lang="en-CA" dirty="0">
                <a:ea typeface="ＭＳ Ｐゴシック" pitchFamily="29" charset="-128"/>
                <a:hlinkClick r:id="rId3"/>
              </a:rPr>
              <a:t>, </a:t>
            </a:r>
            <a:endParaRPr lang="en-CA" dirty="0">
              <a:ea typeface="ＭＳ Ｐゴシック" pitchFamily="29" charset="-128"/>
            </a:endParaRPr>
          </a:p>
        </p:txBody>
      </p:sp>
      <p:sp>
        <p:nvSpPr>
          <p:cNvPr id="41987" name="Text Placeholder 2">
            <a:extLst>
              <a:ext uri="{FF2B5EF4-FFF2-40B4-BE49-F238E27FC236}">
                <a16:creationId xmlns:a16="http://schemas.microsoft.com/office/drawing/2014/main" id="{48D12921-DE4A-9E4A-97A7-AF7F0D82DC1B}"/>
              </a:ext>
            </a:extLst>
          </p:cNvPr>
          <p:cNvSpPr txBox="1">
            <a:spLocks/>
          </p:cNvSpPr>
          <p:nvPr/>
        </p:nvSpPr>
        <p:spPr bwMode="auto">
          <a:xfrm>
            <a:off x="914400" y="2797175"/>
            <a:ext cx="7646988" cy="2903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indent="0">
              <a:lnSpc>
                <a:spcPts val="3580"/>
              </a:lnSpc>
              <a:spcBef>
                <a:spcPct val="20000"/>
              </a:spcBef>
            </a:pPr>
            <a:r>
              <a:rPr lang="en-US" altLang="en-US" sz="2400" dirty="0"/>
              <a:t>Is elder abuse or neglect a crime?</a:t>
            </a:r>
            <a:endParaRPr lang="en-US" altLang="en-US" sz="2400" i="1" dirty="0"/>
          </a:p>
          <a:p>
            <a:pPr>
              <a:lnSpc>
                <a:spcPts val="3580"/>
              </a:lnSpc>
              <a:spcBef>
                <a:spcPct val="20000"/>
              </a:spcBef>
              <a:buFont typeface="Arial" panose="020B0604020202020204" pitchFamily="34" charset="0"/>
              <a:buChar char="•"/>
            </a:pPr>
            <a:r>
              <a:rPr lang="en-US" altLang="en-US" sz="2400" dirty="0"/>
              <a:t>Some actions can be a crime</a:t>
            </a:r>
          </a:p>
          <a:p>
            <a:pPr>
              <a:lnSpc>
                <a:spcPts val="3580"/>
              </a:lnSpc>
              <a:spcBef>
                <a:spcPct val="20000"/>
              </a:spcBef>
              <a:buFont typeface="Arial" panose="020B0604020202020204" pitchFamily="34" charset="0"/>
              <a:buChar char="•"/>
            </a:pPr>
            <a:r>
              <a:rPr lang="en-US" altLang="en-US" sz="2400" dirty="0"/>
              <a:t>Almost all crimes are age neutral</a:t>
            </a:r>
          </a:p>
          <a:p>
            <a:pPr>
              <a:lnSpc>
                <a:spcPts val="3580"/>
              </a:lnSpc>
              <a:spcBef>
                <a:spcPct val="20000"/>
              </a:spcBef>
              <a:buFont typeface="Arial" panose="020B0604020202020204" pitchFamily="34" charset="0"/>
              <a:buChar char="•"/>
            </a:pPr>
            <a:r>
              <a:rPr lang="en-US" altLang="en-US" sz="2400" dirty="0"/>
              <a:t>Police will sometimes respond to elder abuse</a:t>
            </a:r>
          </a:p>
          <a:p>
            <a:pPr marL="0" indent="0">
              <a:lnSpc>
                <a:spcPts val="3580"/>
              </a:lnSpc>
              <a:spcBef>
                <a:spcPct val="20000"/>
              </a:spcBef>
            </a:pPr>
            <a:endParaRPr lang="en-CA" altLang="en-US" sz="2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8392AAB-02F4-44E9-853A-D0970307A7E2}"/>
              </a:ext>
            </a:extLst>
          </p:cNvPr>
          <p:cNvSpPr>
            <a:spLocks noGrp="1"/>
          </p:cNvSpPr>
          <p:nvPr>
            <p:ph sz="half" idx="1"/>
          </p:nvPr>
        </p:nvSpPr>
        <p:spPr>
          <a:xfrm>
            <a:off x="914400" y="1905000"/>
            <a:ext cx="7385050" cy="682557"/>
          </a:xfrm>
        </p:spPr>
        <p:txBody>
          <a:bodyPr/>
          <a:lstStyle/>
          <a:p>
            <a:pPr algn="ctr">
              <a:defRPr/>
            </a:pPr>
            <a:r>
              <a:rPr lang="en-CA" i="1" dirty="0"/>
              <a:t>Criminal Code: </a:t>
            </a:r>
            <a:r>
              <a:rPr lang="en-CA" dirty="0"/>
              <a:t>Physical abuse </a:t>
            </a:r>
          </a:p>
        </p:txBody>
      </p:sp>
      <p:sp>
        <p:nvSpPr>
          <p:cNvPr id="48131" name="Text Placeholder 2">
            <a:extLst>
              <a:ext uri="{FF2B5EF4-FFF2-40B4-BE49-F238E27FC236}">
                <a16:creationId xmlns:a16="http://schemas.microsoft.com/office/drawing/2014/main" id="{A0C762AF-5A22-C040-A0BA-E2D23FA6D1EC}"/>
              </a:ext>
            </a:extLst>
          </p:cNvPr>
          <p:cNvSpPr>
            <a:spLocks noGrp="1" noChangeArrowheads="1"/>
          </p:cNvSpPr>
          <p:nvPr>
            <p:ph type="body" sz="quarter" idx="10"/>
          </p:nvPr>
        </p:nvSpPr>
        <p:spPr bwMode="auto">
          <a:xfrm>
            <a:off x="894945" y="2791839"/>
            <a:ext cx="7983538" cy="316148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r>
              <a:rPr lang="en-CA" altLang="en-US" dirty="0"/>
              <a:t>Murder (s 229)</a:t>
            </a:r>
          </a:p>
          <a:p>
            <a:r>
              <a:rPr lang="en-CA" altLang="en-US" dirty="0"/>
              <a:t>Assault (s 265)</a:t>
            </a:r>
          </a:p>
          <a:p>
            <a:pPr lvl="1">
              <a:buFont typeface="Arial" panose="020B0604020202020204" pitchFamily="34" charset="0"/>
              <a:buChar char="•"/>
            </a:pPr>
            <a:r>
              <a:rPr lang="en-CA" altLang="en-US" sz="2400" dirty="0"/>
              <a:t>With a weapon or causing bodily harm (s 267)</a:t>
            </a:r>
          </a:p>
          <a:p>
            <a:r>
              <a:rPr lang="en-CA" altLang="en-US" dirty="0"/>
              <a:t>Aggravated assault (s 268)</a:t>
            </a:r>
          </a:p>
          <a:p>
            <a:r>
              <a:rPr lang="en-CA" altLang="en-US" dirty="0"/>
              <a:t>Forcible confinement or imprisonment (s 279)</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160AA9C-0B5E-4724-B41E-17947807488B}"/>
              </a:ext>
            </a:extLst>
          </p:cNvPr>
          <p:cNvSpPr>
            <a:spLocks noGrp="1"/>
          </p:cNvSpPr>
          <p:nvPr>
            <p:ph sz="half" idx="1"/>
          </p:nvPr>
        </p:nvSpPr>
        <p:spPr>
          <a:xfrm>
            <a:off x="831850" y="1812925"/>
            <a:ext cx="7881938" cy="944563"/>
          </a:xfrm>
        </p:spPr>
        <p:txBody>
          <a:bodyPr/>
          <a:lstStyle/>
          <a:p>
            <a:pPr algn="ctr">
              <a:defRPr/>
            </a:pPr>
            <a:r>
              <a:rPr lang="en-CA" i="1" dirty="0">
                <a:ea typeface="ＭＳ Ｐゴシック" pitchFamily="29" charset="-128"/>
              </a:rPr>
              <a:t>Criminal Code: </a:t>
            </a:r>
            <a:r>
              <a:rPr lang="en-CA" dirty="0">
                <a:ea typeface="ＭＳ Ｐゴシック" pitchFamily="29" charset="-128"/>
              </a:rPr>
              <a:t>Neglect</a:t>
            </a:r>
            <a:endParaRPr lang="en-CA" i="1" dirty="0">
              <a:ea typeface="ＭＳ Ｐゴシック" pitchFamily="29" charset="-128"/>
            </a:endParaRPr>
          </a:p>
        </p:txBody>
      </p:sp>
      <p:sp>
        <p:nvSpPr>
          <p:cNvPr id="50179" name="Text Placeholder 2">
            <a:extLst>
              <a:ext uri="{FF2B5EF4-FFF2-40B4-BE49-F238E27FC236}">
                <a16:creationId xmlns:a16="http://schemas.microsoft.com/office/drawing/2014/main" id="{862EC690-2E0B-F846-ACCF-F4DD33804A44}"/>
              </a:ext>
            </a:extLst>
          </p:cNvPr>
          <p:cNvSpPr txBox="1">
            <a:spLocks/>
          </p:cNvSpPr>
          <p:nvPr/>
        </p:nvSpPr>
        <p:spPr bwMode="auto">
          <a:xfrm>
            <a:off x="831850" y="2757489"/>
            <a:ext cx="7881938" cy="23398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anose="020B0604020202020204" pitchFamily="34" charset="0"/>
                <a:ea typeface="ＭＳ Ｐゴシック" panose="020B0600070205080204" pitchFamily="34" charset="-128"/>
              </a:defRPr>
            </a:lvl1pPr>
            <a:lvl2pPr marL="800100" indent="-34290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spcBef>
                <a:spcPct val="20000"/>
              </a:spcBef>
              <a:buFont typeface="Arial" panose="020B0604020202020204" pitchFamily="34" charset="0"/>
              <a:buChar char="•"/>
            </a:pPr>
            <a:r>
              <a:rPr lang="en-CA" altLang="en-US" sz="2800" dirty="0"/>
              <a:t>Failure to provide necessities of life (s 215)</a:t>
            </a:r>
          </a:p>
          <a:p>
            <a:pPr>
              <a:spcBef>
                <a:spcPct val="20000"/>
              </a:spcBef>
              <a:buFont typeface="Arial" panose="020B0604020202020204" pitchFamily="34" charset="0"/>
              <a:buChar char="•"/>
            </a:pPr>
            <a:r>
              <a:rPr lang="en-CA" altLang="en-US" sz="2800" dirty="0"/>
              <a:t>Criminal negligence (s 219)</a:t>
            </a:r>
          </a:p>
          <a:p>
            <a:pPr>
              <a:spcBef>
                <a:spcPct val="20000"/>
              </a:spcBef>
              <a:buFont typeface="Arial" panose="020B0604020202020204" pitchFamily="34" charset="0"/>
              <a:buChar char="•"/>
            </a:pPr>
            <a:r>
              <a:rPr lang="en-CA" altLang="en-US" sz="2800" dirty="0"/>
              <a:t>Manslaughter (abuse or neglect causes unintentional death) (s 234)</a:t>
            </a:r>
          </a:p>
          <a:p>
            <a:pPr>
              <a:spcBef>
                <a:spcPct val="20000"/>
              </a:spcBef>
              <a:buFont typeface="Arial" panose="020B0604020202020204" pitchFamily="34" charset="0"/>
              <a:buChar char="•"/>
            </a:pPr>
            <a:endParaRPr lang="en-CA" altLang="en-US" sz="2800" dirty="0"/>
          </a:p>
          <a:p>
            <a:pPr>
              <a:spcBef>
                <a:spcPct val="20000"/>
              </a:spcBef>
              <a:buFont typeface="Arial" panose="020B0604020202020204" pitchFamily="34" charset="0"/>
              <a:buChar char="•"/>
            </a:pPr>
            <a:endParaRPr lang="en-US" altLang="en-US" sz="2800" dirty="0"/>
          </a:p>
          <a:p>
            <a:pPr>
              <a:spcBef>
                <a:spcPct val="20000"/>
              </a:spcBef>
              <a:buFont typeface="Arial" panose="020B0604020202020204" pitchFamily="34" charset="0"/>
              <a:buChar char="•"/>
            </a:pPr>
            <a:endParaRPr lang="en-CA" altLang="en-US" sz="2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0321749-7A00-46FD-9C6B-B06B692F79FB}"/>
              </a:ext>
            </a:extLst>
          </p:cNvPr>
          <p:cNvSpPr>
            <a:spLocks noGrp="1"/>
          </p:cNvSpPr>
          <p:nvPr>
            <p:ph sz="half" idx="1"/>
          </p:nvPr>
        </p:nvSpPr>
        <p:spPr>
          <a:xfrm>
            <a:off x="798513" y="1951038"/>
            <a:ext cx="7881937" cy="944562"/>
          </a:xfrm>
        </p:spPr>
        <p:txBody>
          <a:bodyPr/>
          <a:lstStyle/>
          <a:p>
            <a:pPr algn="ctr">
              <a:defRPr/>
            </a:pPr>
            <a:r>
              <a:rPr lang="en-CA" i="1" dirty="0">
                <a:ea typeface="ＭＳ Ｐゴシック" pitchFamily="29" charset="-128"/>
              </a:rPr>
              <a:t>Criminal Code</a:t>
            </a:r>
            <a:r>
              <a:rPr lang="en-CA" dirty="0">
                <a:ea typeface="ＭＳ Ｐゴシック" pitchFamily="29" charset="-128"/>
              </a:rPr>
              <a:t>: sexual abuse</a:t>
            </a:r>
            <a:endParaRPr lang="en-CA" i="1" dirty="0">
              <a:ea typeface="ＭＳ Ｐゴシック" pitchFamily="29" charset="-128"/>
            </a:endParaRPr>
          </a:p>
        </p:txBody>
      </p:sp>
      <p:sp>
        <p:nvSpPr>
          <p:cNvPr id="7" name="Text Placeholder 2">
            <a:extLst>
              <a:ext uri="{FF2B5EF4-FFF2-40B4-BE49-F238E27FC236}">
                <a16:creationId xmlns:a16="http://schemas.microsoft.com/office/drawing/2014/main" id="{FE8208C9-532B-4237-B218-891ED3757268}"/>
              </a:ext>
            </a:extLst>
          </p:cNvPr>
          <p:cNvSpPr txBox="1">
            <a:spLocks/>
          </p:cNvSpPr>
          <p:nvPr/>
        </p:nvSpPr>
        <p:spPr bwMode="auto">
          <a:xfrm>
            <a:off x="798513" y="2895600"/>
            <a:ext cx="7881937" cy="36639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ＭＳ Ｐゴシック" pitchFamily="29" charset="-128"/>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defRPr/>
            </a:pPr>
            <a:r>
              <a:rPr lang="en-CA" altLang="en-US" dirty="0"/>
              <a:t>Incest (s 155)</a:t>
            </a:r>
          </a:p>
          <a:p>
            <a:pPr>
              <a:defRPr/>
            </a:pPr>
            <a:r>
              <a:rPr lang="en-CA" altLang="en-US" dirty="0"/>
              <a:t>Sexual assault (s 271)</a:t>
            </a:r>
          </a:p>
          <a:p>
            <a:pPr lvl="1">
              <a:defRPr/>
            </a:pPr>
            <a:r>
              <a:rPr lang="en-CA" altLang="en-US" dirty="0"/>
              <a:t>With a weapon, threats to a third party or causing bodily harm (s 272)</a:t>
            </a:r>
          </a:p>
          <a:p>
            <a:pPr>
              <a:defRPr/>
            </a:pPr>
            <a:r>
              <a:rPr lang="en-CA" altLang="en-US" dirty="0"/>
              <a:t>Aggravated sexual assault (s 273)</a:t>
            </a:r>
            <a:endParaRPr lang="en-US" altLang="en-US" dirty="0"/>
          </a:p>
          <a:p>
            <a:pPr marL="0" indent="0">
              <a:buFont typeface="Arial" panose="020B0604020202020204" pitchFamily="34" charset="0"/>
              <a:buNone/>
              <a:defRPr/>
            </a:pPr>
            <a:endParaRPr lang="en-CA" altLang="en-US" sz="2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6E3C8A4-9DD9-4240-A72A-7EDBFC1EE248}"/>
              </a:ext>
            </a:extLst>
          </p:cNvPr>
          <p:cNvSpPr>
            <a:spLocks noGrp="1"/>
          </p:cNvSpPr>
          <p:nvPr>
            <p:ph sz="half" idx="1"/>
          </p:nvPr>
        </p:nvSpPr>
        <p:spPr>
          <a:xfrm>
            <a:off x="679450" y="1711325"/>
            <a:ext cx="7881938" cy="552450"/>
          </a:xfrm>
        </p:spPr>
        <p:txBody>
          <a:bodyPr/>
          <a:lstStyle/>
          <a:p>
            <a:pPr algn="ctr">
              <a:defRPr/>
            </a:pPr>
            <a:r>
              <a:rPr lang="en-CA" i="1" dirty="0">
                <a:ea typeface="ＭＳ Ｐゴシック" pitchFamily="29" charset="-128"/>
              </a:rPr>
              <a:t>Criminal Code</a:t>
            </a:r>
            <a:r>
              <a:rPr lang="en-CA" dirty="0">
                <a:ea typeface="ＭＳ Ｐゴシック" pitchFamily="29" charset="-128"/>
              </a:rPr>
              <a:t>: Psychological/emotional Abuse</a:t>
            </a:r>
            <a:endParaRPr lang="en-CA" i="1" dirty="0">
              <a:ea typeface="ＭＳ Ｐゴシック" pitchFamily="29" charset="-128"/>
            </a:endParaRPr>
          </a:p>
        </p:txBody>
      </p:sp>
      <p:sp>
        <p:nvSpPr>
          <p:cNvPr id="54275" name="Text Placeholder 2">
            <a:extLst>
              <a:ext uri="{FF2B5EF4-FFF2-40B4-BE49-F238E27FC236}">
                <a16:creationId xmlns:a16="http://schemas.microsoft.com/office/drawing/2014/main" id="{0097EA24-09CE-9944-B52F-733E93E44B77}"/>
              </a:ext>
            </a:extLst>
          </p:cNvPr>
          <p:cNvSpPr>
            <a:spLocks noGrp="1"/>
          </p:cNvSpPr>
          <p:nvPr>
            <p:ph type="body" sz="quarter" idx="10"/>
          </p:nvPr>
        </p:nvSpPr>
        <p:spPr bwMode="auto">
          <a:xfrm>
            <a:off x="679450" y="3200400"/>
            <a:ext cx="7881938" cy="3657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r>
              <a:rPr lang="en-CA" altLang="en-US" sz="2600"/>
              <a:t>Uttering threats (s 264.1)</a:t>
            </a:r>
          </a:p>
          <a:p>
            <a:r>
              <a:rPr lang="en-CA" altLang="en-US" sz="2600"/>
              <a:t>Intimidation (s 423)</a:t>
            </a:r>
          </a:p>
          <a:p>
            <a:endParaRPr lang="en-US" altLang="en-US" sz="26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9B9D207-BB86-9345-9EBB-D752291AE8A7}"/>
              </a:ext>
            </a:extLst>
          </p:cNvPr>
          <p:cNvSpPr>
            <a:spLocks noGrp="1"/>
          </p:cNvSpPr>
          <p:nvPr>
            <p:ph sz="half" idx="1"/>
          </p:nvPr>
        </p:nvSpPr>
        <p:spPr>
          <a:xfrm>
            <a:off x="914400" y="2057400"/>
            <a:ext cx="7391400" cy="762000"/>
          </a:xfrm>
        </p:spPr>
        <p:txBody>
          <a:bodyPr/>
          <a:lstStyle/>
          <a:p>
            <a:pPr algn="ctr" eaLnBrk="1" fontAlgn="auto" hangingPunct="1">
              <a:spcAft>
                <a:spcPts val="0"/>
              </a:spcAft>
              <a:defRPr/>
            </a:pPr>
            <a:r>
              <a:rPr lang="en-US" sz="3600" cap="none" dirty="0">
                <a:ea typeface="+mn-ea"/>
              </a:rPr>
              <a:t>Canadian Centre for Elder Law</a:t>
            </a:r>
          </a:p>
        </p:txBody>
      </p:sp>
      <p:sp>
        <p:nvSpPr>
          <p:cNvPr id="15363" name="Text Placeholder 4">
            <a:extLst>
              <a:ext uri="{FF2B5EF4-FFF2-40B4-BE49-F238E27FC236}">
                <a16:creationId xmlns:a16="http://schemas.microsoft.com/office/drawing/2014/main" id="{83430D68-A0FF-6F44-99F3-3B0CDC9A7174}"/>
              </a:ext>
            </a:extLst>
          </p:cNvPr>
          <p:cNvSpPr>
            <a:spLocks noGrp="1"/>
          </p:cNvSpPr>
          <p:nvPr>
            <p:ph type="body" sz="quarter" idx="10"/>
          </p:nvPr>
        </p:nvSpPr>
        <p:spPr bwMode="auto">
          <a:xfrm>
            <a:off x="1389063" y="3124200"/>
            <a:ext cx="6523037" cy="28876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marL="1314450" lvl="2" indent="-514350" eaLnBrk="1" hangingPunct="1">
              <a:lnSpc>
                <a:spcPts val="2875"/>
              </a:lnSpc>
              <a:spcAft>
                <a:spcPts val="1200"/>
              </a:spcAft>
              <a:buFont typeface="Arial" panose="020B0604020202020204" pitchFamily="34" charset="0"/>
              <a:buAutoNum type="arabicPeriod"/>
            </a:pPr>
            <a:r>
              <a:rPr lang="en-US" altLang="en-US" sz="2600">
                <a:solidFill>
                  <a:srgbClr val="000000"/>
                </a:solidFill>
              </a:rPr>
              <a:t>Legal research</a:t>
            </a:r>
          </a:p>
          <a:p>
            <a:pPr marL="1314450" lvl="2" indent="-514350" eaLnBrk="1" hangingPunct="1">
              <a:lnSpc>
                <a:spcPts val="2875"/>
              </a:lnSpc>
              <a:spcAft>
                <a:spcPts val="1200"/>
              </a:spcAft>
              <a:buFont typeface="Arial" panose="020B0604020202020204" pitchFamily="34" charset="0"/>
              <a:buAutoNum type="arabicPeriod"/>
            </a:pPr>
            <a:r>
              <a:rPr lang="en-US" altLang="en-US" sz="2600">
                <a:solidFill>
                  <a:srgbClr val="000000"/>
                </a:solidFill>
              </a:rPr>
              <a:t>Law reform</a:t>
            </a:r>
          </a:p>
          <a:p>
            <a:pPr marL="1314450" lvl="2" indent="-514350" eaLnBrk="1" hangingPunct="1">
              <a:lnSpc>
                <a:spcPts val="2875"/>
              </a:lnSpc>
              <a:spcAft>
                <a:spcPts val="1200"/>
              </a:spcAft>
              <a:buFont typeface="Arial" panose="020B0604020202020204" pitchFamily="34" charset="0"/>
              <a:buAutoNum type="arabicPeriod"/>
            </a:pPr>
            <a:r>
              <a:rPr lang="en-US" altLang="en-US" sz="2600">
                <a:solidFill>
                  <a:srgbClr val="000000"/>
                </a:solidFill>
              </a:rPr>
              <a:t>Legal education</a:t>
            </a:r>
          </a:p>
          <a:p>
            <a:pPr marL="1314450" lvl="2" indent="-514350" eaLnBrk="1" hangingPunct="1">
              <a:lnSpc>
                <a:spcPts val="2875"/>
              </a:lnSpc>
              <a:spcAft>
                <a:spcPts val="1200"/>
              </a:spcAft>
              <a:buFont typeface="Arial" panose="020B0604020202020204" pitchFamily="34" charset="0"/>
              <a:buAutoNum type="arabicPeriod"/>
            </a:pPr>
            <a:r>
              <a:rPr lang="en-US" altLang="en-US" sz="2600">
                <a:solidFill>
                  <a:srgbClr val="000000"/>
                </a:solidFill>
              </a:rPr>
              <a:t>Outreach</a:t>
            </a:r>
          </a:p>
          <a:p>
            <a:pPr eaLnBrk="1" hangingPunct="1">
              <a:spcAft>
                <a:spcPts val="1200"/>
              </a:spcAft>
              <a:buFont typeface="Arial" panose="020B0604020202020204" pitchFamily="34" charset="0"/>
              <a:buNone/>
            </a:pPr>
            <a:endParaRPr lang="en-US" altLang="en-US" sz="26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982B867-444E-42E4-9E64-CB0858B3196B}"/>
              </a:ext>
            </a:extLst>
          </p:cNvPr>
          <p:cNvSpPr>
            <a:spLocks noGrp="1"/>
          </p:cNvSpPr>
          <p:nvPr>
            <p:ph sz="half" idx="1"/>
          </p:nvPr>
        </p:nvSpPr>
        <p:spPr>
          <a:xfrm>
            <a:off x="679450" y="1755775"/>
            <a:ext cx="7881938" cy="552450"/>
          </a:xfrm>
        </p:spPr>
        <p:txBody>
          <a:bodyPr/>
          <a:lstStyle/>
          <a:p>
            <a:pPr algn="ctr">
              <a:defRPr/>
            </a:pPr>
            <a:r>
              <a:rPr lang="en-CA" i="1" dirty="0">
                <a:ea typeface="ＭＳ Ｐゴシック" pitchFamily="29" charset="-128"/>
              </a:rPr>
              <a:t>Criminal Code</a:t>
            </a:r>
            <a:r>
              <a:rPr lang="en-CA" dirty="0">
                <a:ea typeface="ＭＳ Ｐゴシック" pitchFamily="29" charset="-128"/>
              </a:rPr>
              <a:t>: financial abuse</a:t>
            </a:r>
            <a:endParaRPr lang="en-CA" i="1" dirty="0">
              <a:ea typeface="ＭＳ Ｐゴシック" pitchFamily="29" charset="-128"/>
            </a:endParaRPr>
          </a:p>
        </p:txBody>
      </p:sp>
      <p:sp>
        <p:nvSpPr>
          <p:cNvPr id="56323" name="Text Placeholder 2">
            <a:extLst>
              <a:ext uri="{FF2B5EF4-FFF2-40B4-BE49-F238E27FC236}">
                <a16:creationId xmlns:a16="http://schemas.microsoft.com/office/drawing/2014/main" id="{E7DB40AD-5159-C840-A303-8E587302BEE6}"/>
              </a:ext>
            </a:extLst>
          </p:cNvPr>
          <p:cNvSpPr>
            <a:spLocks noGrp="1"/>
          </p:cNvSpPr>
          <p:nvPr>
            <p:ph type="body" sz="quarter" idx="10"/>
          </p:nvPr>
        </p:nvSpPr>
        <p:spPr bwMode="auto">
          <a:xfrm>
            <a:off x="1089025" y="2638425"/>
            <a:ext cx="7472363" cy="3657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r>
              <a:rPr lang="en-CA" altLang="en-US"/>
              <a:t>Theft (s 322)</a:t>
            </a:r>
          </a:p>
          <a:p>
            <a:r>
              <a:rPr lang="en-CA" altLang="en-US"/>
              <a:t>Theft by a person holding a POA (s 331)</a:t>
            </a:r>
          </a:p>
          <a:p>
            <a:r>
              <a:rPr lang="en-CA" altLang="en-US"/>
              <a:t>Misappropriation of money held under direction (s 332)</a:t>
            </a:r>
          </a:p>
          <a:p>
            <a:r>
              <a:rPr lang="en-CA" altLang="en-US"/>
              <a:t>Criminal breach of trust (s 336)</a:t>
            </a:r>
          </a:p>
          <a:p>
            <a:r>
              <a:rPr lang="en-CA" altLang="en-US"/>
              <a:t>Theft, forgery, etc. of a credit card (s 342)</a:t>
            </a:r>
          </a:p>
          <a:p>
            <a:r>
              <a:rPr lang="en-CA" altLang="en-US"/>
              <a:t>Robbery (s 343; 344)</a:t>
            </a:r>
          </a:p>
          <a:p>
            <a:endParaRPr lang="en-US" alt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9C28374-905F-4B2A-82AF-2161B6A499B8}"/>
              </a:ext>
            </a:extLst>
          </p:cNvPr>
          <p:cNvSpPr>
            <a:spLocks noGrp="1"/>
          </p:cNvSpPr>
          <p:nvPr>
            <p:ph sz="half" idx="1"/>
          </p:nvPr>
        </p:nvSpPr>
        <p:spPr>
          <a:xfrm>
            <a:off x="1371600" y="1749425"/>
            <a:ext cx="6248400" cy="762000"/>
          </a:xfrm>
        </p:spPr>
        <p:txBody>
          <a:bodyPr/>
          <a:lstStyle/>
          <a:p>
            <a:pPr algn="ctr">
              <a:defRPr/>
            </a:pPr>
            <a:r>
              <a:rPr lang="en-US" dirty="0"/>
              <a:t>Criminal and non-criminal forms of elder abuse</a:t>
            </a:r>
          </a:p>
        </p:txBody>
      </p:sp>
      <p:sp>
        <p:nvSpPr>
          <p:cNvPr id="60419" name="Text Placeholder 2">
            <a:extLst>
              <a:ext uri="{FF2B5EF4-FFF2-40B4-BE49-F238E27FC236}">
                <a16:creationId xmlns:a16="http://schemas.microsoft.com/office/drawing/2014/main" id="{6B699D1B-8342-804A-90E8-9E4AAC459A87}"/>
              </a:ext>
            </a:extLst>
          </p:cNvPr>
          <p:cNvSpPr>
            <a:spLocks noGrp="1" noChangeArrowheads="1"/>
          </p:cNvSpPr>
          <p:nvPr>
            <p:ph type="body" sz="quarter" idx="10"/>
          </p:nvPr>
        </p:nvSpPr>
        <p:spPr bwMode="auto">
          <a:xfrm>
            <a:off x="192088" y="2667000"/>
            <a:ext cx="8802687" cy="3657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a:lnSpc>
                <a:spcPts val="4563"/>
              </a:lnSpc>
            </a:pPr>
            <a:endParaRPr lang="en-US" altLang="en-US" sz="2000"/>
          </a:p>
        </p:txBody>
      </p:sp>
      <p:graphicFrame>
        <p:nvGraphicFramePr>
          <p:cNvPr id="3" name="Table 2">
            <a:extLst>
              <a:ext uri="{FF2B5EF4-FFF2-40B4-BE49-F238E27FC236}">
                <a16:creationId xmlns:a16="http://schemas.microsoft.com/office/drawing/2014/main" id="{7A0DCFEA-892F-4148-9349-0139E986E8F4}"/>
              </a:ext>
            </a:extLst>
          </p:cNvPr>
          <p:cNvGraphicFramePr>
            <a:graphicFrameLocks noGrp="1"/>
          </p:cNvGraphicFramePr>
          <p:nvPr/>
        </p:nvGraphicFramePr>
        <p:xfrm>
          <a:off x="192088" y="2667000"/>
          <a:ext cx="8802688" cy="3962400"/>
        </p:xfrm>
        <a:graphic>
          <a:graphicData uri="http://schemas.openxmlformats.org/drawingml/2006/table">
            <a:tbl>
              <a:tblPr firstRow="1" firstCol="1" bandRow="1"/>
              <a:tblGrid>
                <a:gridCol w="4401344">
                  <a:extLst>
                    <a:ext uri="{9D8B030D-6E8A-4147-A177-3AD203B41FA5}">
                      <a16:colId xmlns:a16="http://schemas.microsoft.com/office/drawing/2014/main" val="3731724176"/>
                    </a:ext>
                  </a:extLst>
                </a:gridCol>
                <a:gridCol w="4401344">
                  <a:extLst>
                    <a:ext uri="{9D8B030D-6E8A-4147-A177-3AD203B41FA5}">
                      <a16:colId xmlns:a16="http://schemas.microsoft.com/office/drawing/2014/main" val="996200459"/>
                    </a:ext>
                  </a:extLst>
                </a:gridCol>
              </a:tblGrid>
              <a:tr h="562708">
                <a:tc>
                  <a:txBody>
                    <a:bodyPr/>
                    <a:lstStyle/>
                    <a:p>
                      <a:pPr marL="0" marR="0" algn="ctr">
                        <a:spcBef>
                          <a:spcPts val="0"/>
                        </a:spcBef>
                        <a:spcAft>
                          <a:spcPts val="0"/>
                        </a:spcAft>
                      </a:pPr>
                      <a:r>
                        <a:rPr lang="en-US" sz="2000" b="1" kern="1000" dirty="0">
                          <a:effectLst/>
                          <a:latin typeface="+mn-lt"/>
                          <a:ea typeface="Cambria" panose="02040503050406030204" pitchFamily="18" charset="0"/>
                          <a:cs typeface="Times New Roman" panose="02020603050405020304" pitchFamily="18" charset="0"/>
                        </a:rPr>
                        <a:t>Non-criminal</a:t>
                      </a:r>
                      <a:endParaRPr lang="en-US" sz="2000" kern="1000" dirty="0">
                        <a:effectLst/>
                        <a:latin typeface="+mn-lt"/>
                        <a:ea typeface="Cambria" panose="02040503050406030204" pitchFamily="18" charset="0"/>
                        <a:cs typeface="Times New Roman" panose="02020603050405020304" pitchFamily="18" charset="0"/>
                      </a:endParaRPr>
                    </a:p>
                    <a:p>
                      <a:pPr marL="0" marR="0" algn="ctr">
                        <a:spcBef>
                          <a:spcPts val="0"/>
                        </a:spcBef>
                        <a:spcAft>
                          <a:spcPts val="0"/>
                        </a:spcAft>
                      </a:pPr>
                      <a:r>
                        <a:rPr lang="en-US" sz="2000" b="1" kern="1000" dirty="0">
                          <a:effectLst/>
                          <a:latin typeface="+mn-lt"/>
                          <a:ea typeface="Cambria" panose="02040503050406030204" pitchFamily="18" charset="0"/>
                          <a:cs typeface="Times New Roman" panose="02020603050405020304" pitchFamily="18" charset="0"/>
                        </a:rPr>
                        <a:t> </a:t>
                      </a:r>
                      <a:endParaRPr lang="en-US" sz="2000" kern="1000" dirty="0">
                        <a:effectLst/>
                        <a:latin typeface="+mn-lt"/>
                        <a:ea typeface="Cambria" panose="02040503050406030204" pitchFamily="18" charset="0"/>
                        <a:cs typeface="Times New Roman" panose="02020603050405020304" pitchFamily="18" charset="0"/>
                      </a:endParaRPr>
                    </a:p>
                  </a:txBody>
                  <a:tcPr marL="68572" marR="685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spcBef>
                          <a:spcPts val="0"/>
                        </a:spcBef>
                        <a:spcAft>
                          <a:spcPts val="0"/>
                        </a:spcAft>
                      </a:pPr>
                      <a:r>
                        <a:rPr lang="en-US" sz="2000" b="1" kern="1000" dirty="0">
                          <a:effectLst/>
                          <a:latin typeface="+mn-lt"/>
                          <a:ea typeface="Cambria" panose="02040503050406030204" pitchFamily="18" charset="0"/>
                          <a:cs typeface="Times New Roman" panose="02020603050405020304" pitchFamily="18" charset="0"/>
                        </a:rPr>
                        <a:t>Criminal</a:t>
                      </a:r>
                      <a:endParaRPr lang="en-US" sz="2000" kern="1000" dirty="0">
                        <a:effectLst/>
                        <a:latin typeface="+mn-lt"/>
                        <a:ea typeface="Cambria" panose="02040503050406030204" pitchFamily="18" charset="0"/>
                        <a:cs typeface="Times New Roman" panose="02020603050405020304" pitchFamily="18" charset="0"/>
                      </a:endParaRPr>
                    </a:p>
                  </a:txBody>
                  <a:tcPr marL="68572" marR="685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2681136851"/>
                  </a:ext>
                </a:extLst>
              </a:tr>
              <a:tr h="3291594">
                <a:tc>
                  <a:txBody>
                    <a:bodyPr/>
                    <a:lstStyle/>
                    <a:p>
                      <a:pPr marL="342900" marR="0" lvl="0" indent="-342900" algn="l">
                        <a:spcBef>
                          <a:spcPts val="0"/>
                        </a:spcBef>
                        <a:spcAft>
                          <a:spcPts val="0"/>
                        </a:spcAft>
                        <a:buFont typeface="Symbol" panose="05050102010706020507" pitchFamily="18" charset="2"/>
                        <a:buChar char=""/>
                      </a:pPr>
                      <a:r>
                        <a:rPr lang="en-US" sz="2000" kern="1000" dirty="0">
                          <a:effectLst/>
                          <a:latin typeface="+mn-lt"/>
                          <a:ea typeface="Cambria" panose="02040503050406030204" pitchFamily="18" charset="0"/>
                          <a:cs typeface="Times New Roman" panose="02020603050405020304" pitchFamily="18" charset="0"/>
                        </a:rPr>
                        <a:t>isolation</a:t>
                      </a:r>
                    </a:p>
                    <a:p>
                      <a:pPr marL="342900" marR="0" lvl="0" indent="-342900" algn="l">
                        <a:spcBef>
                          <a:spcPts val="0"/>
                        </a:spcBef>
                        <a:spcAft>
                          <a:spcPts val="0"/>
                        </a:spcAft>
                        <a:buFont typeface="Symbol" panose="05050102010706020507" pitchFamily="18" charset="2"/>
                        <a:buChar char=""/>
                      </a:pPr>
                      <a:r>
                        <a:rPr lang="en-US" sz="2000" kern="1000" dirty="0">
                          <a:effectLst/>
                          <a:latin typeface="+mn-lt"/>
                          <a:ea typeface="Cambria" panose="02040503050406030204" pitchFamily="18" charset="0"/>
                          <a:cs typeface="Times New Roman" panose="02020603050405020304" pitchFamily="18" charset="0"/>
                        </a:rPr>
                        <a:t>ignoring the older adult</a:t>
                      </a:r>
                    </a:p>
                    <a:p>
                      <a:pPr marL="342900" marR="0" lvl="0" indent="-342900" algn="l">
                        <a:spcBef>
                          <a:spcPts val="0"/>
                        </a:spcBef>
                        <a:spcAft>
                          <a:spcPts val="0"/>
                        </a:spcAft>
                        <a:buFont typeface="Symbol" panose="05050102010706020507" pitchFamily="18" charset="2"/>
                        <a:buChar char=""/>
                      </a:pPr>
                      <a:r>
                        <a:rPr lang="en-US" sz="2000" kern="1000" dirty="0">
                          <a:effectLst/>
                          <a:latin typeface="+mn-lt"/>
                          <a:ea typeface="Cambria" panose="02040503050406030204" pitchFamily="18" charset="0"/>
                          <a:cs typeface="Times New Roman" panose="02020603050405020304" pitchFamily="18" charset="0"/>
                        </a:rPr>
                        <a:t>mental cruelty</a:t>
                      </a:r>
                    </a:p>
                    <a:p>
                      <a:pPr marL="342900" marR="0" lvl="0" indent="-342900" algn="l">
                        <a:spcBef>
                          <a:spcPts val="0"/>
                        </a:spcBef>
                        <a:spcAft>
                          <a:spcPts val="0"/>
                        </a:spcAft>
                        <a:buFont typeface="Symbol" panose="05050102010706020507" pitchFamily="18" charset="2"/>
                        <a:buChar char=""/>
                      </a:pPr>
                      <a:r>
                        <a:rPr lang="en-US" sz="2000" kern="1000" dirty="0">
                          <a:effectLst/>
                          <a:latin typeface="+mn-lt"/>
                          <a:ea typeface="Cambria" panose="02040503050406030204" pitchFamily="18" charset="0"/>
                          <a:cs typeface="Times New Roman" panose="02020603050405020304" pitchFamily="18" charset="0"/>
                        </a:rPr>
                        <a:t>neglect (non-criminal)</a:t>
                      </a:r>
                    </a:p>
                    <a:p>
                      <a:pPr marL="342900" marR="0" lvl="0" indent="-342900" algn="l">
                        <a:spcBef>
                          <a:spcPts val="0"/>
                        </a:spcBef>
                        <a:spcAft>
                          <a:spcPts val="0"/>
                        </a:spcAft>
                        <a:buFont typeface="Symbol" panose="05050102010706020507" pitchFamily="18" charset="2"/>
                        <a:buChar char=""/>
                      </a:pPr>
                      <a:r>
                        <a:rPr lang="en-US" sz="2000" kern="1000" dirty="0">
                          <a:effectLst/>
                          <a:latin typeface="+mn-lt"/>
                          <a:ea typeface="Cambria" panose="02040503050406030204" pitchFamily="18" charset="0"/>
                          <a:cs typeface="Times New Roman" panose="02020603050405020304" pitchFamily="18" charset="0"/>
                        </a:rPr>
                        <a:t>humiliation </a:t>
                      </a:r>
                    </a:p>
                    <a:p>
                      <a:pPr marL="342900" marR="0" lvl="0" indent="-342900" algn="l">
                        <a:spcBef>
                          <a:spcPts val="0"/>
                        </a:spcBef>
                        <a:spcAft>
                          <a:spcPts val="0"/>
                        </a:spcAft>
                        <a:buFont typeface="Symbol" panose="05050102010706020507" pitchFamily="18" charset="2"/>
                        <a:buChar char=""/>
                      </a:pPr>
                      <a:r>
                        <a:rPr lang="en-US" sz="2000" kern="1000" dirty="0">
                          <a:effectLst/>
                          <a:latin typeface="+mn-lt"/>
                          <a:ea typeface="Cambria" panose="02040503050406030204" pitchFamily="18" charset="0"/>
                          <a:cs typeface="Times New Roman" panose="02020603050405020304" pitchFamily="18" charset="0"/>
                        </a:rPr>
                        <a:t>ridicule</a:t>
                      </a:r>
                    </a:p>
                    <a:p>
                      <a:pPr marL="342900" marR="0" lvl="0" indent="-342900" algn="l">
                        <a:spcBef>
                          <a:spcPts val="0"/>
                        </a:spcBef>
                        <a:spcAft>
                          <a:spcPts val="0"/>
                        </a:spcAft>
                        <a:buFont typeface="Symbol" panose="05050102010706020507" pitchFamily="18" charset="2"/>
                        <a:buChar char=""/>
                      </a:pPr>
                      <a:r>
                        <a:rPr lang="en-US" sz="2000" kern="1000" dirty="0">
                          <a:effectLst/>
                          <a:latin typeface="+mn-lt"/>
                          <a:ea typeface="Cambria" panose="02040503050406030204" pitchFamily="18" charset="0"/>
                          <a:cs typeface="Times New Roman" panose="02020603050405020304" pitchFamily="18" charset="0"/>
                        </a:rPr>
                        <a:t>insults</a:t>
                      </a:r>
                    </a:p>
                    <a:p>
                      <a:pPr marL="342900" marR="0" lvl="0" indent="-342900" algn="l">
                        <a:spcBef>
                          <a:spcPts val="0"/>
                        </a:spcBef>
                        <a:spcAft>
                          <a:spcPts val="0"/>
                        </a:spcAft>
                        <a:buFont typeface="Symbol" panose="05050102010706020507" pitchFamily="18" charset="2"/>
                        <a:buChar char=""/>
                      </a:pPr>
                      <a:r>
                        <a:rPr lang="en-US" sz="2000" kern="1000" dirty="0">
                          <a:effectLst/>
                          <a:latin typeface="+mn-lt"/>
                          <a:ea typeface="Cambria" panose="02040503050406030204" pitchFamily="18" charset="0"/>
                          <a:cs typeface="Times New Roman" panose="02020603050405020304" pitchFamily="18" charset="0"/>
                        </a:rPr>
                        <a:t>frightening the older adult</a:t>
                      </a:r>
                    </a:p>
                    <a:p>
                      <a:pPr marL="342900" marR="0" lvl="0" indent="-342900" algn="l">
                        <a:spcBef>
                          <a:spcPts val="0"/>
                        </a:spcBef>
                        <a:spcAft>
                          <a:spcPts val="0"/>
                        </a:spcAft>
                        <a:buFont typeface="Symbol" panose="05050102010706020507" pitchFamily="18" charset="2"/>
                        <a:buChar char=""/>
                      </a:pPr>
                      <a:r>
                        <a:rPr lang="en-US" sz="2000" kern="1000" dirty="0">
                          <a:effectLst/>
                          <a:latin typeface="+mn-lt"/>
                          <a:ea typeface="Cambria" panose="02040503050406030204" pitchFamily="18" charset="0"/>
                          <a:cs typeface="Times New Roman" panose="02020603050405020304" pitchFamily="18" charset="0"/>
                        </a:rPr>
                        <a:t>infantilizing the older adult</a:t>
                      </a:r>
                    </a:p>
                  </a:txBody>
                  <a:tcPr marL="68572" marR="685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lgn="l">
                        <a:spcBef>
                          <a:spcPts val="0"/>
                        </a:spcBef>
                        <a:spcAft>
                          <a:spcPts val="0"/>
                        </a:spcAft>
                        <a:buFont typeface="Symbol" panose="05050102010706020507" pitchFamily="18" charset="2"/>
                        <a:buChar char=""/>
                      </a:pPr>
                      <a:r>
                        <a:rPr lang="en-US" sz="2000" kern="1000" dirty="0">
                          <a:effectLst/>
                          <a:latin typeface="+mn-lt"/>
                          <a:ea typeface="Cambria" panose="02040503050406030204" pitchFamily="18" charset="0"/>
                          <a:cs typeface="Times New Roman" panose="02020603050405020304" pitchFamily="18" charset="0"/>
                        </a:rPr>
                        <a:t>assault (intentional application of force, directly or indirectly, without consent, including sexual assault)</a:t>
                      </a:r>
                    </a:p>
                    <a:p>
                      <a:pPr marL="342900" marR="0" lvl="0" indent="-342900" algn="l">
                        <a:spcBef>
                          <a:spcPts val="0"/>
                        </a:spcBef>
                        <a:spcAft>
                          <a:spcPts val="0"/>
                        </a:spcAft>
                        <a:buFont typeface="Symbol" panose="05050102010706020507" pitchFamily="18" charset="2"/>
                        <a:buChar char=""/>
                      </a:pPr>
                      <a:r>
                        <a:rPr lang="en-US" sz="2000" kern="1000" dirty="0">
                          <a:effectLst/>
                          <a:latin typeface="+mn-lt"/>
                          <a:ea typeface="Cambria" panose="02040503050406030204" pitchFamily="18" charset="0"/>
                          <a:cs typeface="Times New Roman" panose="02020603050405020304" pitchFamily="18" charset="0"/>
                        </a:rPr>
                        <a:t>criminal negligence (failure to provide the necessaries of life)</a:t>
                      </a:r>
                    </a:p>
                    <a:p>
                      <a:pPr marL="342900" marR="0" lvl="0" indent="-342900" algn="l">
                        <a:spcBef>
                          <a:spcPts val="0"/>
                        </a:spcBef>
                        <a:spcAft>
                          <a:spcPts val="0"/>
                        </a:spcAft>
                        <a:buFont typeface="Symbol" panose="05050102010706020507" pitchFamily="18" charset="2"/>
                        <a:buChar char=""/>
                      </a:pPr>
                      <a:r>
                        <a:rPr lang="en-US" sz="2000" kern="1000" dirty="0">
                          <a:effectLst/>
                          <a:latin typeface="+mn-lt"/>
                          <a:ea typeface="Cambria" panose="02040503050406030204" pitchFamily="18" charset="0"/>
                          <a:cs typeface="Times New Roman" panose="02020603050405020304" pitchFamily="18" charset="0"/>
                        </a:rPr>
                        <a:t>stalking, harassing, intimidating or threatening the adult</a:t>
                      </a:r>
                    </a:p>
                    <a:p>
                      <a:pPr marL="342900" marR="0" lvl="0" indent="-342900" algn="l">
                        <a:spcBef>
                          <a:spcPts val="0"/>
                        </a:spcBef>
                        <a:spcAft>
                          <a:spcPts val="0"/>
                        </a:spcAft>
                        <a:buFont typeface="Symbol" panose="05050102010706020507" pitchFamily="18" charset="2"/>
                        <a:buChar char=""/>
                      </a:pPr>
                      <a:r>
                        <a:rPr lang="en-US" sz="2000" kern="1000" dirty="0">
                          <a:effectLst/>
                          <a:latin typeface="+mn-lt"/>
                          <a:ea typeface="Cambria" panose="02040503050406030204" pitchFamily="18" charset="0"/>
                          <a:cs typeface="Times New Roman" panose="02020603050405020304" pitchFamily="18" charset="0"/>
                        </a:rPr>
                        <a:t>murder or manslaughter</a:t>
                      </a:r>
                    </a:p>
                    <a:p>
                      <a:pPr marL="342900" marR="0" lvl="0" indent="-342900" algn="l">
                        <a:spcBef>
                          <a:spcPts val="0"/>
                        </a:spcBef>
                        <a:spcAft>
                          <a:spcPts val="0"/>
                        </a:spcAft>
                        <a:buFont typeface="Symbol" panose="05050102010706020507" pitchFamily="18" charset="2"/>
                        <a:buChar char=""/>
                      </a:pPr>
                      <a:r>
                        <a:rPr lang="en-US" sz="2000" kern="1000" dirty="0">
                          <a:effectLst/>
                          <a:latin typeface="+mn-lt"/>
                          <a:ea typeface="Cambria" panose="02040503050406030204" pitchFamily="18" charset="0"/>
                          <a:cs typeface="Times New Roman" panose="02020603050405020304" pitchFamily="18" charset="0"/>
                        </a:rPr>
                        <a:t>forcible confinement</a:t>
                      </a:r>
                    </a:p>
                    <a:p>
                      <a:pPr marL="342900" marR="0" lvl="0" indent="-342900" algn="l">
                        <a:spcBef>
                          <a:spcPts val="0"/>
                        </a:spcBef>
                        <a:spcAft>
                          <a:spcPts val="0"/>
                        </a:spcAft>
                        <a:buFont typeface="Symbol" panose="05050102010706020507" pitchFamily="18" charset="2"/>
                        <a:buChar char=""/>
                      </a:pPr>
                      <a:r>
                        <a:rPr lang="en-US" sz="2000" kern="1000" dirty="0">
                          <a:effectLst/>
                          <a:latin typeface="+mn-lt"/>
                          <a:ea typeface="Cambria" panose="02040503050406030204" pitchFamily="18" charset="0"/>
                          <a:cs typeface="Times New Roman" panose="02020603050405020304" pitchFamily="18" charset="0"/>
                        </a:rPr>
                        <a:t>theft, fraud, forgery or extortion</a:t>
                      </a:r>
                    </a:p>
                    <a:p>
                      <a:pPr marL="457200" marR="0" algn="l">
                        <a:spcBef>
                          <a:spcPts val="0"/>
                        </a:spcBef>
                        <a:spcAft>
                          <a:spcPts val="0"/>
                        </a:spcAft>
                      </a:pPr>
                      <a:r>
                        <a:rPr lang="en-US" sz="2000" kern="1000" dirty="0">
                          <a:effectLst/>
                          <a:latin typeface="+mn-lt"/>
                          <a:ea typeface="Cambria" panose="02040503050406030204" pitchFamily="18" charset="0"/>
                          <a:cs typeface="Times New Roman" panose="02020603050405020304" pitchFamily="18" charset="0"/>
                        </a:rPr>
                        <a:t> </a:t>
                      </a:r>
                    </a:p>
                  </a:txBody>
                  <a:tcPr marL="68572" marR="685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64696359"/>
                  </a:ext>
                </a:extLst>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068F8A8-A8D2-4AD4-A13F-02DCD3B7C54F}"/>
              </a:ext>
            </a:extLst>
          </p:cNvPr>
          <p:cNvSpPr>
            <a:spLocks noGrp="1"/>
          </p:cNvSpPr>
          <p:nvPr>
            <p:ph sz="half" idx="1"/>
          </p:nvPr>
        </p:nvSpPr>
        <p:spPr>
          <a:xfrm>
            <a:off x="987426" y="1519913"/>
            <a:ext cx="7881937" cy="944562"/>
          </a:xfrm>
        </p:spPr>
        <p:txBody>
          <a:bodyPr/>
          <a:lstStyle/>
          <a:p>
            <a:pPr algn="ctr">
              <a:defRPr/>
            </a:pPr>
            <a:r>
              <a:rPr lang="en-US" dirty="0">
                <a:ea typeface="ＭＳ Ｐゴシック" pitchFamily="29" charset="-128"/>
              </a:rPr>
              <a:t>FEDERAL: </a:t>
            </a:r>
            <a:r>
              <a:rPr lang="en-US" i="1" dirty="0">
                <a:ea typeface="ＭＳ Ｐゴシック" pitchFamily="29" charset="-128"/>
              </a:rPr>
              <a:t>Criminal Code</a:t>
            </a:r>
          </a:p>
          <a:p>
            <a:pPr algn="ctr">
              <a:defRPr/>
            </a:pPr>
            <a:r>
              <a:rPr lang="en-CA" dirty="0">
                <a:ea typeface="ＭＳ Ｐゴシック" pitchFamily="29" charset="-128"/>
              </a:rPr>
              <a:t>Sentencing</a:t>
            </a:r>
          </a:p>
        </p:txBody>
      </p:sp>
      <p:sp>
        <p:nvSpPr>
          <p:cNvPr id="7" name="Text Placeholder 2">
            <a:extLst>
              <a:ext uri="{FF2B5EF4-FFF2-40B4-BE49-F238E27FC236}">
                <a16:creationId xmlns:a16="http://schemas.microsoft.com/office/drawing/2014/main" id="{EE890EF4-95F7-43F8-8380-CD13F9F4F0B8}"/>
              </a:ext>
            </a:extLst>
          </p:cNvPr>
          <p:cNvSpPr txBox="1">
            <a:spLocks/>
          </p:cNvSpPr>
          <p:nvPr/>
        </p:nvSpPr>
        <p:spPr bwMode="auto">
          <a:xfrm>
            <a:off x="987425" y="2803829"/>
            <a:ext cx="7881937" cy="346078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ＭＳ Ｐゴシック" pitchFamily="29" charset="-128"/>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panose="020B0604020202020204" pitchFamily="34" charset="0"/>
              <a:buNone/>
              <a:defRPr/>
            </a:pPr>
            <a:r>
              <a:rPr lang="en-US" altLang="en-US" sz="2400" dirty="0"/>
              <a:t>a sentence should be increased or reduced to account for any relevant </a:t>
            </a:r>
            <a:r>
              <a:rPr lang="en-US" altLang="en-US" sz="2400" b="1" dirty="0"/>
              <a:t>aggravating or mitigating circumstances</a:t>
            </a:r>
            <a:r>
              <a:rPr lang="en-US" altLang="en-US" sz="2400" dirty="0"/>
              <a:t>…</a:t>
            </a:r>
          </a:p>
          <a:p>
            <a:pPr marL="0" indent="0">
              <a:buFont typeface="Arial" panose="020B0604020202020204" pitchFamily="34" charset="0"/>
              <a:buNone/>
              <a:defRPr/>
            </a:pPr>
            <a:r>
              <a:rPr lang="en-US" altLang="en-US" sz="2400" dirty="0"/>
              <a:t>(</a:t>
            </a:r>
            <a:r>
              <a:rPr lang="en-US" altLang="en-US" sz="2400" dirty="0" err="1"/>
              <a:t>i</a:t>
            </a:r>
            <a:r>
              <a:rPr lang="en-US" altLang="en-US" sz="2400" dirty="0"/>
              <a:t>) evidence that the offence was motivated by bias, prejudice or hate based on race, national or ethnic origin, language, </a:t>
            </a:r>
            <a:r>
              <a:rPr lang="en-US" altLang="en-US" sz="2400" dirty="0" err="1"/>
              <a:t>colour</a:t>
            </a:r>
            <a:r>
              <a:rPr lang="en-US" altLang="en-US" sz="2400" dirty="0"/>
              <a:t>, religion, sex, </a:t>
            </a:r>
            <a:r>
              <a:rPr lang="en-US" altLang="en-US" sz="2400" b="1" dirty="0"/>
              <a:t>age</a:t>
            </a:r>
            <a:r>
              <a:rPr lang="en-US" altLang="en-US" sz="2400" dirty="0"/>
              <a:t>, mental or physical disability, sexual orientation, or gender identity or expression, or on any other similar factor,</a:t>
            </a:r>
          </a:p>
          <a:p>
            <a:pPr>
              <a:defRPr/>
            </a:pPr>
            <a:endParaRPr lang="en-US" altLang="en-US" sz="2400" dirty="0"/>
          </a:p>
          <a:p>
            <a:pPr marL="0" indent="0">
              <a:buFont typeface="Arial" panose="020B0604020202020204" pitchFamily="34" charset="0"/>
              <a:buNone/>
              <a:defRPr/>
            </a:pPr>
            <a:endParaRPr lang="en-CA" altLang="en-US" sz="24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5C57421-905D-4825-B49C-E80216CFAC9A}"/>
              </a:ext>
            </a:extLst>
          </p:cNvPr>
          <p:cNvSpPr>
            <a:spLocks noGrp="1"/>
          </p:cNvSpPr>
          <p:nvPr>
            <p:ph sz="half" idx="1"/>
          </p:nvPr>
        </p:nvSpPr>
        <p:spPr>
          <a:xfrm>
            <a:off x="246063" y="2085975"/>
            <a:ext cx="8897937" cy="944563"/>
          </a:xfrm>
        </p:spPr>
        <p:txBody>
          <a:bodyPr/>
          <a:lstStyle/>
          <a:p>
            <a:pPr algn="ctr">
              <a:defRPr/>
            </a:pPr>
            <a:r>
              <a:rPr lang="en-CA" dirty="0">
                <a:ea typeface="ＭＳ Ｐゴシック" pitchFamily="29" charset="-128"/>
              </a:rPr>
              <a:t>FEDERAL: </a:t>
            </a:r>
            <a:r>
              <a:rPr lang="en-CA" i="1" dirty="0">
                <a:ea typeface="ＭＳ Ｐゴシック" pitchFamily="29" charset="-128"/>
              </a:rPr>
              <a:t>Protecting Canada’s Seniors Act</a:t>
            </a:r>
            <a:endParaRPr lang="en-CA" dirty="0">
              <a:ea typeface="ＭＳ Ｐゴシック" pitchFamily="29" charset="-128"/>
            </a:endParaRPr>
          </a:p>
        </p:txBody>
      </p:sp>
      <p:sp>
        <p:nvSpPr>
          <p:cNvPr id="44035" name="Text Placeholder 2">
            <a:extLst>
              <a:ext uri="{FF2B5EF4-FFF2-40B4-BE49-F238E27FC236}">
                <a16:creationId xmlns:a16="http://schemas.microsoft.com/office/drawing/2014/main" id="{21BE983E-8F43-4101-8030-BB10008EE484}"/>
              </a:ext>
            </a:extLst>
          </p:cNvPr>
          <p:cNvSpPr txBox="1">
            <a:spLocks/>
          </p:cNvSpPr>
          <p:nvPr/>
        </p:nvSpPr>
        <p:spPr bwMode="auto">
          <a:xfrm>
            <a:off x="633413" y="2838450"/>
            <a:ext cx="8264525" cy="320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342900" indent="-342900">
              <a:spcBef>
                <a:spcPct val="20000"/>
              </a:spcBef>
              <a:buFont typeface="Arial" panose="020B0604020202020204" pitchFamily="34" charset="0"/>
              <a:buChar char="•"/>
              <a:defRPr/>
            </a:pPr>
            <a:r>
              <a:rPr lang="en-US" altLang="en-US" sz="2400" i="1" dirty="0">
                <a:hlinkClick r:id="rId3"/>
              </a:rPr>
              <a:t>Protecting Canada’s Seniors Act</a:t>
            </a:r>
            <a:r>
              <a:rPr lang="en-US" altLang="en-US" sz="2400" i="1" dirty="0"/>
              <a:t>, </a:t>
            </a:r>
            <a:r>
              <a:rPr lang="en-US" altLang="en-US" sz="2400" dirty="0"/>
              <a:t>SC 2012, c 29, s 2.  </a:t>
            </a:r>
          </a:p>
          <a:p>
            <a:pPr marL="342900" indent="-342900">
              <a:spcBef>
                <a:spcPct val="20000"/>
              </a:spcBef>
              <a:buFont typeface="Arial" panose="020B0604020202020204" pitchFamily="34" charset="0"/>
              <a:buChar char="•"/>
              <a:defRPr/>
            </a:pPr>
            <a:r>
              <a:rPr lang="en-US" altLang="en-US" sz="2400" dirty="0"/>
              <a:t>Amended the </a:t>
            </a:r>
            <a:r>
              <a:rPr lang="en-US" altLang="en-US" sz="2400" i="1" dirty="0"/>
              <a:t>Criminal Code</a:t>
            </a:r>
            <a:r>
              <a:rPr lang="en-US" altLang="en-US" sz="2400" dirty="0"/>
              <a:t> to add s. 718.2(1a)(iii.1):</a:t>
            </a:r>
          </a:p>
          <a:p>
            <a:pPr>
              <a:spcBef>
                <a:spcPct val="20000"/>
              </a:spcBef>
              <a:defRPr/>
            </a:pPr>
            <a:endParaRPr lang="en-CA" sz="2400" dirty="0"/>
          </a:p>
          <a:p>
            <a:pPr>
              <a:spcBef>
                <a:spcPct val="20000"/>
              </a:spcBef>
              <a:defRPr/>
            </a:pPr>
            <a:r>
              <a:rPr lang="en-CA" sz="2400" dirty="0"/>
              <a:t>“</a:t>
            </a:r>
            <a:r>
              <a:rPr lang="en-US" sz="2400" dirty="0"/>
              <a:t>evidence that the offence had a significant impact on the victim, considering their </a:t>
            </a:r>
            <a:r>
              <a:rPr lang="en-US" sz="2400" b="1" dirty="0"/>
              <a:t>age</a:t>
            </a:r>
            <a:r>
              <a:rPr lang="en-US" sz="2400" dirty="0"/>
              <a:t> and other personal circumstances, including their health and financial situation”</a:t>
            </a:r>
            <a:endParaRPr lang="en-CA" altLang="en-US" sz="24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044AFCD-98F8-45E1-9B10-5DF0DF700D7E}"/>
              </a:ext>
            </a:extLst>
          </p:cNvPr>
          <p:cNvSpPr>
            <a:spLocks noGrp="1"/>
          </p:cNvSpPr>
          <p:nvPr>
            <p:ph sz="half" idx="1"/>
          </p:nvPr>
        </p:nvSpPr>
        <p:spPr>
          <a:xfrm>
            <a:off x="1439694" y="1671604"/>
            <a:ext cx="6108970" cy="762000"/>
          </a:xfrm>
        </p:spPr>
        <p:txBody>
          <a:bodyPr/>
          <a:lstStyle/>
          <a:p>
            <a:pPr algn="ctr">
              <a:defRPr/>
            </a:pPr>
            <a:r>
              <a:rPr lang="en-US" sz="2600" dirty="0"/>
              <a:t>Elder Abuse laws across the country</a:t>
            </a:r>
          </a:p>
        </p:txBody>
      </p:sp>
      <p:sp>
        <p:nvSpPr>
          <p:cNvPr id="64515" name="Text Placeholder 2">
            <a:extLst>
              <a:ext uri="{FF2B5EF4-FFF2-40B4-BE49-F238E27FC236}">
                <a16:creationId xmlns:a16="http://schemas.microsoft.com/office/drawing/2014/main" id="{FBA6B9D5-FF97-924E-9C5F-E18BAF3E9445}"/>
              </a:ext>
            </a:extLst>
          </p:cNvPr>
          <p:cNvSpPr>
            <a:spLocks noGrp="1" noChangeArrowheads="1"/>
          </p:cNvSpPr>
          <p:nvPr>
            <p:ph type="body" sz="quarter" idx="10"/>
          </p:nvPr>
        </p:nvSpPr>
        <p:spPr bwMode="auto">
          <a:xfrm>
            <a:off x="1284051" y="2939374"/>
            <a:ext cx="6887183" cy="311123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marL="0" indent="0">
              <a:buNone/>
            </a:pPr>
            <a:r>
              <a:rPr lang="en-US" altLang="en-US" dirty="0">
                <a:solidFill>
                  <a:srgbClr val="000000"/>
                </a:solidFill>
              </a:rPr>
              <a:t>Each province and territory has taken a unique approach to developing:</a:t>
            </a:r>
          </a:p>
          <a:p>
            <a:r>
              <a:rPr lang="en-US" altLang="en-US" i="1" dirty="0">
                <a:solidFill>
                  <a:srgbClr val="000000"/>
                </a:solidFill>
              </a:rPr>
              <a:t>Laws</a:t>
            </a:r>
            <a:r>
              <a:rPr lang="en-US" altLang="en-US" dirty="0">
                <a:solidFill>
                  <a:srgbClr val="000000"/>
                </a:solidFill>
              </a:rPr>
              <a:t> to address abuse of vulnerable adults</a:t>
            </a:r>
          </a:p>
          <a:p>
            <a:r>
              <a:rPr lang="en-US" altLang="en-US" i="1" dirty="0">
                <a:solidFill>
                  <a:srgbClr val="000000"/>
                </a:solidFill>
              </a:rPr>
              <a:t>Public agencies </a:t>
            </a:r>
            <a:r>
              <a:rPr lang="en-US" altLang="en-US" dirty="0">
                <a:solidFill>
                  <a:srgbClr val="000000"/>
                </a:solidFill>
              </a:rPr>
              <a:t>with a mandate to support adults who experience abuse</a:t>
            </a:r>
          </a:p>
          <a:p>
            <a:endParaRPr lang="en-US" altLang="en-US" sz="2400" i="1" dirty="0">
              <a:solidFill>
                <a:srgbClr val="000000"/>
              </a:solidFill>
            </a:endParaRPr>
          </a:p>
          <a:p>
            <a:pPr lvl="1"/>
            <a:endParaRPr lang="en-US" altLang="en-US" dirty="0"/>
          </a:p>
          <a:p>
            <a:endParaRPr lang="en-US" alt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044AFCD-98F8-45E1-9B10-5DF0DF700D7E}"/>
              </a:ext>
            </a:extLst>
          </p:cNvPr>
          <p:cNvSpPr>
            <a:spLocks noGrp="1"/>
          </p:cNvSpPr>
          <p:nvPr>
            <p:ph sz="half" idx="1"/>
          </p:nvPr>
        </p:nvSpPr>
        <p:spPr>
          <a:xfrm>
            <a:off x="1011677" y="1691059"/>
            <a:ext cx="7821038" cy="762000"/>
          </a:xfrm>
        </p:spPr>
        <p:txBody>
          <a:bodyPr/>
          <a:lstStyle/>
          <a:p>
            <a:pPr algn="ctr">
              <a:defRPr/>
            </a:pPr>
            <a:r>
              <a:rPr lang="en-US" sz="2600" dirty="0"/>
              <a:t>Elder Abuse laws across the country</a:t>
            </a:r>
          </a:p>
        </p:txBody>
      </p:sp>
      <p:sp>
        <p:nvSpPr>
          <p:cNvPr id="64515" name="Text Placeholder 2">
            <a:extLst>
              <a:ext uri="{FF2B5EF4-FFF2-40B4-BE49-F238E27FC236}">
                <a16:creationId xmlns:a16="http://schemas.microsoft.com/office/drawing/2014/main" id="{FBA6B9D5-FF97-924E-9C5F-E18BAF3E9445}"/>
              </a:ext>
            </a:extLst>
          </p:cNvPr>
          <p:cNvSpPr>
            <a:spLocks noGrp="1" noChangeArrowheads="1"/>
          </p:cNvSpPr>
          <p:nvPr>
            <p:ph type="body" sz="quarter" idx="10"/>
          </p:nvPr>
        </p:nvSpPr>
        <p:spPr bwMode="auto">
          <a:xfrm>
            <a:off x="1186775" y="2803255"/>
            <a:ext cx="6887183" cy="357809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eaLnBrk="1" hangingPunct="1">
              <a:spcAft>
                <a:spcPts val="600"/>
              </a:spcAft>
              <a:defRPr/>
            </a:pPr>
            <a:r>
              <a:rPr lang="en-US" altLang="en-US" dirty="0"/>
              <a:t>Adult guardianship/protection legislation</a:t>
            </a:r>
          </a:p>
          <a:p>
            <a:pPr eaLnBrk="1" hangingPunct="1">
              <a:spcAft>
                <a:spcPts val="600"/>
              </a:spcAft>
              <a:defRPr/>
            </a:pPr>
            <a:r>
              <a:rPr lang="en-US" altLang="en-US" dirty="0"/>
              <a:t>Domestic violence legislation</a:t>
            </a:r>
          </a:p>
          <a:p>
            <a:pPr eaLnBrk="1" hangingPunct="1">
              <a:spcAft>
                <a:spcPts val="600"/>
              </a:spcAft>
              <a:defRPr/>
            </a:pPr>
            <a:r>
              <a:rPr lang="en-US" altLang="en-US" dirty="0"/>
              <a:t>Care facility legislation</a:t>
            </a:r>
          </a:p>
          <a:p>
            <a:pPr eaLnBrk="1" hangingPunct="1">
              <a:spcAft>
                <a:spcPts val="600"/>
              </a:spcAft>
              <a:defRPr/>
            </a:pPr>
            <a:r>
              <a:rPr lang="en-US" altLang="en-US" dirty="0"/>
              <a:t>Public guardian and trustee laws</a:t>
            </a:r>
          </a:p>
          <a:p>
            <a:pPr eaLnBrk="1" hangingPunct="1">
              <a:spcAft>
                <a:spcPts val="600"/>
              </a:spcAft>
              <a:defRPr/>
            </a:pPr>
            <a:r>
              <a:rPr lang="en-US" altLang="en-US" dirty="0"/>
              <a:t>Unique approaches</a:t>
            </a:r>
          </a:p>
          <a:p>
            <a:endParaRPr lang="en-US" altLang="en-US" sz="2400" i="1" dirty="0">
              <a:solidFill>
                <a:srgbClr val="000000"/>
              </a:solidFill>
            </a:endParaRPr>
          </a:p>
          <a:p>
            <a:pPr lvl="1"/>
            <a:endParaRPr lang="en-US" altLang="en-US" dirty="0"/>
          </a:p>
          <a:p>
            <a:endParaRPr lang="en-US" altLang="en-US" dirty="0"/>
          </a:p>
        </p:txBody>
      </p:sp>
    </p:spTree>
    <p:extLst>
      <p:ext uri="{BB962C8B-B14F-4D97-AF65-F5344CB8AC3E}">
        <p14:creationId xmlns:p14="http://schemas.microsoft.com/office/powerpoint/2010/main" val="38290367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48A4B17-90F7-4E24-A62F-5A01E31E7D58}"/>
              </a:ext>
            </a:extLst>
          </p:cNvPr>
          <p:cNvSpPr>
            <a:spLocks noGrp="1"/>
          </p:cNvSpPr>
          <p:nvPr>
            <p:ph sz="half" idx="1"/>
          </p:nvPr>
        </p:nvSpPr>
        <p:spPr>
          <a:xfrm>
            <a:off x="1371600" y="1749424"/>
            <a:ext cx="6248400" cy="1450975"/>
          </a:xfrm>
        </p:spPr>
        <p:txBody>
          <a:bodyPr/>
          <a:lstStyle/>
          <a:p>
            <a:pPr algn="ctr">
              <a:defRPr/>
            </a:pPr>
            <a:r>
              <a:rPr lang="en-US" sz="2600" dirty="0"/>
              <a:t>ADULT PROTECTION/GUARDIANSHIP Legislation</a:t>
            </a:r>
          </a:p>
        </p:txBody>
      </p:sp>
      <p:sp>
        <p:nvSpPr>
          <p:cNvPr id="66563" name="Text Placeholder 2">
            <a:extLst>
              <a:ext uri="{FF2B5EF4-FFF2-40B4-BE49-F238E27FC236}">
                <a16:creationId xmlns:a16="http://schemas.microsoft.com/office/drawing/2014/main" id="{DCA95269-95C4-4953-82CA-330B106F27DA}"/>
              </a:ext>
            </a:extLst>
          </p:cNvPr>
          <p:cNvSpPr>
            <a:spLocks noGrp="1" noChangeArrowheads="1"/>
          </p:cNvSpPr>
          <p:nvPr>
            <p:ph type="body" sz="quarter" idx="10"/>
          </p:nvPr>
        </p:nvSpPr>
        <p:spPr bwMode="auto">
          <a:xfrm>
            <a:off x="797668" y="2937753"/>
            <a:ext cx="7896598" cy="338522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a:defRPr/>
            </a:pPr>
            <a:r>
              <a:rPr lang="en-US" altLang="en-US" dirty="0"/>
              <a:t>Response to abuse/neglect of vulnerable adults</a:t>
            </a:r>
          </a:p>
          <a:p>
            <a:pPr>
              <a:defRPr/>
            </a:pPr>
            <a:r>
              <a:rPr lang="en-US" altLang="en-US" dirty="0"/>
              <a:t>Can report abuse to agency designated in the law</a:t>
            </a:r>
          </a:p>
          <a:p>
            <a:pPr>
              <a:defRPr/>
            </a:pPr>
            <a:r>
              <a:rPr lang="en-US" altLang="en-US" dirty="0"/>
              <a:t>British Columbia, Nova Scotia, Prince Edward Island, Yukon, and Newfoundland and Labrador</a:t>
            </a:r>
            <a:endParaRPr lang="en-US" altLang="en-US" dirty="0">
              <a:highlight>
                <a:srgbClr val="FFFF00"/>
              </a:highlight>
            </a:endParaRPr>
          </a:p>
          <a:p>
            <a:pPr>
              <a:defRPr/>
            </a:pPr>
            <a:endParaRPr lang="en-US" altLang="en-US" sz="24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AF49241-A7E6-42F8-84A3-77521F8E81F4}"/>
              </a:ext>
            </a:extLst>
          </p:cNvPr>
          <p:cNvSpPr>
            <a:spLocks noGrp="1"/>
          </p:cNvSpPr>
          <p:nvPr>
            <p:ph sz="half" idx="1"/>
          </p:nvPr>
        </p:nvSpPr>
        <p:spPr>
          <a:xfrm>
            <a:off x="1371600" y="1749424"/>
            <a:ext cx="6248400" cy="917575"/>
          </a:xfrm>
        </p:spPr>
        <p:txBody>
          <a:bodyPr/>
          <a:lstStyle/>
          <a:p>
            <a:pPr algn="ctr">
              <a:defRPr/>
            </a:pPr>
            <a:r>
              <a:rPr lang="en-US" dirty="0"/>
              <a:t>domestic/family violence</a:t>
            </a:r>
          </a:p>
          <a:p>
            <a:pPr algn="ctr">
              <a:defRPr/>
            </a:pPr>
            <a:r>
              <a:rPr lang="en-US" dirty="0"/>
              <a:t>legislation</a:t>
            </a:r>
          </a:p>
        </p:txBody>
      </p:sp>
      <p:sp>
        <p:nvSpPr>
          <p:cNvPr id="3" name="Text Placeholder 2">
            <a:extLst>
              <a:ext uri="{FF2B5EF4-FFF2-40B4-BE49-F238E27FC236}">
                <a16:creationId xmlns:a16="http://schemas.microsoft.com/office/drawing/2014/main" id="{57A2E9EF-04CF-4F9C-8D37-DCF43BFA506A}"/>
              </a:ext>
            </a:extLst>
          </p:cNvPr>
          <p:cNvSpPr>
            <a:spLocks noGrp="1"/>
          </p:cNvSpPr>
          <p:nvPr>
            <p:ph type="body" sz="quarter" idx="10"/>
          </p:nvPr>
        </p:nvSpPr>
        <p:spPr>
          <a:xfrm>
            <a:off x="758759" y="2976663"/>
            <a:ext cx="7412476" cy="3385226"/>
          </a:xfrm>
        </p:spPr>
        <p:txBody>
          <a:bodyPr/>
          <a:lstStyle/>
          <a:p>
            <a:pPr>
              <a:defRPr/>
            </a:pPr>
            <a:r>
              <a:rPr lang="en-US" dirty="0"/>
              <a:t>Although designed to address spousal violence, can be applied to elder abuse</a:t>
            </a:r>
          </a:p>
          <a:p>
            <a:pPr>
              <a:defRPr/>
            </a:pPr>
            <a:r>
              <a:rPr lang="en-US" dirty="0"/>
              <a:t>Provide emergency court powers, </a:t>
            </a:r>
            <a:r>
              <a:rPr lang="en-US" dirty="0" err="1"/>
              <a:t>eg</a:t>
            </a:r>
            <a:r>
              <a:rPr lang="en-US" dirty="0"/>
              <a:t>:</a:t>
            </a:r>
          </a:p>
          <a:p>
            <a:pPr lvl="2">
              <a:defRPr/>
            </a:pPr>
            <a:r>
              <a:rPr lang="en-US" dirty="0"/>
              <a:t>protection orders</a:t>
            </a:r>
          </a:p>
          <a:p>
            <a:pPr lvl="2">
              <a:defRPr/>
            </a:pPr>
            <a:r>
              <a:rPr lang="en-US" dirty="0"/>
              <a:t>warrants</a:t>
            </a:r>
          </a:p>
          <a:p>
            <a:pPr>
              <a:defRPr/>
            </a:pPr>
            <a:r>
              <a:rPr lang="en-US" dirty="0"/>
              <a:t>Adult would need assistance to get legal advice and possible can get legal aid</a:t>
            </a:r>
          </a:p>
          <a:p>
            <a:pPr marL="457200" lvl="1" indent="0">
              <a:buFont typeface="Arial" panose="020B0604020202020204" pitchFamily="34" charset="0"/>
              <a:buNone/>
              <a:defRPr/>
            </a:pPr>
            <a:endParaRPr lang="en-US" sz="24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B137E3F-7986-417D-9DE7-7CCB461289CC}"/>
              </a:ext>
            </a:extLst>
          </p:cNvPr>
          <p:cNvSpPr>
            <a:spLocks noGrp="1"/>
          </p:cNvSpPr>
          <p:nvPr>
            <p:ph sz="half" idx="1"/>
          </p:nvPr>
        </p:nvSpPr>
        <p:spPr>
          <a:xfrm>
            <a:off x="595313" y="1749425"/>
            <a:ext cx="7996237" cy="1207784"/>
          </a:xfrm>
        </p:spPr>
        <p:txBody>
          <a:bodyPr/>
          <a:lstStyle/>
          <a:p>
            <a:pPr algn="ctr">
              <a:defRPr/>
            </a:pPr>
            <a:r>
              <a:rPr lang="en-US" sz="2600" dirty="0"/>
              <a:t>protection for persons in care Legislation</a:t>
            </a:r>
          </a:p>
        </p:txBody>
      </p:sp>
      <p:sp>
        <p:nvSpPr>
          <p:cNvPr id="78851" name="Text Placeholder 2">
            <a:extLst>
              <a:ext uri="{FF2B5EF4-FFF2-40B4-BE49-F238E27FC236}">
                <a16:creationId xmlns:a16="http://schemas.microsoft.com/office/drawing/2014/main" id="{B6ECA0BD-1211-3A47-B03A-DC1623B86551}"/>
              </a:ext>
            </a:extLst>
          </p:cNvPr>
          <p:cNvSpPr>
            <a:spLocks noGrp="1" noChangeArrowheads="1"/>
          </p:cNvSpPr>
          <p:nvPr>
            <p:ph type="body" sz="quarter" idx="10"/>
          </p:nvPr>
        </p:nvSpPr>
        <p:spPr bwMode="auto">
          <a:xfrm>
            <a:off x="875489" y="2957209"/>
            <a:ext cx="7716061" cy="326849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r>
              <a:rPr lang="en-US" altLang="en-US" dirty="0"/>
              <a:t>Creates a requirement for care facilities to respond to abuse occurring in the facility</a:t>
            </a:r>
          </a:p>
          <a:p>
            <a:r>
              <a:rPr lang="en-US" altLang="en-US" dirty="0"/>
              <a:t>Grounded in an understanding that people living in care facilities are particularly vulnerable</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B137E3F-7986-417D-9DE7-7CCB461289CC}"/>
              </a:ext>
            </a:extLst>
          </p:cNvPr>
          <p:cNvSpPr>
            <a:spLocks noGrp="1"/>
          </p:cNvSpPr>
          <p:nvPr>
            <p:ph sz="half" idx="1"/>
          </p:nvPr>
        </p:nvSpPr>
        <p:spPr>
          <a:xfrm>
            <a:off x="595313" y="1749425"/>
            <a:ext cx="7996237" cy="1207784"/>
          </a:xfrm>
        </p:spPr>
        <p:txBody>
          <a:bodyPr/>
          <a:lstStyle/>
          <a:p>
            <a:pPr algn="ctr">
              <a:defRPr/>
            </a:pPr>
            <a:r>
              <a:rPr lang="en-US" sz="2600" dirty="0"/>
              <a:t>Public Guardian and Trustee legislation</a:t>
            </a:r>
          </a:p>
        </p:txBody>
      </p:sp>
      <p:sp>
        <p:nvSpPr>
          <p:cNvPr id="78851" name="Text Placeholder 2">
            <a:extLst>
              <a:ext uri="{FF2B5EF4-FFF2-40B4-BE49-F238E27FC236}">
                <a16:creationId xmlns:a16="http://schemas.microsoft.com/office/drawing/2014/main" id="{B6ECA0BD-1211-3A47-B03A-DC1623B86551}"/>
              </a:ext>
            </a:extLst>
          </p:cNvPr>
          <p:cNvSpPr>
            <a:spLocks noGrp="1" noChangeArrowheads="1"/>
          </p:cNvSpPr>
          <p:nvPr>
            <p:ph type="body" sz="quarter" idx="10"/>
          </p:nvPr>
        </p:nvSpPr>
        <p:spPr bwMode="auto">
          <a:xfrm>
            <a:off x="875489" y="2957209"/>
            <a:ext cx="7716061" cy="326849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r>
              <a:rPr lang="en-US" altLang="en-US" dirty="0"/>
              <a:t>Powers to intervene in circumstances of financial abuse or abuse by a power of attorney, trustee or guardian</a:t>
            </a:r>
          </a:p>
          <a:p>
            <a:r>
              <a:rPr lang="en-US" altLang="en-US" dirty="0"/>
              <a:t>Example = power to freeze assets</a:t>
            </a:r>
          </a:p>
          <a:p>
            <a:r>
              <a:rPr lang="en-US" altLang="en-US" dirty="0"/>
              <a:t>Powers vary significantly across the country</a:t>
            </a:r>
          </a:p>
        </p:txBody>
      </p:sp>
    </p:spTree>
    <p:extLst>
      <p:ext uri="{BB962C8B-B14F-4D97-AF65-F5344CB8AC3E}">
        <p14:creationId xmlns:p14="http://schemas.microsoft.com/office/powerpoint/2010/main" val="20374867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BF9B0EF-EA4B-494A-B600-F097C4C06301}"/>
              </a:ext>
            </a:extLst>
          </p:cNvPr>
          <p:cNvSpPr>
            <a:spLocks noGrp="1"/>
          </p:cNvSpPr>
          <p:nvPr>
            <p:ph sz="half" idx="1"/>
          </p:nvPr>
        </p:nvSpPr>
        <p:spPr>
          <a:xfrm>
            <a:off x="1685925" y="1604963"/>
            <a:ext cx="6248400" cy="762000"/>
          </a:xfrm>
        </p:spPr>
        <p:txBody>
          <a:bodyPr/>
          <a:lstStyle/>
          <a:p>
            <a:pPr algn="ctr" eaLnBrk="1" fontAlgn="auto" hangingPunct="1">
              <a:spcAft>
                <a:spcPts val="0"/>
              </a:spcAft>
              <a:defRPr/>
            </a:pPr>
            <a:r>
              <a:rPr lang="en-US" sz="3200" dirty="0">
                <a:ea typeface="ＭＳ Ｐゴシック" pitchFamily="29" charset="-128"/>
              </a:rPr>
              <a:t>current projects</a:t>
            </a:r>
            <a:endParaRPr lang="en-US" sz="3200" cap="none" dirty="0"/>
          </a:p>
        </p:txBody>
      </p:sp>
      <p:sp>
        <p:nvSpPr>
          <p:cNvPr id="3" name="Text Placeholder 2">
            <a:extLst>
              <a:ext uri="{FF2B5EF4-FFF2-40B4-BE49-F238E27FC236}">
                <a16:creationId xmlns:a16="http://schemas.microsoft.com/office/drawing/2014/main" id="{ED0118F7-EF8A-46DE-B4FF-AB280045A3A6}"/>
              </a:ext>
            </a:extLst>
          </p:cNvPr>
          <p:cNvSpPr>
            <a:spLocks noGrp="1"/>
          </p:cNvSpPr>
          <p:nvPr>
            <p:ph type="body" sz="quarter" idx="10"/>
          </p:nvPr>
        </p:nvSpPr>
        <p:spPr>
          <a:xfrm>
            <a:off x="1120775" y="2719356"/>
            <a:ext cx="6813550" cy="3446312"/>
          </a:xfrm>
        </p:spPr>
        <p:txBody>
          <a:bodyPr/>
          <a:lstStyle/>
          <a:p>
            <a:pPr>
              <a:defRPr/>
            </a:pPr>
            <a:r>
              <a:rPr lang="en-US" sz="2200" dirty="0"/>
              <a:t>A Practical Guide to Elder Abuse and Neglect Law in Canada: Update</a:t>
            </a:r>
          </a:p>
          <a:p>
            <a:pPr marL="0" indent="0">
              <a:buFont typeface="Arial" panose="020B0604020202020204" pitchFamily="34" charset="0"/>
              <a:buNone/>
              <a:defRPr/>
            </a:pPr>
            <a:endParaRPr lang="en-US" sz="2200" dirty="0"/>
          </a:p>
          <a:p>
            <a:pPr>
              <a:defRPr/>
            </a:pPr>
            <a:r>
              <a:rPr lang="en-US" sz="2200" dirty="0"/>
              <a:t>Inclusive Investing: Respecting the Rights of Vulnerable Investors through Supported Decision Making</a:t>
            </a:r>
          </a:p>
          <a:p>
            <a:pPr marL="0" indent="0">
              <a:buNone/>
              <a:defRPr/>
            </a:pPr>
            <a:endParaRPr lang="en-US" sz="2200" dirty="0"/>
          </a:p>
          <a:p>
            <a:pPr>
              <a:defRPr/>
            </a:pPr>
            <a:r>
              <a:rPr lang="en-US" sz="2200" dirty="0"/>
              <a:t>Older Women’s Dialogue Project</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B137E3F-7986-417D-9DE7-7CCB461289CC}"/>
              </a:ext>
            </a:extLst>
          </p:cNvPr>
          <p:cNvSpPr>
            <a:spLocks noGrp="1"/>
          </p:cNvSpPr>
          <p:nvPr>
            <p:ph sz="half" idx="1"/>
          </p:nvPr>
        </p:nvSpPr>
        <p:spPr>
          <a:xfrm>
            <a:off x="595313" y="1905068"/>
            <a:ext cx="7996237" cy="663035"/>
          </a:xfrm>
        </p:spPr>
        <p:txBody>
          <a:bodyPr/>
          <a:lstStyle/>
          <a:p>
            <a:pPr algn="ctr">
              <a:defRPr/>
            </a:pPr>
            <a:r>
              <a:rPr lang="en-US" sz="2600" dirty="0"/>
              <a:t>Unique approaches</a:t>
            </a:r>
          </a:p>
        </p:txBody>
      </p:sp>
      <p:sp>
        <p:nvSpPr>
          <p:cNvPr id="78851" name="Text Placeholder 2">
            <a:extLst>
              <a:ext uri="{FF2B5EF4-FFF2-40B4-BE49-F238E27FC236}">
                <a16:creationId xmlns:a16="http://schemas.microsoft.com/office/drawing/2014/main" id="{B6ECA0BD-1211-3A47-B03A-DC1623B86551}"/>
              </a:ext>
            </a:extLst>
          </p:cNvPr>
          <p:cNvSpPr>
            <a:spLocks noGrp="1" noChangeArrowheads="1"/>
          </p:cNvSpPr>
          <p:nvPr>
            <p:ph type="body" sz="quarter" idx="10"/>
          </p:nvPr>
        </p:nvSpPr>
        <p:spPr bwMode="auto">
          <a:xfrm>
            <a:off x="875489" y="2957209"/>
            <a:ext cx="7716061" cy="326849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r>
              <a:rPr lang="en-US" altLang="en-US" dirty="0"/>
              <a:t>Quebec: Human rights law permits human rights agency to respond to exploitation of older adults</a:t>
            </a:r>
          </a:p>
          <a:p>
            <a:r>
              <a:rPr lang="en-US" altLang="en-US" dirty="0"/>
              <a:t>Manitoba: </a:t>
            </a:r>
            <a:r>
              <a:rPr lang="en-US" altLang="en-US" i="1" dirty="0"/>
              <a:t>Vulnerable Persons Living with a Mental Disability Act</a:t>
            </a:r>
          </a:p>
        </p:txBody>
      </p:sp>
    </p:spTree>
    <p:extLst>
      <p:ext uri="{BB962C8B-B14F-4D97-AF65-F5344CB8AC3E}">
        <p14:creationId xmlns:p14="http://schemas.microsoft.com/office/powerpoint/2010/main" val="320591553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6EB638E-923C-0448-AA20-B2B2515123F0}"/>
              </a:ext>
            </a:extLst>
          </p:cNvPr>
          <p:cNvSpPr>
            <a:spLocks noGrp="1"/>
          </p:cNvSpPr>
          <p:nvPr>
            <p:ph sz="half" idx="1"/>
          </p:nvPr>
        </p:nvSpPr>
        <p:spPr>
          <a:xfrm>
            <a:off x="506413" y="1758950"/>
            <a:ext cx="8277225" cy="556233"/>
          </a:xfrm>
        </p:spPr>
        <p:txBody>
          <a:bodyPr/>
          <a:lstStyle/>
          <a:p>
            <a:pPr algn="ctr" eaLnBrk="1" fontAlgn="auto" hangingPunct="1">
              <a:spcAft>
                <a:spcPts val="0"/>
              </a:spcAft>
              <a:defRPr/>
            </a:pPr>
            <a:r>
              <a:rPr lang="en-US" sz="2600" cap="none" dirty="0">
                <a:ea typeface="+mn-ea"/>
              </a:rPr>
              <a:t>RESPONDING TO ABUSE AND NEGLECT</a:t>
            </a:r>
          </a:p>
        </p:txBody>
      </p:sp>
      <p:sp>
        <p:nvSpPr>
          <p:cNvPr id="84995" name="Text Placeholder 2">
            <a:extLst>
              <a:ext uri="{FF2B5EF4-FFF2-40B4-BE49-F238E27FC236}">
                <a16:creationId xmlns:a16="http://schemas.microsoft.com/office/drawing/2014/main" id="{DDAAF628-E3F2-7943-A9DF-440FF1848BFB}"/>
              </a:ext>
            </a:extLst>
          </p:cNvPr>
          <p:cNvSpPr>
            <a:spLocks noGrp="1"/>
          </p:cNvSpPr>
          <p:nvPr>
            <p:ph type="body" sz="quarter" idx="10"/>
          </p:nvPr>
        </p:nvSpPr>
        <p:spPr bwMode="auto">
          <a:xfrm>
            <a:off x="506413" y="2833688"/>
            <a:ext cx="8128000" cy="33702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marL="0" indent="0">
              <a:spcBef>
                <a:spcPct val="0"/>
              </a:spcBef>
              <a:buNone/>
            </a:pPr>
            <a:r>
              <a:rPr lang="en-US" altLang="en-US" dirty="0"/>
              <a:t>Consider urgency:</a:t>
            </a:r>
          </a:p>
          <a:p>
            <a:pPr marL="0" indent="0">
              <a:spcBef>
                <a:spcPct val="0"/>
              </a:spcBef>
              <a:buNone/>
            </a:pPr>
            <a:endParaRPr lang="en-US" altLang="en-US" sz="2200" dirty="0"/>
          </a:p>
          <a:p>
            <a:pPr marL="914400" lvl="1" indent="-514350">
              <a:spcAft>
                <a:spcPts val="600"/>
              </a:spcAft>
              <a:buFont typeface="Arial" panose="020B0604020202020204" pitchFamily="34" charset="0"/>
              <a:buAutoNum type="arabicPeriod"/>
            </a:pPr>
            <a:r>
              <a:rPr lang="en-US" altLang="en-US" sz="2400" dirty="0">
                <a:solidFill>
                  <a:srgbClr val="000000"/>
                </a:solidFill>
              </a:rPr>
              <a:t>Is the adult in danger of harm?</a:t>
            </a:r>
          </a:p>
          <a:p>
            <a:pPr marL="914400" lvl="1" indent="-514350">
              <a:spcAft>
                <a:spcPts val="600"/>
              </a:spcAft>
              <a:buFont typeface="Arial" panose="020B0604020202020204" pitchFamily="34" charset="0"/>
              <a:buAutoNum type="arabicPeriod"/>
            </a:pPr>
            <a:r>
              <a:rPr lang="en-US" altLang="en-US" sz="2400" dirty="0">
                <a:solidFill>
                  <a:srgbClr val="000000"/>
                </a:solidFill>
              </a:rPr>
              <a:t>Will money be stolen or spent?</a:t>
            </a:r>
            <a:br>
              <a:rPr lang="en-US" altLang="en-US" sz="2400" dirty="0">
                <a:solidFill>
                  <a:srgbClr val="000000"/>
                </a:solidFill>
              </a:rPr>
            </a:br>
            <a:r>
              <a:rPr lang="en-US" altLang="en-US" sz="2400" dirty="0">
                <a:solidFill>
                  <a:srgbClr val="000000"/>
                </a:solidFill>
              </a:rPr>
              <a:t>Property taken away?</a:t>
            </a:r>
          </a:p>
          <a:p>
            <a:pPr marL="914400" lvl="1" indent="-514350">
              <a:spcAft>
                <a:spcPts val="600"/>
              </a:spcAft>
              <a:buFont typeface="Arial" panose="020B0604020202020204" pitchFamily="34" charset="0"/>
              <a:buAutoNum type="arabicPeriod"/>
            </a:pPr>
            <a:r>
              <a:rPr lang="en-US" altLang="en-US" sz="2400" dirty="0">
                <a:solidFill>
                  <a:srgbClr val="000000"/>
                </a:solidFill>
              </a:rPr>
              <a:t>Does the adult appear to lack mental capacity?</a:t>
            </a:r>
          </a:p>
          <a:p>
            <a:pPr marL="0" indent="0">
              <a:spcBef>
                <a:spcPct val="0"/>
              </a:spcBef>
              <a:buNone/>
            </a:pPr>
            <a:endParaRPr lang="en-US" altLang="en-US" sz="2200" dirty="0"/>
          </a:p>
        </p:txBody>
      </p:sp>
    </p:spTree>
    <p:extLst>
      <p:ext uri="{BB962C8B-B14F-4D97-AF65-F5344CB8AC3E}">
        <p14:creationId xmlns:p14="http://schemas.microsoft.com/office/powerpoint/2010/main" val="4930365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6EB638E-923C-0448-AA20-B2B2515123F0}"/>
              </a:ext>
            </a:extLst>
          </p:cNvPr>
          <p:cNvSpPr>
            <a:spLocks noGrp="1"/>
          </p:cNvSpPr>
          <p:nvPr>
            <p:ph sz="half" idx="1"/>
          </p:nvPr>
        </p:nvSpPr>
        <p:spPr>
          <a:xfrm>
            <a:off x="506413" y="1758950"/>
            <a:ext cx="8277225" cy="762000"/>
          </a:xfrm>
        </p:spPr>
        <p:txBody>
          <a:bodyPr/>
          <a:lstStyle/>
          <a:p>
            <a:pPr algn="ctr" eaLnBrk="1" fontAlgn="auto" hangingPunct="1">
              <a:spcAft>
                <a:spcPts val="0"/>
              </a:spcAft>
              <a:defRPr/>
            </a:pPr>
            <a:r>
              <a:rPr lang="en-US" sz="2600" cap="none" dirty="0">
                <a:ea typeface="+mn-ea"/>
              </a:rPr>
              <a:t>RESPONDING TO ABUSE AND NEGLECT:</a:t>
            </a:r>
          </a:p>
          <a:p>
            <a:pPr algn="ctr" eaLnBrk="1" fontAlgn="auto" hangingPunct="1">
              <a:spcAft>
                <a:spcPts val="0"/>
              </a:spcAft>
              <a:defRPr/>
            </a:pPr>
            <a:r>
              <a:rPr lang="en-US" sz="2600" cap="none" dirty="0">
                <a:ea typeface="+mn-ea"/>
              </a:rPr>
              <a:t>REPORT TO POLICE</a:t>
            </a:r>
          </a:p>
        </p:txBody>
      </p:sp>
      <p:sp>
        <p:nvSpPr>
          <p:cNvPr id="84995" name="Text Placeholder 2">
            <a:extLst>
              <a:ext uri="{FF2B5EF4-FFF2-40B4-BE49-F238E27FC236}">
                <a16:creationId xmlns:a16="http://schemas.microsoft.com/office/drawing/2014/main" id="{DDAAF628-E3F2-7943-A9DF-440FF1848BFB}"/>
              </a:ext>
            </a:extLst>
          </p:cNvPr>
          <p:cNvSpPr>
            <a:spLocks noGrp="1"/>
          </p:cNvSpPr>
          <p:nvPr>
            <p:ph type="body" sz="quarter" idx="10"/>
          </p:nvPr>
        </p:nvSpPr>
        <p:spPr bwMode="auto">
          <a:xfrm>
            <a:off x="506413" y="2833688"/>
            <a:ext cx="8128000" cy="33702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a:spcBef>
                <a:spcPct val="0"/>
              </a:spcBef>
            </a:pPr>
            <a:r>
              <a:rPr lang="en-US" altLang="en-US" sz="2400" b="1" dirty="0"/>
              <a:t>How to report? </a:t>
            </a:r>
            <a:endParaRPr lang="en-US" altLang="en-US" sz="2400" dirty="0"/>
          </a:p>
          <a:p>
            <a:pPr lvl="1">
              <a:spcBef>
                <a:spcPct val="0"/>
              </a:spcBef>
            </a:pPr>
            <a:r>
              <a:rPr lang="en-US" altLang="en-US" sz="2400" b="1" dirty="0"/>
              <a:t>Emergency: </a:t>
            </a:r>
            <a:r>
              <a:rPr lang="en-US" altLang="en-US" sz="2400" dirty="0"/>
              <a:t>Call 911</a:t>
            </a:r>
          </a:p>
          <a:p>
            <a:pPr lvl="1">
              <a:spcBef>
                <a:spcPct val="0"/>
              </a:spcBef>
            </a:pPr>
            <a:r>
              <a:rPr lang="en-US" altLang="en-US" sz="2400" b="1" dirty="0"/>
              <a:t>Local Police (non-emergency): </a:t>
            </a:r>
            <a:r>
              <a:rPr lang="en-US" altLang="en-US" sz="2400" dirty="0"/>
              <a:t>Province/Territory specific numbers</a:t>
            </a:r>
          </a:p>
          <a:p>
            <a:pPr>
              <a:spcBef>
                <a:spcPct val="0"/>
              </a:spcBef>
            </a:pPr>
            <a:r>
              <a:rPr lang="en-US" altLang="en-US" sz="2400" b="1" dirty="0"/>
              <a:t>Why report? </a:t>
            </a:r>
            <a:r>
              <a:rPr lang="en-US" altLang="en-US" sz="2400" dirty="0"/>
              <a:t>Suspect a crime has/may occur, or immediate risk to a person’s physical safety</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3265DE5-2EF3-1543-AC65-950014806940}"/>
              </a:ext>
            </a:extLst>
          </p:cNvPr>
          <p:cNvSpPr>
            <a:spLocks noGrp="1"/>
          </p:cNvSpPr>
          <p:nvPr>
            <p:ph sz="half" idx="1"/>
          </p:nvPr>
        </p:nvSpPr>
        <p:spPr>
          <a:xfrm>
            <a:off x="508000" y="1743075"/>
            <a:ext cx="8277225" cy="762000"/>
          </a:xfrm>
        </p:spPr>
        <p:txBody>
          <a:bodyPr/>
          <a:lstStyle/>
          <a:p>
            <a:pPr algn="ctr" eaLnBrk="1" fontAlgn="auto" hangingPunct="1">
              <a:spcAft>
                <a:spcPts val="0"/>
              </a:spcAft>
              <a:defRPr/>
            </a:pPr>
            <a:r>
              <a:rPr lang="en-US" sz="2600" cap="none" dirty="0">
                <a:ea typeface="+mn-ea"/>
              </a:rPr>
              <a:t>RESPONDING TO ABUSE AND NEGLECT:</a:t>
            </a:r>
          </a:p>
          <a:p>
            <a:pPr algn="ctr" eaLnBrk="1" fontAlgn="auto" hangingPunct="1">
              <a:spcAft>
                <a:spcPts val="0"/>
              </a:spcAft>
              <a:defRPr/>
            </a:pPr>
            <a:r>
              <a:rPr lang="en-US" sz="2600" cap="none" dirty="0">
                <a:ea typeface="+mn-ea"/>
              </a:rPr>
              <a:t>MANDATORY DUTY TO REPORT LEGISLATION</a:t>
            </a:r>
          </a:p>
        </p:txBody>
      </p:sp>
      <p:sp>
        <p:nvSpPr>
          <p:cNvPr id="87043" name="Text Placeholder 2">
            <a:extLst>
              <a:ext uri="{FF2B5EF4-FFF2-40B4-BE49-F238E27FC236}">
                <a16:creationId xmlns:a16="http://schemas.microsoft.com/office/drawing/2014/main" id="{0EEB5832-0A08-9942-ABD3-7DC317434D1A}"/>
              </a:ext>
            </a:extLst>
          </p:cNvPr>
          <p:cNvSpPr>
            <a:spLocks noGrp="1"/>
          </p:cNvSpPr>
          <p:nvPr>
            <p:ph type="body" sz="quarter" idx="10"/>
          </p:nvPr>
        </p:nvSpPr>
        <p:spPr bwMode="auto">
          <a:xfrm>
            <a:off x="885825" y="3048000"/>
            <a:ext cx="7519988" cy="31927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a:spcAft>
                <a:spcPts val="1200"/>
              </a:spcAft>
            </a:pPr>
            <a:r>
              <a:rPr lang="en-US" altLang="en-US" sz="2400" dirty="0"/>
              <a:t>Care facilities (Alberta, Manitoba, Newfoundland and Labrador, Nova Scotia, Ontario)—if you work in a care facility you must report abuse to supervisor</a:t>
            </a:r>
          </a:p>
          <a:p>
            <a:pPr>
              <a:spcAft>
                <a:spcPts val="1200"/>
              </a:spcAft>
            </a:pPr>
            <a:r>
              <a:rPr lang="en-US" altLang="en-US" sz="2400" dirty="0"/>
              <a:t>Reporting abuse is mandatory in Nova Scotia if occurring anywhere in community</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3265DE5-2EF3-1543-AC65-950014806940}"/>
              </a:ext>
            </a:extLst>
          </p:cNvPr>
          <p:cNvSpPr>
            <a:spLocks noGrp="1"/>
          </p:cNvSpPr>
          <p:nvPr>
            <p:ph sz="half" idx="1"/>
          </p:nvPr>
        </p:nvSpPr>
        <p:spPr>
          <a:xfrm>
            <a:off x="508000" y="1743075"/>
            <a:ext cx="8277225" cy="748666"/>
          </a:xfrm>
        </p:spPr>
        <p:txBody>
          <a:bodyPr/>
          <a:lstStyle/>
          <a:p>
            <a:pPr algn="ctr" eaLnBrk="1" fontAlgn="auto" hangingPunct="1">
              <a:spcAft>
                <a:spcPts val="0"/>
              </a:spcAft>
              <a:defRPr/>
            </a:pPr>
            <a:r>
              <a:rPr lang="en-US" cap="none" dirty="0">
                <a:ea typeface="+mn-ea"/>
              </a:rPr>
              <a:t>IS RESPONDING TO ABUSE MANDATORY?</a:t>
            </a:r>
          </a:p>
        </p:txBody>
      </p:sp>
      <p:sp>
        <p:nvSpPr>
          <p:cNvPr id="87043" name="Text Placeholder 2">
            <a:extLst>
              <a:ext uri="{FF2B5EF4-FFF2-40B4-BE49-F238E27FC236}">
                <a16:creationId xmlns:a16="http://schemas.microsoft.com/office/drawing/2014/main" id="{0EEB5832-0A08-9942-ABD3-7DC317434D1A}"/>
              </a:ext>
            </a:extLst>
          </p:cNvPr>
          <p:cNvSpPr>
            <a:spLocks noGrp="1"/>
          </p:cNvSpPr>
          <p:nvPr>
            <p:ph type="body" sz="quarter" idx="10"/>
          </p:nvPr>
        </p:nvSpPr>
        <p:spPr bwMode="auto">
          <a:xfrm>
            <a:off x="886618" y="2773680"/>
            <a:ext cx="7519988" cy="316992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marL="0" indent="0">
              <a:spcAft>
                <a:spcPts val="1200"/>
              </a:spcAft>
              <a:buNone/>
            </a:pPr>
            <a:r>
              <a:rPr lang="en-US" altLang="en-US" dirty="0"/>
              <a:t>Consider not only the law. </a:t>
            </a:r>
          </a:p>
          <a:p>
            <a:pPr marL="0" indent="0">
              <a:spcAft>
                <a:spcPts val="1200"/>
              </a:spcAft>
              <a:buNone/>
            </a:pPr>
            <a:r>
              <a:rPr lang="en-US" altLang="en-US" dirty="0"/>
              <a:t>Consider also:</a:t>
            </a:r>
          </a:p>
          <a:p>
            <a:pPr lvl="1">
              <a:spcAft>
                <a:spcPts val="1200"/>
              </a:spcAft>
              <a:buFont typeface="Arial" panose="020B0604020202020204" pitchFamily="34" charset="0"/>
              <a:buChar char="•"/>
            </a:pPr>
            <a:r>
              <a:rPr lang="en-US" altLang="en-US" dirty="0"/>
              <a:t>Employer or institutional policies</a:t>
            </a:r>
          </a:p>
          <a:p>
            <a:pPr lvl="1">
              <a:spcAft>
                <a:spcPts val="1200"/>
              </a:spcAft>
              <a:buFont typeface="Arial" panose="020B0604020202020204" pitchFamily="34" charset="0"/>
              <a:buChar char="•"/>
            </a:pPr>
            <a:r>
              <a:rPr lang="en-US" altLang="en-US" dirty="0"/>
              <a:t>Professional codes of ethics</a:t>
            </a:r>
          </a:p>
        </p:txBody>
      </p:sp>
    </p:spTree>
    <p:extLst>
      <p:ext uri="{BB962C8B-B14F-4D97-AF65-F5344CB8AC3E}">
        <p14:creationId xmlns:p14="http://schemas.microsoft.com/office/powerpoint/2010/main" val="246624282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6918B4A-A8E9-A545-B965-54D1EFB4ADB7}"/>
              </a:ext>
            </a:extLst>
          </p:cNvPr>
          <p:cNvSpPr>
            <a:spLocks noGrp="1"/>
          </p:cNvSpPr>
          <p:nvPr>
            <p:ph sz="half" idx="1"/>
          </p:nvPr>
        </p:nvSpPr>
        <p:spPr>
          <a:xfrm>
            <a:off x="508000" y="1589088"/>
            <a:ext cx="8277225" cy="1098550"/>
          </a:xfrm>
        </p:spPr>
        <p:txBody>
          <a:bodyPr/>
          <a:lstStyle/>
          <a:p>
            <a:pPr algn="ctr" eaLnBrk="1" fontAlgn="auto" hangingPunct="1">
              <a:spcAft>
                <a:spcPts val="0"/>
              </a:spcAft>
              <a:defRPr/>
            </a:pPr>
            <a:r>
              <a:rPr lang="en-US" sz="2600" cap="none" dirty="0">
                <a:ea typeface="+mn-ea"/>
              </a:rPr>
              <a:t>RESPONDING TO ABUSE AND NEGLECT:</a:t>
            </a:r>
          </a:p>
          <a:p>
            <a:pPr algn="ctr" eaLnBrk="1" fontAlgn="auto" hangingPunct="1">
              <a:spcAft>
                <a:spcPts val="0"/>
              </a:spcAft>
              <a:defRPr/>
            </a:pPr>
            <a:r>
              <a:rPr lang="en-US" sz="2600" cap="none" dirty="0">
                <a:ea typeface="+mn-ea"/>
              </a:rPr>
              <a:t>AGENCIES THAT RESPOND TO ABUSE</a:t>
            </a:r>
          </a:p>
        </p:txBody>
      </p:sp>
      <p:sp>
        <p:nvSpPr>
          <p:cNvPr id="82947" name="Text Placeholder 2">
            <a:extLst>
              <a:ext uri="{FF2B5EF4-FFF2-40B4-BE49-F238E27FC236}">
                <a16:creationId xmlns:a16="http://schemas.microsoft.com/office/drawing/2014/main" id="{9E9DA95C-8339-4129-9970-04D849B63EE0}"/>
              </a:ext>
            </a:extLst>
          </p:cNvPr>
          <p:cNvSpPr>
            <a:spLocks noGrp="1"/>
          </p:cNvSpPr>
          <p:nvPr>
            <p:ph type="body" sz="quarter" idx="10"/>
          </p:nvPr>
        </p:nvSpPr>
        <p:spPr bwMode="auto">
          <a:xfrm>
            <a:off x="339725" y="2687638"/>
            <a:ext cx="8634413" cy="336867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a:spcAft>
                <a:spcPts val="1200"/>
              </a:spcAft>
              <a:defRPr/>
            </a:pPr>
            <a:r>
              <a:rPr lang="en-US" altLang="en-US" sz="2200" b="1" dirty="0"/>
              <a:t>Alberta: </a:t>
            </a:r>
            <a:r>
              <a:rPr lang="en-US" altLang="en-US" sz="2200" dirty="0"/>
              <a:t>Protection for Persons in Care Office</a:t>
            </a:r>
            <a:endParaRPr lang="en-US" altLang="en-US" sz="2200" b="1" dirty="0"/>
          </a:p>
          <a:p>
            <a:pPr>
              <a:spcAft>
                <a:spcPts val="1200"/>
              </a:spcAft>
              <a:defRPr/>
            </a:pPr>
            <a:r>
              <a:rPr lang="en-US" altLang="en-US" sz="2200" b="1" dirty="0"/>
              <a:t>British Columbia: </a:t>
            </a:r>
            <a:r>
              <a:rPr lang="en-US" altLang="en-US" sz="2200" dirty="0"/>
              <a:t>Regional health authorities, Providence Health Care Society, and Community Living BC</a:t>
            </a:r>
          </a:p>
          <a:p>
            <a:pPr>
              <a:spcAft>
                <a:spcPts val="1200"/>
              </a:spcAft>
              <a:defRPr/>
            </a:pPr>
            <a:r>
              <a:rPr lang="en-US" altLang="en-US" sz="2200" b="1" dirty="0"/>
              <a:t>Manitoba: </a:t>
            </a:r>
            <a:r>
              <a:rPr lang="en-US" altLang="en-US" sz="2200" dirty="0"/>
              <a:t>Ministry of Health, Protection for Persons in Care Office</a:t>
            </a:r>
          </a:p>
          <a:p>
            <a:pPr>
              <a:spcAft>
                <a:spcPts val="1200"/>
              </a:spcAft>
              <a:defRPr/>
            </a:pPr>
            <a:r>
              <a:rPr lang="en-US" altLang="en-US" sz="2200" b="1" dirty="0"/>
              <a:t>New Brunswick: </a:t>
            </a:r>
            <a:r>
              <a:rPr lang="en-US" altLang="en-US" sz="2200" dirty="0"/>
              <a:t>Minister of Family &amp; Community Services</a:t>
            </a:r>
          </a:p>
          <a:p>
            <a:pPr>
              <a:spcAft>
                <a:spcPts val="1200"/>
              </a:spcAft>
              <a:defRPr/>
            </a:pPr>
            <a:r>
              <a:rPr lang="en-US" altLang="en-US" sz="2200" b="1" dirty="0"/>
              <a:t>Newfoundland &amp; Labrador: </a:t>
            </a:r>
            <a:r>
              <a:rPr lang="en-US" altLang="en-US" sz="2200" dirty="0"/>
              <a:t>Provincial director of Neglected Adults – Ministry of Health and Community Services</a:t>
            </a:r>
            <a:endParaRPr lang="en-US" altLang="en-US" sz="2200" b="1" dirty="0"/>
          </a:p>
          <a:p>
            <a:pPr marL="0" indent="0">
              <a:spcAft>
                <a:spcPts val="1200"/>
              </a:spcAft>
              <a:buFont typeface="Arial" panose="020B0604020202020204" pitchFamily="34" charset="0"/>
              <a:buNone/>
              <a:defRPr/>
            </a:pPr>
            <a:endParaRPr lang="en-US" altLang="en-US" sz="2400" b="1"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3637B3F-3C94-4C7B-BC01-C4E6AD8A7557}"/>
              </a:ext>
            </a:extLst>
          </p:cNvPr>
          <p:cNvSpPr>
            <a:spLocks noGrp="1"/>
          </p:cNvSpPr>
          <p:nvPr>
            <p:ph sz="half" idx="1"/>
          </p:nvPr>
        </p:nvSpPr>
        <p:spPr>
          <a:xfrm>
            <a:off x="468313" y="1749425"/>
            <a:ext cx="8207375" cy="762000"/>
          </a:xfrm>
        </p:spPr>
        <p:txBody>
          <a:bodyPr/>
          <a:lstStyle/>
          <a:p>
            <a:pPr algn="ctr">
              <a:defRPr/>
            </a:pPr>
            <a:r>
              <a:rPr lang="en-US" dirty="0"/>
              <a:t>Responding to abuse and neglect: health authority/designated agencies</a:t>
            </a:r>
          </a:p>
        </p:txBody>
      </p:sp>
      <p:sp>
        <p:nvSpPr>
          <p:cNvPr id="91139" name="Text Placeholder 2">
            <a:extLst>
              <a:ext uri="{FF2B5EF4-FFF2-40B4-BE49-F238E27FC236}">
                <a16:creationId xmlns:a16="http://schemas.microsoft.com/office/drawing/2014/main" id="{BC76D842-E1EC-1348-9330-E937866E1E77}"/>
              </a:ext>
            </a:extLst>
          </p:cNvPr>
          <p:cNvSpPr>
            <a:spLocks noGrp="1" noChangeArrowheads="1"/>
          </p:cNvSpPr>
          <p:nvPr>
            <p:ph type="body" sz="quarter" idx="10"/>
          </p:nvPr>
        </p:nvSpPr>
        <p:spPr bwMode="auto">
          <a:xfrm>
            <a:off x="468313" y="2667000"/>
            <a:ext cx="8207375" cy="3657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r>
              <a:rPr lang="en-US" altLang="en-US" sz="2200" b="1" dirty="0"/>
              <a:t>Nova Scotia: </a:t>
            </a:r>
            <a:r>
              <a:rPr lang="en-US" altLang="en-US" sz="2200" dirty="0"/>
              <a:t>Minister of Community Services; Minister of Health</a:t>
            </a:r>
          </a:p>
          <a:p>
            <a:r>
              <a:rPr lang="en-US" altLang="en-US" sz="2200" b="1" dirty="0"/>
              <a:t>Ontario: </a:t>
            </a:r>
            <a:r>
              <a:rPr lang="en-US" altLang="en-US" sz="2200" dirty="0"/>
              <a:t>Director (Ministry of Health)</a:t>
            </a:r>
          </a:p>
          <a:p>
            <a:r>
              <a:rPr lang="en-US" altLang="en-US" sz="2200" b="1" dirty="0"/>
              <a:t>Prince Edward Island: </a:t>
            </a:r>
            <a:r>
              <a:rPr lang="en-US" altLang="en-US" sz="2200" dirty="0"/>
              <a:t>Minister of Health and Wellness (Adult Protection Program)</a:t>
            </a:r>
          </a:p>
          <a:p>
            <a:r>
              <a:rPr lang="en-US" altLang="en-US" sz="2200" b="1" dirty="0"/>
              <a:t>Quebec:</a:t>
            </a:r>
            <a:r>
              <a:rPr lang="en-US" altLang="en-US" sz="2200" dirty="0"/>
              <a:t> Commission des droits de la </a:t>
            </a:r>
            <a:r>
              <a:rPr lang="en-US" altLang="en-US" sz="2200" dirty="0" err="1"/>
              <a:t>personne</a:t>
            </a:r>
            <a:r>
              <a:rPr lang="en-US" altLang="en-US" sz="2200" dirty="0"/>
              <a:t> et des droits de la </a:t>
            </a:r>
            <a:r>
              <a:rPr lang="en-US" altLang="en-US" sz="2200" dirty="0" err="1"/>
              <a:t>jeunesse</a:t>
            </a:r>
            <a:r>
              <a:rPr lang="en-US" altLang="en-US" sz="2200" dirty="0"/>
              <a:t>.</a:t>
            </a:r>
            <a:r>
              <a:rPr lang="en-US" altLang="en-US" sz="2200" b="1" dirty="0"/>
              <a:t> </a:t>
            </a:r>
          </a:p>
          <a:p>
            <a:r>
              <a:rPr lang="en-US" altLang="en-US" sz="2200" b="1" dirty="0"/>
              <a:t>Saskatchewan: </a:t>
            </a:r>
            <a:r>
              <a:rPr lang="en-US" altLang="en-US" sz="2200" dirty="0"/>
              <a:t>Department of Health and regional health authority</a:t>
            </a:r>
            <a:endParaRPr lang="en-US" altLang="en-US" sz="2200" b="1" dirty="0"/>
          </a:p>
          <a:p>
            <a:pPr>
              <a:spcAft>
                <a:spcPts val="1200"/>
              </a:spcAft>
            </a:pPr>
            <a:r>
              <a:rPr lang="en-US" altLang="en-US" sz="2200" b="1" dirty="0">
                <a:solidFill>
                  <a:srgbClr val="000000"/>
                </a:solidFill>
              </a:rPr>
              <a:t>Yukon: </a:t>
            </a:r>
            <a:r>
              <a:rPr lang="en-US" altLang="en-US" sz="2200" dirty="0">
                <a:solidFill>
                  <a:srgbClr val="000000"/>
                </a:solidFill>
              </a:rPr>
              <a:t>Seniors’ Services/Adult Protection Unit</a:t>
            </a:r>
            <a:endParaRPr lang="en-US" altLang="en-US" sz="2200" b="1" dirty="0">
              <a:solidFill>
                <a:srgbClr val="000000"/>
              </a:solidFill>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Content Placeholder 1">
            <a:extLst>
              <a:ext uri="{FF2B5EF4-FFF2-40B4-BE49-F238E27FC236}">
                <a16:creationId xmlns:a16="http://schemas.microsoft.com/office/drawing/2014/main" id="{5BE5BFF8-B09F-9846-AE37-BE16460ABAF2}"/>
              </a:ext>
            </a:extLst>
          </p:cNvPr>
          <p:cNvSpPr>
            <a:spLocks noGrp="1"/>
          </p:cNvSpPr>
          <p:nvPr>
            <p:ph sz="half" idx="1"/>
          </p:nvPr>
        </p:nvSpPr>
        <p:spPr bwMode="auto">
          <a:xfrm>
            <a:off x="1504950" y="1806575"/>
            <a:ext cx="6248400" cy="1219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eaLnBrk="1" hangingPunct="1"/>
            <a:r>
              <a:rPr lang="en-US" altLang="en-US" sz="3000" cap="none">
                <a:latin typeface="Arial" panose="020B0604020202020204" pitchFamily="34" charset="0"/>
                <a:ea typeface="ＭＳ Ｐゴシック" panose="020B0600070205080204" pitchFamily="34" charset="-128"/>
                <a:cs typeface="Arial" panose="020B0604020202020204" pitchFamily="34" charset="0"/>
              </a:rPr>
              <a:t>Guiding Principles </a:t>
            </a:r>
          </a:p>
          <a:p>
            <a:pPr algn="ctr" eaLnBrk="1" hangingPunct="1"/>
            <a:r>
              <a:rPr lang="en-US" altLang="en-US" sz="3000" cap="none">
                <a:latin typeface="Arial" panose="020B0604020202020204" pitchFamily="34" charset="0"/>
                <a:ea typeface="ＭＳ Ｐゴシック" panose="020B0600070205080204" pitchFamily="34" charset="-128"/>
                <a:cs typeface="Arial" panose="020B0604020202020204" pitchFamily="34" charset="0"/>
              </a:rPr>
              <a:t>Responding to Abuse</a:t>
            </a:r>
          </a:p>
        </p:txBody>
      </p:sp>
      <p:sp>
        <p:nvSpPr>
          <p:cNvPr id="77826" name="Text Placeholder 2">
            <a:extLst>
              <a:ext uri="{FF2B5EF4-FFF2-40B4-BE49-F238E27FC236}">
                <a16:creationId xmlns:a16="http://schemas.microsoft.com/office/drawing/2014/main" id="{3905D73B-672D-DE49-9E5A-B99360B1E04D}"/>
              </a:ext>
            </a:extLst>
          </p:cNvPr>
          <p:cNvSpPr>
            <a:spLocks noGrp="1"/>
          </p:cNvSpPr>
          <p:nvPr>
            <p:ph type="body" sz="quarter" idx="10"/>
          </p:nvPr>
        </p:nvSpPr>
        <p:spPr bwMode="auto">
          <a:xfrm>
            <a:off x="762000" y="3276600"/>
            <a:ext cx="8023225" cy="3048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marL="514350" indent="-514350" eaLnBrk="1" hangingPunct="1">
              <a:buFont typeface="Arial" panose="020B0604020202020204" pitchFamily="34" charset="0"/>
              <a:buNone/>
            </a:pPr>
            <a:r>
              <a:rPr lang="en-US" altLang="en-US" b="1">
                <a:ea typeface="ＭＳ Ｐゴシック" panose="020B0600070205080204" pitchFamily="34" charset="-128"/>
              </a:rPr>
              <a:t>1.  Talk to the older adult</a:t>
            </a:r>
          </a:p>
          <a:p>
            <a:pPr marL="514350" indent="-514350">
              <a:buFont typeface="Arial" panose="020B0604020202020204" pitchFamily="34" charset="0"/>
              <a:buNone/>
            </a:pPr>
            <a:r>
              <a:rPr lang="en-US" altLang="en-US" sz="2600">
                <a:solidFill>
                  <a:srgbClr val="000000"/>
                </a:solidFill>
                <a:ea typeface="ＭＳ Ｐゴシック" panose="020B0600070205080204" pitchFamily="34" charset="-128"/>
              </a:rPr>
              <a:t>	Ask questions. Talk to the older person about his or her experience. Help the person to identify resources that could be helpful.</a:t>
            </a:r>
          </a:p>
        </p:txBody>
      </p:sp>
    </p:spTree>
    <p:extLst>
      <p:ext uri="{BB962C8B-B14F-4D97-AF65-F5344CB8AC3E}">
        <p14:creationId xmlns:p14="http://schemas.microsoft.com/office/powerpoint/2010/main" val="221666553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Content Placeholder 1">
            <a:extLst>
              <a:ext uri="{FF2B5EF4-FFF2-40B4-BE49-F238E27FC236}">
                <a16:creationId xmlns:a16="http://schemas.microsoft.com/office/drawing/2014/main" id="{C30F225E-F785-684A-8764-006E423ED106}"/>
              </a:ext>
            </a:extLst>
          </p:cNvPr>
          <p:cNvSpPr>
            <a:spLocks noGrp="1"/>
          </p:cNvSpPr>
          <p:nvPr>
            <p:ph sz="half" idx="1"/>
          </p:nvPr>
        </p:nvSpPr>
        <p:spPr bwMode="auto">
          <a:xfrm>
            <a:off x="1371600" y="2057400"/>
            <a:ext cx="6248400" cy="1219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eaLnBrk="1" hangingPunct="1"/>
            <a:r>
              <a:rPr lang="en-US" altLang="en-US" cap="none">
                <a:latin typeface="Arial" panose="020B0604020202020204" pitchFamily="34" charset="0"/>
                <a:ea typeface="ＭＳ Ｐゴシック" panose="020B0600070205080204" pitchFamily="34" charset="-128"/>
                <a:cs typeface="Arial" panose="020B0604020202020204" pitchFamily="34" charset="0"/>
              </a:rPr>
              <a:t>Guiding Principles </a:t>
            </a:r>
          </a:p>
          <a:p>
            <a:pPr algn="ctr" eaLnBrk="1" hangingPunct="1"/>
            <a:r>
              <a:rPr lang="en-US" altLang="en-US" cap="none">
                <a:latin typeface="Arial" panose="020B0604020202020204" pitchFamily="34" charset="0"/>
                <a:ea typeface="ＭＳ Ｐゴシック" panose="020B0600070205080204" pitchFamily="34" charset="-128"/>
                <a:cs typeface="Arial" panose="020B0604020202020204" pitchFamily="34" charset="0"/>
              </a:rPr>
              <a:t>Responding to Abuse</a:t>
            </a:r>
          </a:p>
        </p:txBody>
      </p:sp>
      <p:sp>
        <p:nvSpPr>
          <p:cNvPr id="79874" name="Text Placeholder 2">
            <a:extLst>
              <a:ext uri="{FF2B5EF4-FFF2-40B4-BE49-F238E27FC236}">
                <a16:creationId xmlns:a16="http://schemas.microsoft.com/office/drawing/2014/main" id="{0E27F6B5-B6AA-604F-826D-7534DC49C641}"/>
              </a:ext>
            </a:extLst>
          </p:cNvPr>
          <p:cNvSpPr>
            <a:spLocks noGrp="1"/>
          </p:cNvSpPr>
          <p:nvPr>
            <p:ph type="body" sz="quarter" idx="10"/>
          </p:nvPr>
        </p:nvSpPr>
        <p:spPr bwMode="auto">
          <a:xfrm>
            <a:off x="762000" y="3276600"/>
            <a:ext cx="7696200" cy="3048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marL="514350" indent="-514350" eaLnBrk="1" hangingPunct="1">
              <a:buFont typeface="Arial" panose="020B0604020202020204" pitchFamily="34" charset="0"/>
              <a:buNone/>
            </a:pPr>
            <a:r>
              <a:rPr lang="en-US" altLang="en-US" b="1">
                <a:ea typeface="ＭＳ Ｐゴシック" panose="020B0600070205080204" pitchFamily="34" charset="-128"/>
              </a:rPr>
              <a:t>2.  Respect personal values</a:t>
            </a:r>
          </a:p>
          <a:p>
            <a:pPr marL="514350" indent="-514350" eaLnBrk="1" hangingPunct="1">
              <a:buFont typeface="Arial" panose="020B0604020202020204" pitchFamily="34" charset="0"/>
              <a:buNone/>
            </a:pPr>
            <a:r>
              <a:rPr lang="en-US" altLang="en-US" sz="2600">
                <a:ea typeface="ＭＳ Ｐゴシック" panose="020B0600070205080204" pitchFamily="34" charset="-128"/>
              </a:rPr>
              <a:t>	Respect the personal values, priorities, goals and lifestyle choices of an older adult.  </a:t>
            </a:r>
          </a:p>
          <a:p>
            <a:pPr marL="514350" indent="-514350" eaLnBrk="1" hangingPunct="1">
              <a:buFont typeface="Arial" panose="020B0604020202020204" pitchFamily="34" charset="0"/>
              <a:buNone/>
            </a:pPr>
            <a:r>
              <a:rPr lang="en-US" altLang="en-US" sz="2600">
                <a:ea typeface="ＭＳ Ｐゴシック" panose="020B0600070205080204" pitchFamily="34" charset="-128"/>
              </a:rPr>
              <a:t>	Identify support networks and solutions that suit the older adult’s individuality.</a:t>
            </a:r>
          </a:p>
        </p:txBody>
      </p:sp>
    </p:spTree>
    <p:extLst>
      <p:ext uri="{BB962C8B-B14F-4D97-AF65-F5344CB8AC3E}">
        <p14:creationId xmlns:p14="http://schemas.microsoft.com/office/powerpoint/2010/main" val="125913219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Content Placeholder 1">
            <a:extLst>
              <a:ext uri="{FF2B5EF4-FFF2-40B4-BE49-F238E27FC236}">
                <a16:creationId xmlns:a16="http://schemas.microsoft.com/office/drawing/2014/main" id="{C18A0A8D-C20F-DF46-9CBE-B1E1019BE2C1}"/>
              </a:ext>
            </a:extLst>
          </p:cNvPr>
          <p:cNvSpPr>
            <a:spLocks noGrp="1"/>
          </p:cNvSpPr>
          <p:nvPr>
            <p:ph sz="half" idx="1"/>
          </p:nvPr>
        </p:nvSpPr>
        <p:spPr bwMode="auto">
          <a:xfrm>
            <a:off x="1371600" y="2057400"/>
            <a:ext cx="6248400" cy="1219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eaLnBrk="1" hangingPunct="1"/>
            <a:r>
              <a:rPr lang="en-US" altLang="en-US" cap="none">
                <a:latin typeface="Arial" panose="020B0604020202020204" pitchFamily="34" charset="0"/>
                <a:ea typeface="ＭＳ Ｐゴシック" panose="020B0600070205080204" pitchFamily="34" charset="-128"/>
                <a:cs typeface="Arial" panose="020B0604020202020204" pitchFamily="34" charset="0"/>
              </a:rPr>
              <a:t>Guiding Principles </a:t>
            </a:r>
          </a:p>
          <a:p>
            <a:pPr algn="ctr" eaLnBrk="1" hangingPunct="1"/>
            <a:r>
              <a:rPr lang="en-US" altLang="en-US" cap="none">
                <a:latin typeface="Arial" panose="020B0604020202020204" pitchFamily="34" charset="0"/>
                <a:ea typeface="ＭＳ Ｐゴシック" panose="020B0600070205080204" pitchFamily="34" charset="-128"/>
                <a:cs typeface="Arial" panose="020B0604020202020204" pitchFamily="34" charset="0"/>
              </a:rPr>
              <a:t>Responding to Abuse</a:t>
            </a:r>
          </a:p>
        </p:txBody>
      </p:sp>
      <p:sp>
        <p:nvSpPr>
          <p:cNvPr id="81922" name="Text Placeholder 2">
            <a:extLst>
              <a:ext uri="{FF2B5EF4-FFF2-40B4-BE49-F238E27FC236}">
                <a16:creationId xmlns:a16="http://schemas.microsoft.com/office/drawing/2014/main" id="{2B2D7E13-8D3F-AE48-8FC0-D84B33475409}"/>
              </a:ext>
            </a:extLst>
          </p:cNvPr>
          <p:cNvSpPr>
            <a:spLocks noGrp="1"/>
          </p:cNvSpPr>
          <p:nvPr>
            <p:ph type="body" sz="quarter" idx="10"/>
          </p:nvPr>
        </p:nvSpPr>
        <p:spPr bwMode="auto">
          <a:xfrm>
            <a:off x="762000" y="3276600"/>
            <a:ext cx="7696200" cy="3048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marL="514350" indent="-514350" eaLnBrk="1" hangingPunct="1">
              <a:buFont typeface="Arial" panose="020B0604020202020204" pitchFamily="34" charset="0"/>
              <a:buNone/>
            </a:pPr>
            <a:r>
              <a:rPr lang="en-US" altLang="en-US" b="1">
                <a:ea typeface="ＭＳ Ｐゴシック" panose="020B0600070205080204" pitchFamily="34" charset="-128"/>
              </a:rPr>
              <a:t>3.  Recognize the right to make decisions</a:t>
            </a:r>
          </a:p>
          <a:p>
            <a:pPr marL="514350" indent="-514350" eaLnBrk="1" hangingPunct="1">
              <a:buFont typeface="Arial" panose="020B0604020202020204" pitchFamily="34" charset="0"/>
              <a:buNone/>
            </a:pPr>
            <a:r>
              <a:rPr lang="en-US" altLang="en-US">
                <a:ea typeface="ＭＳ Ｐゴシック" panose="020B0600070205080204" pitchFamily="34" charset="-128"/>
              </a:rPr>
              <a:t>	</a:t>
            </a:r>
            <a:r>
              <a:rPr lang="en-US" altLang="en-US" sz="2600">
                <a:ea typeface="ＭＳ Ｐゴシック" panose="020B0600070205080204" pitchFamily="34" charset="-128"/>
              </a:rPr>
              <a:t>Mentally capable older adults have the right to make decisions, including choices others might consider risky or unwise. </a:t>
            </a:r>
          </a:p>
        </p:txBody>
      </p:sp>
    </p:spTree>
    <p:extLst>
      <p:ext uri="{BB962C8B-B14F-4D97-AF65-F5344CB8AC3E}">
        <p14:creationId xmlns:p14="http://schemas.microsoft.com/office/powerpoint/2010/main" val="29059289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A8F0527-D173-40E7-8ECC-070286C538EC}"/>
              </a:ext>
            </a:extLst>
          </p:cNvPr>
          <p:cNvSpPr>
            <a:spLocks noGrp="1"/>
          </p:cNvSpPr>
          <p:nvPr>
            <p:ph sz="half" idx="1"/>
          </p:nvPr>
        </p:nvSpPr>
        <p:spPr>
          <a:xfrm>
            <a:off x="1514475" y="1630363"/>
            <a:ext cx="6248400" cy="762000"/>
          </a:xfrm>
        </p:spPr>
        <p:txBody>
          <a:bodyPr/>
          <a:lstStyle/>
          <a:p>
            <a:pPr algn="ctr" eaLnBrk="1" fontAlgn="auto" hangingPunct="1">
              <a:spcAft>
                <a:spcPts val="0"/>
              </a:spcAft>
              <a:defRPr/>
            </a:pPr>
            <a:r>
              <a:rPr lang="en-US" sz="3200" dirty="0">
                <a:ea typeface="ＭＳ Ｐゴシック" pitchFamily="29" charset="-128"/>
              </a:rPr>
              <a:t>Sample of past projects</a:t>
            </a:r>
            <a:endParaRPr lang="en-US" sz="3200" cap="none" dirty="0"/>
          </a:p>
        </p:txBody>
      </p:sp>
      <p:sp>
        <p:nvSpPr>
          <p:cNvPr id="3" name="Text Placeholder 2">
            <a:extLst>
              <a:ext uri="{FF2B5EF4-FFF2-40B4-BE49-F238E27FC236}">
                <a16:creationId xmlns:a16="http://schemas.microsoft.com/office/drawing/2014/main" id="{874351DF-6417-4D57-B8A4-5F070BCA2025}"/>
              </a:ext>
            </a:extLst>
          </p:cNvPr>
          <p:cNvSpPr>
            <a:spLocks noGrp="1"/>
          </p:cNvSpPr>
          <p:nvPr>
            <p:ph type="body" sz="quarter" idx="10"/>
          </p:nvPr>
        </p:nvSpPr>
        <p:spPr>
          <a:xfrm>
            <a:off x="1371600" y="2259013"/>
            <a:ext cx="6902450" cy="4159250"/>
          </a:xfrm>
        </p:spPr>
        <p:txBody>
          <a:bodyPr/>
          <a:lstStyle/>
          <a:p>
            <a:pPr>
              <a:defRPr/>
            </a:pPr>
            <a:endParaRPr lang="en-CA" sz="2400" dirty="0"/>
          </a:p>
          <a:p>
            <a:pPr>
              <a:defRPr/>
            </a:pPr>
            <a:r>
              <a:rPr lang="en-US" sz="2400" dirty="0"/>
              <a:t>Promising Practices in Housing Older Women Fleeing Abuse (11 practices)</a:t>
            </a:r>
          </a:p>
          <a:p>
            <a:pPr marL="0" indent="0">
              <a:buFont typeface="Arial" panose="020B0604020202020204" pitchFamily="34" charset="0"/>
              <a:buNone/>
              <a:defRPr/>
            </a:pPr>
            <a:endParaRPr lang="en-US" sz="2400" dirty="0"/>
          </a:p>
          <a:p>
            <a:pPr>
              <a:defRPr/>
            </a:pPr>
            <a:r>
              <a:rPr lang="en-US" sz="2400" dirty="0"/>
              <a:t>Power of Attorney Elder Abuse Awareness Project (brochures)</a:t>
            </a:r>
          </a:p>
          <a:p>
            <a:pPr marL="0" indent="0">
              <a:buNone/>
              <a:defRPr/>
            </a:pPr>
            <a:endParaRPr lang="en-US" sz="2400" dirty="0"/>
          </a:p>
          <a:p>
            <a:pPr>
              <a:defRPr/>
            </a:pPr>
            <a:r>
              <a:rPr lang="en-US" sz="2400" dirty="0"/>
              <a:t>Counterpoint project (videos and fact sheets)</a:t>
            </a:r>
          </a:p>
          <a:p>
            <a:pPr marL="0" indent="0">
              <a:buFont typeface="Arial" panose="020B0604020202020204" pitchFamily="34" charset="0"/>
              <a:buNone/>
              <a:defRPr/>
            </a:pPr>
            <a:endParaRPr lang="en-US" sz="24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Content Placeholder 1">
            <a:extLst>
              <a:ext uri="{FF2B5EF4-FFF2-40B4-BE49-F238E27FC236}">
                <a16:creationId xmlns:a16="http://schemas.microsoft.com/office/drawing/2014/main" id="{D314156A-BF70-C94A-86FA-2AD93A9B1DB6}"/>
              </a:ext>
            </a:extLst>
          </p:cNvPr>
          <p:cNvSpPr>
            <a:spLocks noGrp="1"/>
          </p:cNvSpPr>
          <p:nvPr>
            <p:ph sz="half" idx="1"/>
          </p:nvPr>
        </p:nvSpPr>
        <p:spPr bwMode="auto">
          <a:xfrm>
            <a:off x="1371600" y="2057400"/>
            <a:ext cx="6248400" cy="1219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eaLnBrk="1" hangingPunct="1"/>
            <a:r>
              <a:rPr lang="en-US" altLang="en-US" cap="none">
                <a:latin typeface="Arial" panose="020B0604020202020204" pitchFamily="34" charset="0"/>
                <a:ea typeface="ＭＳ Ｐゴシック" panose="020B0600070205080204" pitchFamily="34" charset="-128"/>
                <a:cs typeface="Arial" panose="020B0604020202020204" pitchFamily="34" charset="0"/>
              </a:rPr>
              <a:t>Guiding Principles </a:t>
            </a:r>
          </a:p>
          <a:p>
            <a:pPr algn="ctr" eaLnBrk="1" hangingPunct="1"/>
            <a:r>
              <a:rPr lang="en-US" altLang="en-US" cap="none">
                <a:latin typeface="Arial" panose="020B0604020202020204" pitchFamily="34" charset="0"/>
                <a:ea typeface="ＭＳ Ｐゴシック" panose="020B0600070205080204" pitchFamily="34" charset="-128"/>
                <a:cs typeface="Arial" panose="020B0604020202020204" pitchFamily="34" charset="0"/>
              </a:rPr>
              <a:t>Responding to Abuse</a:t>
            </a:r>
          </a:p>
        </p:txBody>
      </p:sp>
      <p:sp>
        <p:nvSpPr>
          <p:cNvPr id="83970" name="Text Placeholder 2">
            <a:extLst>
              <a:ext uri="{FF2B5EF4-FFF2-40B4-BE49-F238E27FC236}">
                <a16:creationId xmlns:a16="http://schemas.microsoft.com/office/drawing/2014/main" id="{84C90D48-56F5-6643-83EC-43D4AAA2DD60}"/>
              </a:ext>
            </a:extLst>
          </p:cNvPr>
          <p:cNvSpPr>
            <a:spLocks noGrp="1"/>
          </p:cNvSpPr>
          <p:nvPr>
            <p:ph type="body" sz="quarter" idx="10"/>
          </p:nvPr>
        </p:nvSpPr>
        <p:spPr bwMode="auto">
          <a:xfrm>
            <a:off x="762000" y="3640138"/>
            <a:ext cx="8382000" cy="3048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marL="514350" indent="-514350" eaLnBrk="1" hangingPunct="1">
              <a:buFont typeface="Arial" panose="020B0604020202020204" pitchFamily="34" charset="0"/>
              <a:buNone/>
            </a:pPr>
            <a:r>
              <a:rPr lang="en-US" altLang="en-US" b="1">
                <a:ea typeface="ＭＳ Ｐゴシック" panose="020B0600070205080204" pitchFamily="34" charset="-128"/>
              </a:rPr>
              <a:t>4.  Seek consent or permission</a:t>
            </a:r>
          </a:p>
          <a:p>
            <a:pPr marL="514350" indent="-514350" eaLnBrk="1" hangingPunct="1">
              <a:buFont typeface="Arial" panose="020B0604020202020204" pitchFamily="34" charset="0"/>
              <a:buNone/>
            </a:pPr>
            <a:r>
              <a:rPr lang="en-US" altLang="en-US" sz="2600">
                <a:ea typeface="ＭＳ Ｐゴシック" panose="020B0600070205080204" pitchFamily="34" charset="-128"/>
              </a:rPr>
              <a:t>	In most situations, you should get consent from an older adult before taking action. </a:t>
            </a:r>
          </a:p>
        </p:txBody>
      </p:sp>
    </p:spTree>
    <p:extLst>
      <p:ext uri="{BB962C8B-B14F-4D97-AF65-F5344CB8AC3E}">
        <p14:creationId xmlns:p14="http://schemas.microsoft.com/office/powerpoint/2010/main" val="294037192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Content Placeholder 1">
            <a:extLst>
              <a:ext uri="{FF2B5EF4-FFF2-40B4-BE49-F238E27FC236}">
                <a16:creationId xmlns:a16="http://schemas.microsoft.com/office/drawing/2014/main" id="{2B717FE8-912F-574A-AE49-1AFE6988516C}"/>
              </a:ext>
            </a:extLst>
          </p:cNvPr>
          <p:cNvSpPr>
            <a:spLocks noGrp="1"/>
          </p:cNvSpPr>
          <p:nvPr>
            <p:ph sz="half" idx="1"/>
          </p:nvPr>
        </p:nvSpPr>
        <p:spPr bwMode="auto">
          <a:xfrm>
            <a:off x="1371600" y="2057400"/>
            <a:ext cx="6248400" cy="1219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eaLnBrk="1" hangingPunct="1"/>
            <a:r>
              <a:rPr lang="en-US" altLang="en-US" cap="none">
                <a:latin typeface="Arial" panose="020B0604020202020204" pitchFamily="34" charset="0"/>
                <a:ea typeface="ＭＳ Ｐゴシック" panose="020B0600070205080204" pitchFamily="34" charset="-128"/>
                <a:cs typeface="Arial" panose="020B0604020202020204" pitchFamily="34" charset="0"/>
              </a:rPr>
              <a:t>Guiding Principles </a:t>
            </a:r>
          </a:p>
          <a:p>
            <a:pPr algn="ctr" eaLnBrk="1" hangingPunct="1"/>
            <a:r>
              <a:rPr lang="en-US" altLang="en-US" cap="none">
                <a:latin typeface="Arial" panose="020B0604020202020204" pitchFamily="34" charset="0"/>
                <a:ea typeface="ＭＳ Ｐゴシック" panose="020B0600070205080204" pitchFamily="34" charset="-128"/>
                <a:cs typeface="Arial" panose="020B0604020202020204" pitchFamily="34" charset="0"/>
              </a:rPr>
              <a:t>Responding to Abuse</a:t>
            </a:r>
          </a:p>
        </p:txBody>
      </p:sp>
      <p:sp>
        <p:nvSpPr>
          <p:cNvPr id="86018" name="Text Placeholder 2">
            <a:extLst>
              <a:ext uri="{FF2B5EF4-FFF2-40B4-BE49-F238E27FC236}">
                <a16:creationId xmlns:a16="http://schemas.microsoft.com/office/drawing/2014/main" id="{B34E11B7-335D-0D4A-9F98-DFB1C35ECF9B}"/>
              </a:ext>
            </a:extLst>
          </p:cNvPr>
          <p:cNvSpPr>
            <a:spLocks noGrp="1"/>
          </p:cNvSpPr>
          <p:nvPr>
            <p:ph type="body" sz="quarter" idx="10"/>
          </p:nvPr>
        </p:nvSpPr>
        <p:spPr bwMode="auto">
          <a:xfrm>
            <a:off x="762000" y="3276600"/>
            <a:ext cx="8170863" cy="3048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marL="514350" indent="-514350" eaLnBrk="1" hangingPunct="1">
              <a:buFont typeface="Arial" panose="020B0604020202020204" pitchFamily="34" charset="0"/>
              <a:buNone/>
            </a:pPr>
            <a:r>
              <a:rPr lang="en-US" altLang="en-US" b="1">
                <a:ea typeface="ＭＳ Ｐゴシック" panose="020B0600070205080204" pitchFamily="34" charset="-128"/>
              </a:rPr>
              <a:t>5.  Respect confidentiality and privacy rights</a:t>
            </a:r>
          </a:p>
          <a:p>
            <a:pPr marL="514350" indent="-514350" eaLnBrk="1" hangingPunct="1">
              <a:buFont typeface="Arial" panose="020B0604020202020204" pitchFamily="34" charset="0"/>
              <a:buNone/>
            </a:pPr>
            <a:r>
              <a:rPr lang="en-US" altLang="en-US">
                <a:ea typeface="ＭＳ Ｐゴシック" panose="020B0600070205080204" pitchFamily="34" charset="-128"/>
              </a:rPr>
              <a:t>	</a:t>
            </a:r>
            <a:r>
              <a:rPr lang="en-US" altLang="en-US" sz="2600">
                <a:ea typeface="ＭＳ Ｐゴシック" panose="020B0600070205080204" pitchFamily="34" charset="-128"/>
              </a:rPr>
              <a:t>Get consent before sharing another person’s private information, including confidential personal or health information. </a:t>
            </a:r>
          </a:p>
        </p:txBody>
      </p:sp>
    </p:spTree>
    <p:extLst>
      <p:ext uri="{BB962C8B-B14F-4D97-AF65-F5344CB8AC3E}">
        <p14:creationId xmlns:p14="http://schemas.microsoft.com/office/powerpoint/2010/main" val="156514782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Content Placeholder 1">
            <a:extLst>
              <a:ext uri="{FF2B5EF4-FFF2-40B4-BE49-F238E27FC236}">
                <a16:creationId xmlns:a16="http://schemas.microsoft.com/office/drawing/2014/main" id="{A10CB198-A0E5-ED44-A0C6-8554A424C0FE}"/>
              </a:ext>
            </a:extLst>
          </p:cNvPr>
          <p:cNvSpPr>
            <a:spLocks noGrp="1"/>
          </p:cNvSpPr>
          <p:nvPr>
            <p:ph sz="half" idx="1"/>
          </p:nvPr>
        </p:nvSpPr>
        <p:spPr bwMode="auto">
          <a:xfrm>
            <a:off x="1371600" y="2057400"/>
            <a:ext cx="6248400" cy="1219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eaLnBrk="1" hangingPunct="1"/>
            <a:r>
              <a:rPr lang="en-US" altLang="en-US" cap="none">
                <a:latin typeface="Arial" panose="020B0604020202020204" pitchFamily="34" charset="0"/>
                <a:ea typeface="ＭＳ Ｐゴシック" panose="020B0600070205080204" pitchFamily="34" charset="-128"/>
                <a:cs typeface="Arial" panose="020B0604020202020204" pitchFamily="34" charset="0"/>
              </a:rPr>
              <a:t>Guiding Principles </a:t>
            </a:r>
          </a:p>
          <a:p>
            <a:pPr algn="ctr" eaLnBrk="1" hangingPunct="1"/>
            <a:r>
              <a:rPr lang="en-US" altLang="en-US" cap="none">
                <a:latin typeface="Arial" panose="020B0604020202020204" pitchFamily="34" charset="0"/>
                <a:ea typeface="ＭＳ Ｐゴシック" panose="020B0600070205080204" pitchFamily="34" charset="-128"/>
                <a:cs typeface="Arial" panose="020B0604020202020204" pitchFamily="34" charset="0"/>
              </a:rPr>
              <a:t>Responding to Abuse</a:t>
            </a:r>
          </a:p>
        </p:txBody>
      </p:sp>
      <p:sp>
        <p:nvSpPr>
          <p:cNvPr id="88066" name="Text Placeholder 2">
            <a:extLst>
              <a:ext uri="{FF2B5EF4-FFF2-40B4-BE49-F238E27FC236}">
                <a16:creationId xmlns:a16="http://schemas.microsoft.com/office/drawing/2014/main" id="{B01F84F3-C0B3-AA4E-82D2-96156ADE8C0C}"/>
              </a:ext>
            </a:extLst>
          </p:cNvPr>
          <p:cNvSpPr>
            <a:spLocks noGrp="1"/>
          </p:cNvSpPr>
          <p:nvPr>
            <p:ph type="body" sz="quarter" idx="10"/>
          </p:nvPr>
        </p:nvSpPr>
        <p:spPr bwMode="auto">
          <a:xfrm>
            <a:off x="762000" y="3276600"/>
            <a:ext cx="8382000" cy="3048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marL="514350" indent="-514350" eaLnBrk="1" hangingPunct="1">
              <a:buFont typeface="Arial" panose="020B0604020202020204" pitchFamily="34" charset="0"/>
              <a:buNone/>
            </a:pPr>
            <a:r>
              <a:rPr lang="en-US" altLang="en-US" b="1">
                <a:ea typeface="ＭＳ Ｐゴシック" panose="020B0600070205080204" pitchFamily="34" charset="-128"/>
              </a:rPr>
              <a:t>6. 	Avoid ageism </a:t>
            </a:r>
          </a:p>
          <a:p>
            <a:pPr marL="514350" indent="-514350" eaLnBrk="1" hangingPunct="1">
              <a:buFont typeface="Arial" panose="020B0604020202020204" pitchFamily="34" charset="0"/>
              <a:buNone/>
            </a:pPr>
            <a:r>
              <a:rPr lang="en-US" altLang="en-US" sz="2600">
                <a:ea typeface="ＭＳ Ｐゴシック" panose="020B0600070205080204" pitchFamily="34" charset="-128"/>
              </a:rPr>
              <a:t>	Prevent ageist assumptions or discriminatory thinking based on age from affecting your judgment. Avoid stereotypes about older</a:t>
            </a:r>
            <a:br>
              <a:rPr lang="en-US" altLang="en-US" sz="2600">
                <a:ea typeface="ＭＳ Ｐゴシック" panose="020B0600070205080204" pitchFamily="34" charset="-128"/>
              </a:rPr>
            </a:br>
            <a:r>
              <a:rPr lang="en-US" altLang="en-US" sz="2600">
                <a:ea typeface="ＭＳ Ｐゴシック" panose="020B0600070205080204" pitchFamily="34" charset="-128"/>
              </a:rPr>
              <a:t>people and show respect for the inherent</a:t>
            </a:r>
            <a:br>
              <a:rPr lang="en-US" altLang="en-US" sz="2600">
                <a:ea typeface="ＭＳ Ｐゴシック" panose="020B0600070205080204" pitchFamily="34" charset="-128"/>
              </a:rPr>
            </a:br>
            <a:r>
              <a:rPr lang="en-US" altLang="en-US" sz="2600">
                <a:ea typeface="ＭＳ Ｐゴシック" panose="020B0600070205080204" pitchFamily="34" charset="-128"/>
              </a:rPr>
              <a:t>dignity of all human beings, regardless of age.</a:t>
            </a:r>
          </a:p>
        </p:txBody>
      </p:sp>
    </p:spTree>
    <p:extLst>
      <p:ext uri="{BB962C8B-B14F-4D97-AF65-F5344CB8AC3E}">
        <p14:creationId xmlns:p14="http://schemas.microsoft.com/office/powerpoint/2010/main" val="364627799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Content Placeholder 1">
            <a:extLst>
              <a:ext uri="{FF2B5EF4-FFF2-40B4-BE49-F238E27FC236}">
                <a16:creationId xmlns:a16="http://schemas.microsoft.com/office/drawing/2014/main" id="{511CCBE8-2C9A-6A42-A7D6-D1F25A6C1BEE}"/>
              </a:ext>
            </a:extLst>
          </p:cNvPr>
          <p:cNvSpPr>
            <a:spLocks noGrp="1"/>
          </p:cNvSpPr>
          <p:nvPr>
            <p:ph sz="half" idx="1"/>
          </p:nvPr>
        </p:nvSpPr>
        <p:spPr bwMode="auto">
          <a:xfrm>
            <a:off x="1371600" y="2057400"/>
            <a:ext cx="6248400" cy="1219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eaLnBrk="1" hangingPunct="1"/>
            <a:r>
              <a:rPr lang="en-US" altLang="en-US" cap="none">
                <a:latin typeface="Arial" panose="020B0604020202020204" pitchFamily="34" charset="0"/>
                <a:ea typeface="ＭＳ Ｐゴシック" panose="020B0600070205080204" pitchFamily="34" charset="-128"/>
                <a:cs typeface="Arial" panose="020B0604020202020204" pitchFamily="34" charset="0"/>
              </a:rPr>
              <a:t>Guiding Principles </a:t>
            </a:r>
          </a:p>
          <a:p>
            <a:pPr algn="ctr" eaLnBrk="1" hangingPunct="1"/>
            <a:r>
              <a:rPr lang="en-US" altLang="en-US" cap="none">
                <a:latin typeface="Arial" panose="020B0604020202020204" pitchFamily="34" charset="0"/>
                <a:ea typeface="ＭＳ Ｐゴシック" panose="020B0600070205080204" pitchFamily="34" charset="-128"/>
                <a:cs typeface="Arial" panose="020B0604020202020204" pitchFamily="34" charset="0"/>
              </a:rPr>
              <a:t>Responding to Abuse</a:t>
            </a:r>
          </a:p>
          <a:p>
            <a:pPr algn="ctr" eaLnBrk="1" hangingPunct="1"/>
            <a:endParaRPr lang="en-US" altLang="en-US" cap="none">
              <a:latin typeface="Arial" panose="020B0604020202020204" pitchFamily="34" charset="0"/>
              <a:ea typeface="ＭＳ Ｐゴシック" panose="020B0600070205080204" pitchFamily="34" charset="-128"/>
              <a:cs typeface="Arial" panose="020B0604020202020204" pitchFamily="34" charset="0"/>
            </a:endParaRPr>
          </a:p>
        </p:txBody>
      </p:sp>
      <p:sp>
        <p:nvSpPr>
          <p:cNvPr id="90114" name="Text Placeholder 2">
            <a:extLst>
              <a:ext uri="{FF2B5EF4-FFF2-40B4-BE49-F238E27FC236}">
                <a16:creationId xmlns:a16="http://schemas.microsoft.com/office/drawing/2014/main" id="{F3D8F93D-A3C6-B54B-9D67-94F10976C062}"/>
              </a:ext>
            </a:extLst>
          </p:cNvPr>
          <p:cNvSpPr>
            <a:spLocks noGrp="1"/>
          </p:cNvSpPr>
          <p:nvPr>
            <p:ph type="body" sz="quarter" idx="10"/>
          </p:nvPr>
        </p:nvSpPr>
        <p:spPr bwMode="auto">
          <a:xfrm>
            <a:off x="762000" y="3276600"/>
            <a:ext cx="8170863" cy="3048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marL="514350" indent="-514350" eaLnBrk="1" hangingPunct="1">
              <a:buFont typeface="Arial" panose="020B0604020202020204" pitchFamily="34" charset="0"/>
              <a:buNone/>
            </a:pPr>
            <a:r>
              <a:rPr lang="en-US" altLang="en-US" b="1">
                <a:solidFill>
                  <a:srgbClr val="000000"/>
                </a:solidFill>
                <a:ea typeface="ＭＳ Ｐゴシック" panose="020B0600070205080204" pitchFamily="34" charset="-128"/>
              </a:rPr>
              <a:t>7.	Recognize the value of independence</a:t>
            </a:r>
            <a:br>
              <a:rPr lang="en-US" altLang="en-US" b="1">
                <a:solidFill>
                  <a:srgbClr val="000000"/>
                </a:solidFill>
                <a:ea typeface="ＭＳ Ｐゴシック" panose="020B0600070205080204" pitchFamily="34" charset="-128"/>
              </a:rPr>
            </a:br>
            <a:r>
              <a:rPr lang="en-US" altLang="en-US" b="1">
                <a:solidFill>
                  <a:srgbClr val="000000"/>
                </a:solidFill>
                <a:ea typeface="ＭＳ Ｐゴシック" panose="020B0600070205080204" pitchFamily="34" charset="-128"/>
              </a:rPr>
              <a:t>and autonomy</a:t>
            </a:r>
          </a:p>
          <a:p>
            <a:pPr marL="514350" indent="-514350">
              <a:buFont typeface="Arial" panose="020B0604020202020204" pitchFamily="34" charset="0"/>
              <a:buNone/>
            </a:pPr>
            <a:r>
              <a:rPr lang="en-US" altLang="en-US">
                <a:solidFill>
                  <a:srgbClr val="000000"/>
                </a:solidFill>
                <a:ea typeface="ＭＳ Ｐゴシック" panose="020B0600070205080204" pitchFamily="34" charset="-128"/>
              </a:rPr>
              <a:t>	</a:t>
            </a:r>
            <a:r>
              <a:rPr lang="en-US" altLang="en-US" sz="2600">
                <a:solidFill>
                  <a:srgbClr val="000000"/>
                </a:solidFill>
                <a:ea typeface="ＭＳ Ｐゴシック" panose="020B0600070205080204" pitchFamily="34" charset="-128"/>
              </a:rPr>
              <a:t>Where this is consistent with the adult’s wishes, assist the adult to identify the least intrusive way to access support or assistance.</a:t>
            </a:r>
          </a:p>
        </p:txBody>
      </p:sp>
    </p:spTree>
    <p:extLst>
      <p:ext uri="{BB962C8B-B14F-4D97-AF65-F5344CB8AC3E}">
        <p14:creationId xmlns:p14="http://schemas.microsoft.com/office/powerpoint/2010/main" val="233587873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Content Placeholder 1">
            <a:extLst>
              <a:ext uri="{FF2B5EF4-FFF2-40B4-BE49-F238E27FC236}">
                <a16:creationId xmlns:a16="http://schemas.microsoft.com/office/drawing/2014/main" id="{511CCBE8-2C9A-6A42-A7D6-D1F25A6C1BEE}"/>
              </a:ext>
            </a:extLst>
          </p:cNvPr>
          <p:cNvSpPr>
            <a:spLocks noGrp="1"/>
          </p:cNvSpPr>
          <p:nvPr>
            <p:ph sz="half" idx="1"/>
          </p:nvPr>
        </p:nvSpPr>
        <p:spPr bwMode="auto">
          <a:xfrm>
            <a:off x="1371600" y="2057400"/>
            <a:ext cx="6248400" cy="1219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eaLnBrk="1" hangingPunct="1"/>
            <a:r>
              <a:rPr lang="en-US" altLang="en-US" cap="none">
                <a:latin typeface="Arial" panose="020B0604020202020204" pitchFamily="34" charset="0"/>
                <a:ea typeface="ＭＳ Ｐゴシック" panose="020B0600070205080204" pitchFamily="34" charset="-128"/>
                <a:cs typeface="Arial" panose="020B0604020202020204" pitchFamily="34" charset="0"/>
              </a:rPr>
              <a:t>Guiding Principles </a:t>
            </a:r>
          </a:p>
          <a:p>
            <a:pPr algn="ctr" eaLnBrk="1" hangingPunct="1"/>
            <a:r>
              <a:rPr lang="en-US" altLang="en-US" cap="none">
                <a:latin typeface="Arial" panose="020B0604020202020204" pitchFamily="34" charset="0"/>
                <a:ea typeface="ＭＳ Ｐゴシック" panose="020B0600070205080204" pitchFamily="34" charset="-128"/>
                <a:cs typeface="Arial" panose="020B0604020202020204" pitchFamily="34" charset="0"/>
              </a:rPr>
              <a:t>Responding to Abuse</a:t>
            </a:r>
          </a:p>
          <a:p>
            <a:pPr algn="ctr" eaLnBrk="1" hangingPunct="1"/>
            <a:endParaRPr lang="en-US" altLang="en-US" cap="none">
              <a:latin typeface="Arial" panose="020B0604020202020204" pitchFamily="34" charset="0"/>
              <a:ea typeface="ＭＳ Ｐゴシック" panose="020B0600070205080204" pitchFamily="34" charset="-128"/>
              <a:cs typeface="Arial" panose="020B0604020202020204" pitchFamily="34" charset="0"/>
            </a:endParaRPr>
          </a:p>
        </p:txBody>
      </p:sp>
      <p:sp>
        <p:nvSpPr>
          <p:cNvPr id="90114" name="Text Placeholder 2">
            <a:extLst>
              <a:ext uri="{FF2B5EF4-FFF2-40B4-BE49-F238E27FC236}">
                <a16:creationId xmlns:a16="http://schemas.microsoft.com/office/drawing/2014/main" id="{F3D8F93D-A3C6-B54B-9D67-94F10976C062}"/>
              </a:ext>
            </a:extLst>
          </p:cNvPr>
          <p:cNvSpPr>
            <a:spLocks noGrp="1"/>
          </p:cNvSpPr>
          <p:nvPr>
            <p:ph type="body" sz="quarter" idx="10"/>
          </p:nvPr>
        </p:nvSpPr>
        <p:spPr bwMode="auto">
          <a:xfrm>
            <a:off x="762000" y="3276600"/>
            <a:ext cx="8170863" cy="19568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marL="514350" indent="-514350" eaLnBrk="1" hangingPunct="1">
              <a:buFont typeface="Arial" panose="020B0604020202020204" pitchFamily="34" charset="0"/>
              <a:buNone/>
            </a:pPr>
            <a:r>
              <a:rPr lang="en-US" altLang="en-US" b="1" dirty="0">
                <a:solidFill>
                  <a:srgbClr val="000000"/>
                </a:solidFill>
              </a:rPr>
              <a:t>8</a:t>
            </a:r>
            <a:r>
              <a:rPr lang="en-US" altLang="en-US" b="1" dirty="0">
                <a:solidFill>
                  <a:srgbClr val="000000"/>
                </a:solidFill>
                <a:ea typeface="ＭＳ Ｐゴシック" panose="020B0600070205080204" pitchFamily="34" charset="-128"/>
              </a:rPr>
              <a:t>.	Develop a trauma-informed practice</a:t>
            </a:r>
          </a:p>
          <a:p>
            <a:pPr marL="514350" indent="-514350">
              <a:buFont typeface="Arial" panose="020B0604020202020204" pitchFamily="34" charset="0"/>
              <a:buNone/>
            </a:pPr>
            <a:r>
              <a:rPr lang="en-US" altLang="en-US" dirty="0">
                <a:solidFill>
                  <a:srgbClr val="000000"/>
                </a:solidFill>
                <a:ea typeface="ＭＳ Ｐゴシック" panose="020B0600070205080204" pitchFamily="34" charset="-128"/>
              </a:rPr>
              <a:t>	</a:t>
            </a:r>
            <a:r>
              <a:rPr lang="en-US" altLang="en-US" sz="2600" dirty="0">
                <a:solidFill>
                  <a:srgbClr val="000000"/>
                </a:solidFill>
                <a:ea typeface="ＭＳ Ｐゴシック" panose="020B0600070205080204" pitchFamily="34" charset="-128"/>
              </a:rPr>
              <a:t>Learning how to support people who have experienced trauma will enhance your practice</a:t>
            </a:r>
          </a:p>
        </p:txBody>
      </p:sp>
    </p:spTree>
    <p:extLst>
      <p:ext uri="{BB962C8B-B14F-4D97-AF65-F5344CB8AC3E}">
        <p14:creationId xmlns:p14="http://schemas.microsoft.com/office/powerpoint/2010/main" val="57950656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Content Placeholder 1">
            <a:extLst>
              <a:ext uri="{FF2B5EF4-FFF2-40B4-BE49-F238E27FC236}">
                <a16:creationId xmlns:a16="http://schemas.microsoft.com/office/drawing/2014/main" id="{511CCBE8-2C9A-6A42-A7D6-D1F25A6C1BEE}"/>
              </a:ext>
            </a:extLst>
          </p:cNvPr>
          <p:cNvSpPr>
            <a:spLocks noGrp="1"/>
          </p:cNvSpPr>
          <p:nvPr>
            <p:ph sz="half" idx="1"/>
          </p:nvPr>
        </p:nvSpPr>
        <p:spPr bwMode="auto">
          <a:xfrm>
            <a:off x="1371600" y="2057400"/>
            <a:ext cx="6248400" cy="1219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eaLnBrk="1" hangingPunct="1"/>
            <a:r>
              <a:rPr lang="en-US" altLang="en-US" cap="none">
                <a:latin typeface="Arial" panose="020B0604020202020204" pitchFamily="34" charset="0"/>
                <a:ea typeface="ＭＳ Ｐゴシック" panose="020B0600070205080204" pitchFamily="34" charset="-128"/>
                <a:cs typeface="Arial" panose="020B0604020202020204" pitchFamily="34" charset="0"/>
              </a:rPr>
              <a:t>Guiding Principles </a:t>
            </a:r>
          </a:p>
          <a:p>
            <a:pPr algn="ctr" eaLnBrk="1" hangingPunct="1"/>
            <a:r>
              <a:rPr lang="en-US" altLang="en-US" cap="none">
                <a:latin typeface="Arial" panose="020B0604020202020204" pitchFamily="34" charset="0"/>
                <a:ea typeface="ＭＳ Ｐゴシック" panose="020B0600070205080204" pitchFamily="34" charset="-128"/>
                <a:cs typeface="Arial" panose="020B0604020202020204" pitchFamily="34" charset="0"/>
              </a:rPr>
              <a:t>Responding to Abuse</a:t>
            </a:r>
          </a:p>
          <a:p>
            <a:pPr algn="ctr" eaLnBrk="1" hangingPunct="1"/>
            <a:endParaRPr lang="en-US" altLang="en-US" cap="none">
              <a:latin typeface="Arial" panose="020B0604020202020204" pitchFamily="34" charset="0"/>
              <a:ea typeface="ＭＳ Ｐゴシック" panose="020B0600070205080204" pitchFamily="34" charset="-128"/>
              <a:cs typeface="Arial" panose="020B0604020202020204" pitchFamily="34" charset="0"/>
            </a:endParaRPr>
          </a:p>
        </p:txBody>
      </p:sp>
      <p:sp>
        <p:nvSpPr>
          <p:cNvPr id="90114" name="Text Placeholder 2">
            <a:extLst>
              <a:ext uri="{FF2B5EF4-FFF2-40B4-BE49-F238E27FC236}">
                <a16:creationId xmlns:a16="http://schemas.microsoft.com/office/drawing/2014/main" id="{F3D8F93D-A3C6-B54B-9D67-94F10976C062}"/>
              </a:ext>
            </a:extLst>
          </p:cNvPr>
          <p:cNvSpPr>
            <a:spLocks noGrp="1"/>
          </p:cNvSpPr>
          <p:nvPr>
            <p:ph type="body" sz="quarter" idx="10"/>
          </p:nvPr>
        </p:nvSpPr>
        <p:spPr bwMode="auto">
          <a:xfrm>
            <a:off x="762000" y="3276600"/>
            <a:ext cx="8170863" cy="26183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marL="514350" indent="-514350" eaLnBrk="1" hangingPunct="1">
              <a:buFont typeface="Arial" panose="020B0604020202020204" pitchFamily="34" charset="0"/>
              <a:buNone/>
            </a:pPr>
            <a:r>
              <a:rPr lang="en-US" altLang="en-US" b="1" dirty="0">
                <a:solidFill>
                  <a:srgbClr val="000000"/>
                </a:solidFill>
              </a:rPr>
              <a:t>9</a:t>
            </a:r>
            <a:r>
              <a:rPr lang="en-US" altLang="en-US" b="1" dirty="0">
                <a:solidFill>
                  <a:srgbClr val="000000"/>
                </a:solidFill>
                <a:ea typeface="ＭＳ Ｐゴシック" panose="020B0600070205080204" pitchFamily="34" charset="-128"/>
              </a:rPr>
              <a:t>.	Consider Indigenous experiences</a:t>
            </a:r>
          </a:p>
          <a:p>
            <a:pPr marL="514350" indent="-514350">
              <a:buFont typeface="Arial" panose="020B0604020202020204" pitchFamily="34" charset="0"/>
              <a:buNone/>
            </a:pPr>
            <a:r>
              <a:rPr lang="en-US" altLang="en-US" dirty="0">
                <a:solidFill>
                  <a:srgbClr val="000000"/>
                </a:solidFill>
                <a:ea typeface="ＭＳ Ｐゴシック" panose="020B0600070205080204" pitchFamily="34" charset="-128"/>
              </a:rPr>
              <a:t>	</a:t>
            </a:r>
            <a:r>
              <a:rPr lang="en-US" altLang="en-US" sz="2600" dirty="0">
                <a:solidFill>
                  <a:srgbClr val="000000"/>
                </a:solidFill>
              </a:rPr>
              <a:t>Indigenous experience often includes distrust of supposedly helpful agencies due to experiences of racism and colonization, including residential schools and foster homes. </a:t>
            </a:r>
            <a:endParaRPr lang="en-US" altLang="en-US" sz="2600" dirty="0">
              <a:solidFill>
                <a:srgbClr val="000000"/>
              </a:solidFill>
              <a:ea typeface="ＭＳ Ｐゴシック" panose="020B0600070205080204" pitchFamily="34" charset="-128"/>
            </a:endParaRPr>
          </a:p>
        </p:txBody>
      </p:sp>
    </p:spTree>
    <p:extLst>
      <p:ext uri="{BB962C8B-B14F-4D97-AF65-F5344CB8AC3E}">
        <p14:creationId xmlns:p14="http://schemas.microsoft.com/office/powerpoint/2010/main" val="143968441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Content Placeholder 1">
            <a:extLst>
              <a:ext uri="{FF2B5EF4-FFF2-40B4-BE49-F238E27FC236}">
                <a16:creationId xmlns:a16="http://schemas.microsoft.com/office/drawing/2014/main" id="{511CCBE8-2C9A-6A42-A7D6-D1F25A6C1BEE}"/>
              </a:ext>
            </a:extLst>
          </p:cNvPr>
          <p:cNvSpPr>
            <a:spLocks noGrp="1"/>
          </p:cNvSpPr>
          <p:nvPr>
            <p:ph sz="half" idx="1"/>
          </p:nvPr>
        </p:nvSpPr>
        <p:spPr bwMode="auto">
          <a:xfrm>
            <a:off x="1371600" y="2057400"/>
            <a:ext cx="6248400" cy="1219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eaLnBrk="1" hangingPunct="1"/>
            <a:r>
              <a:rPr lang="en-US" altLang="en-US" cap="none">
                <a:latin typeface="Arial" panose="020B0604020202020204" pitchFamily="34" charset="0"/>
                <a:ea typeface="ＭＳ Ｐゴシック" panose="020B0600070205080204" pitchFamily="34" charset="-128"/>
                <a:cs typeface="Arial" panose="020B0604020202020204" pitchFamily="34" charset="0"/>
              </a:rPr>
              <a:t>Guiding Principles </a:t>
            </a:r>
          </a:p>
          <a:p>
            <a:pPr algn="ctr" eaLnBrk="1" hangingPunct="1"/>
            <a:r>
              <a:rPr lang="en-US" altLang="en-US" cap="none">
                <a:latin typeface="Arial" panose="020B0604020202020204" pitchFamily="34" charset="0"/>
                <a:ea typeface="ＭＳ Ｐゴシック" panose="020B0600070205080204" pitchFamily="34" charset="-128"/>
                <a:cs typeface="Arial" panose="020B0604020202020204" pitchFamily="34" charset="0"/>
              </a:rPr>
              <a:t>Responding to Abuse</a:t>
            </a:r>
          </a:p>
          <a:p>
            <a:pPr algn="ctr" eaLnBrk="1" hangingPunct="1"/>
            <a:endParaRPr lang="en-US" altLang="en-US" cap="none">
              <a:latin typeface="Arial" panose="020B0604020202020204" pitchFamily="34" charset="0"/>
              <a:ea typeface="ＭＳ Ｐゴシック" panose="020B0600070205080204" pitchFamily="34" charset="-128"/>
              <a:cs typeface="Arial" panose="020B0604020202020204" pitchFamily="34" charset="0"/>
            </a:endParaRPr>
          </a:p>
        </p:txBody>
      </p:sp>
      <p:sp>
        <p:nvSpPr>
          <p:cNvPr id="90114" name="Text Placeholder 2">
            <a:extLst>
              <a:ext uri="{FF2B5EF4-FFF2-40B4-BE49-F238E27FC236}">
                <a16:creationId xmlns:a16="http://schemas.microsoft.com/office/drawing/2014/main" id="{F3D8F93D-A3C6-B54B-9D67-94F10976C062}"/>
              </a:ext>
            </a:extLst>
          </p:cNvPr>
          <p:cNvSpPr>
            <a:spLocks noGrp="1"/>
          </p:cNvSpPr>
          <p:nvPr>
            <p:ph type="body" sz="quarter" idx="10"/>
          </p:nvPr>
        </p:nvSpPr>
        <p:spPr bwMode="auto">
          <a:xfrm>
            <a:off x="762000" y="3276600"/>
            <a:ext cx="8170863" cy="26183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marL="514350" indent="-514350" eaLnBrk="1" hangingPunct="1">
              <a:buFont typeface="Arial" panose="020B0604020202020204" pitchFamily="34" charset="0"/>
              <a:buNone/>
            </a:pPr>
            <a:r>
              <a:rPr lang="en-US" altLang="en-US" b="1" dirty="0">
                <a:solidFill>
                  <a:srgbClr val="000000"/>
                </a:solidFill>
                <a:ea typeface="ＭＳ Ｐゴシック" panose="020B0600070205080204" pitchFamily="34" charset="-128"/>
              </a:rPr>
              <a:t>10.	 Apply a holistic lens</a:t>
            </a:r>
          </a:p>
          <a:p>
            <a:pPr marL="514350" indent="-514350">
              <a:buFont typeface="Arial" panose="020B0604020202020204" pitchFamily="34" charset="0"/>
              <a:buNone/>
            </a:pPr>
            <a:r>
              <a:rPr lang="en-US" altLang="en-US" dirty="0">
                <a:solidFill>
                  <a:srgbClr val="000000"/>
                </a:solidFill>
                <a:ea typeface="ＭＳ Ｐゴシック" panose="020B0600070205080204" pitchFamily="34" charset="-128"/>
              </a:rPr>
              <a:t>	</a:t>
            </a:r>
            <a:r>
              <a:rPr lang="en-US" altLang="en-US" sz="2600" dirty="0">
                <a:solidFill>
                  <a:srgbClr val="000000"/>
                </a:solidFill>
              </a:rPr>
              <a:t>Aim to consider older people in a holistic manner in order to work to identify the most helpful and acceptable services of support.</a:t>
            </a:r>
            <a:endParaRPr lang="en-US" altLang="en-US" sz="2600" dirty="0">
              <a:solidFill>
                <a:srgbClr val="000000"/>
              </a:solidFill>
              <a:ea typeface="ＭＳ Ｐゴシック" panose="020B0600070205080204" pitchFamily="34" charset="-128"/>
            </a:endParaRPr>
          </a:p>
        </p:txBody>
      </p:sp>
    </p:spTree>
    <p:extLst>
      <p:ext uri="{BB962C8B-B14F-4D97-AF65-F5344CB8AC3E}">
        <p14:creationId xmlns:p14="http://schemas.microsoft.com/office/powerpoint/2010/main" val="131281728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6B614C7-8F3F-44AC-AC2A-96EC7398452A}"/>
              </a:ext>
            </a:extLst>
          </p:cNvPr>
          <p:cNvSpPr>
            <a:spLocks noGrp="1"/>
          </p:cNvSpPr>
          <p:nvPr>
            <p:ph sz="half" idx="1"/>
          </p:nvPr>
        </p:nvSpPr>
        <p:spPr>
          <a:xfrm>
            <a:off x="1371600" y="1749425"/>
            <a:ext cx="6248400" cy="762000"/>
          </a:xfrm>
        </p:spPr>
        <p:txBody>
          <a:bodyPr/>
          <a:lstStyle/>
          <a:p>
            <a:pPr algn="ctr">
              <a:defRPr/>
            </a:pPr>
            <a:r>
              <a:rPr lang="en-CA" sz="2600" dirty="0"/>
              <a:t>List of resources: legislation</a:t>
            </a:r>
            <a:endParaRPr lang="en-US" sz="2600" dirty="0"/>
          </a:p>
        </p:txBody>
      </p:sp>
      <p:sp>
        <p:nvSpPr>
          <p:cNvPr id="101379" name="Text Placeholder 2">
            <a:extLst>
              <a:ext uri="{FF2B5EF4-FFF2-40B4-BE49-F238E27FC236}">
                <a16:creationId xmlns:a16="http://schemas.microsoft.com/office/drawing/2014/main" id="{889B798B-F499-5B49-966A-D6E4EC3CD9AC}"/>
              </a:ext>
            </a:extLst>
          </p:cNvPr>
          <p:cNvSpPr>
            <a:spLocks noGrp="1" noChangeArrowheads="1"/>
          </p:cNvSpPr>
          <p:nvPr>
            <p:ph type="body" sz="quarter" idx="10"/>
          </p:nvPr>
        </p:nvSpPr>
        <p:spPr bwMode="auto">
          <a:xfrm>
            <a:off x="509588" y="2667000"/>
            <a:ext cx="8315325" cy="3657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r>
              <a:rPr lang="en-CA" altLang="en-US" i="1"/>
              <a:t>Criminal Code of Canada </a:t>
            </a:r>
          </a:p>
          <a:p>
            <a:pPr lvl="1"/>
            <a:r>
              <a:rPr lang="en-CA" altLang="en-US">
                <a:hlinkClick r:id="rId3"/>
              </a:rPr>
              <a:t>laws-lois.justice.gc.ca/eng/acts/C-46/</a:t>
            </a:r>
            <a:r>
              <a:rPr lang="en-CA" altLang="en-US" i="1"/>
              <a:t> </a:t>
            </a:r>
          </a:p>
          <a:p>
            <a:r>
              <a:rPr lang="en-CA" altLang="en-US"/>
              <a:t>Legislative Assembly (provincial/territorial)</a:t>
            </a:r>
          </a:p>
          <a:p>
            <a:r>
              <a:rPr lang="en-CA" altLang="en-US"/>
              <a:t>CanLii</a:t>
            </a:r>
          </a:p>
          <a:p>
            <a:r>
              <a:rPr lang="en-CA" altLang="en-US"/>
              <a:t>Provincial/Territorial and Federal court websites</a:t>
            </a:r>
          </a:p>
          <a:p>
            <a:r>
              <a:rPr lang="en-CA" altLang="en-US"/>
              <a:t>Law libraries</a:t>
            </a:r>
          </a:p>
          <a:p>
            <a:endParaRPr lang="en-CA" altLang="en-US"/>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1D578B9-1461-48B8-9B32-C8FE05245856}"/>
              </a:ext>
            </a:extLst>
          </p:cNvPr>
          <p:cNvSpPr>
            <a:spLocks noGrp="1"/>
          </p:cNvSpPr>
          <p:nvPr>
            <p:ph sz="half" idx="1"/>
          </p:nvPr>
        </p:nvSpPr>
        <p:spPr>
          <a:xfrm>
            <a:off x="361950" y="1749425"/>
            <a:ext cx="8420100" cy="908050"/>
          </a:xfrm>
        </p:spPr>
        <p:txBody>
          <a:bodyPr/>
          <a:lstStyle/>
          <a:p>
            <a:pPr algn="ctr">
              <a:defRPr/>
            </a:pPr>
            <a:r>
              <a:rPr lang="en-CA" dirty="0"/>
              <a:t>List of resources:</a:t>
            </a:r>
          </a:p>
          <a:p>
            <a:pPr algn="ctr">
              <a:defRPr/>
            </a:pPr>
            <a:r>
              <a:rPr lang="en-CA" dirty="0"/>
              <a:t>Responding to abuse &amp; neglect </a:t>
            </a:r>
          </a:p>
          <a:p>
            <a:pPr algn="ctr">
              <a:defRPr/>
            </a:pPr>
            <a:r>
              <a:rPr lang="en-CA" dirty="0"/>
              <a:t>in your region</a:t>
            </a:r>
            <a:endParaRPr lang="en-US" dirty="0"/>
          </a:p>
        </p:txBody>
      </p:sp>
      <p:sp>
        <p:nvSpPr>
          <p:cNvPr id="103427" name="Text Placeholder 2">
            <a:extLst>
              <a:ext uri="{FF2B5EF4-FFF2-40B4-BE49-F238E27FC236}">
                <a16:creationId xmlns:a16="http://schemas.microsoft.com/office/drawing/2014/main" id="{FC786BB4-90F7-7647-A5E4-9E0723CCD0F0}"/>
              </a:ext>
            </a:extLst>
          </p:cNvPr>
          <p:cNvSpPr>
            <a:spLocks noGrp="1" noChangeArrowheads="1"/>
          </p:cNvSpPr>
          <p:nvPr>
            <p:ph type="body" sz="quarter" idx="10"/>
          </p:nvPr>
        </p:nvSpPr>
        <p:spPr bwMode="auto">
          <a:xfrm>
            <a:off x="361950" y="2977198"/>
            <a:ext cx="8580882" cy="3657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a:lnSpc>
                <a:spcPts val="4563"/>
              </a:lnSpc>
            </a:pPr>
            <a:endParaRPr lang="en-CA" altLang="en-US" dirty="0"/>
          </a:p>
          <a:p>
            <a:pPr marL="0" indent="0">
              <a:lnSpc>
                <a:spcPts val="4563"/>
              </a:lnSpc>
              <a:buNone/>
            </a:pPr>
            <a:r>
              <a:rPr lang="en-US" altLang="en-US" dirty="0"/>
              <a:t>Canadian Network for the Prevention of Elder Abuse (Get Help page)</a:t>
            </a:r>
          </a:p>
          <a:p>
            <a:pPr marL="0" indent="0">
              <a:lnSpc>
                <a:spcPts val="4563"/>
              </a:lnSpc>
              <a:buNone/>
            </a:pPr>
            <a:r>
              <a:rPr lang="en-US" altLang="en-US" dirty="0">
                <a:hlinkClick r:id="rId3"/>
              </a:rPr>
              <a:t>https://</a:t>
            </a:r>
            <a:r>
              <a:rPr lang="en-US" altLang="en-US" dirty="0" err="1">
                <a:hlinkClick r:id="rId3"/>
              </a:rPr>
              <a:t>cnpea.ca</a:t>
            </a:r>
            <a:r>
              <a:rPr lang="en-US" altLang="en-US" dirty="0">
                <a:hlinkClick r:id="rId3"/>
              </a:rPr>
              <a:t>/</a:t>
            </a:r>
            <a:r>
              <a:rPr lang="en-US" altLang="en-US" dirty="0" err="1">
                <a:hlinkClick r:id="rId3"/>
              </a:rPr>
              <a:t>en</a:t>
            </a:r>
            <a:r>
              <a:rPr lang="en-US" altLang="en-US" dirty="0">
                <a:hlinkClick r:id="rId3"/>
              </a:rPr>
              <a:t>/what-is-elder-abuse/get-help</a:t>
            </a:r>
            <a:endParaRPr lang="en-US" alt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6B614C7-8F3F-44AC-AC2A-96EC7398452A}"/>
              </a:ext>
            </a:extLst>
          </p:cNvPr>
          <p:cNvSpPr>
            <a:spLocks noGrp="1"/>
          </p:cNvSpPr>
          <p:nvPr>
            <p:ph sz="half" idx="1"/>
          </p:nvPr>
        </p:nvSpPr>
        <p:spPr>
          <a:xfrm>
            <a:off x="1371600" y="1749425"/>
            <a:ext cx="6248400" cy="762000"/>
          </a:xfrm>
        </p:spPr>
        <p:txBody>
          <a:bodyPr/>
          <a:lstStyle/>
          <a:p>
            <a:pPr algn="ctr">
              <a:defRPr/>
            </a:pPr>
            <a:r>
              <a:rPr lang="en-CA" sz="2600" dirty="0"/>
              <a:t>review</a:t>
            </a:r>
            <a:endParaRPr lang="en-US" sz="2600" dirty="0"/>
          </a:p>
        </p:txBody>
      </p:sp>
      <p:sp>
        <p:nvSpPr>
          <p:cNvPr id="101379" name="Text Placeholder 2">
            <a:extLst>
              <a:ext uri="{FF2B5EF4-FFF2-40B4-BE49-F238E27FC236}">
                <a16:creationId xmlns:a16="http://schemas.microsoft.com/office/drawing/2014/main" id="{889B798B-F499-5B49-966A-D6E4EC3CD9AC}"/>
              </a:ext>
            </a:extLst>
          </p:cNvPr>
          <p:cNvSpPr>
            <a:spLocks noGrp="1" noChangeArrowheads="1"/>
          </p:cNvSpPr>
          <p:nvPr>
            <p:ph type="body" sz="quarter" idx="10"/>
          </p:nvPr>
        </p:nvSpPr>
        <p:spPr bwMode="auto">
          <a:xfrm>
            <a:off x="509588" y="2667000"/>
            <a:ext cx="8315325" cy="3657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marL="0" indent="0">
              <a:buNone/>
            </a:pPr>
            <a:r>
              <a:rPr lang="en-CA" altLang="en-US" dirty="0"/>
              <a:t>The appropriate response depends on:</a:t>
            </a:r>
          </a:p>
          <a:p>
            <a:pPr lvl="1">
              <a:buFont typeface="Arial" panose="020B0604020202020204" pitchFamily="34" charset="0"/>
              <a:buChar char="•"/>
            </a:pPr>
            <a:r>
              <a:rPr lang="en-CA" altLang="en-US" dirty="0"/>
              <a:t>Where is abuse occurring? </a:t>
            </a:r>
          </a:p>
          <a:p>
            <a:pPr lvl="1">
              <a:buFont typeface="Arial" panose="020B0604020202020204" pitchFamily="34" charset="0"/>
              <a:buChar char="•"/>
            </a:pPr>
            <a:r>
              <a:rPr lang="en-CA" altLang="en-US" dirty="0"/>
              <a:t>Does the older person have the capacity to take action on her own? </a:t>
            </a:r>
          </a:p>
          <a:p>
            <a:pPr lvl="1">
              <a:buFont typeface="Arial" panose="020B0604020202020204" pitchFamily="34" charset="0"/>
              <a:buChar char="•"/>
            </a:pPr>
            <a:r>
              <a:rPr lang="en-CA" altLang="en-US" dirty="0"/>
              <a:t>What is the degree of urgency?</a:t>
            </a:r>
          </a:p>
          <a:p>
            <a:pPr lvl="1">
              <a:buFont typeface="Arial" panose="020B0604020202020204" pitchFamily="34" charset="0"/>
              <a:buChar char="•"/>
            </a:pPr>
            <a:r>
              <a:rPr lang="en-CA" altLang="en-US" dirty="0"/>
              <a:t>What matters most to the older person?</a:t>
            </a:r>
          </a:p>
        </p:txBody>
      </p:sp>
    </p:spTree>
    <p:extLst>
      <p:ext uri="{BB962C8B-B14F-4D97-AF65-F5344CB8AC3E}">
        <p14:creationId xmlns:p14="http://schemas.microsoft.com/office/powerpoint/2010/main" val="39660250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9B9D207-BB86-9345-9EBB-D752291AE8A7}"/>
              </a:ext>
            </a:extLst>
          </p:cNvPr>
          <p:cNvSpPr>
            <a:spLocks noGrp="1"/>
          </p:cNvSpPr>
          <p:nvPr>
            <p:ph sz="half" idx="1"/>
          </p:nvPr>
        </p:nvSpPr>
        <p:spPr>
          <a:xfrm>
            <a:off x="914400" y="2057400"/>
            <a:ext cx="7391400" cy="762000"/>
          </a:xfrm>
        </p:spPr>
        <p:txBody>
          <a:bodyPr/>
          <a:lstStyle/>
          <a:p>
            <a:pPr algn="ctr" eaLnBrk="1" fontAlgn="auto" hangingPunct="1">
              <a:spcAft>
                <a:spcPts val="0"/>
              </a:spcAft>
              <a:defRPr/>
            </a:pPr>
            <a:r>
              <a:rPr lang="en-US" sz="3600" cap="none" dirty="0">
                <a:solidFill>
                  <a:schemeClr val="accent1">
                    <a:lumMod val="75000"/>
                  </a:schemeClr>
                </a:solidFill>
                <a:ea typeface="+mn-ea"/>
              </a:rPr>
              <a:t>Presentation outline</a:t>
            </a:r>
          </a:p>
        </p:txBody>
      </p:sp>
      <p:sp>
        <p:nvSpPr>
          <p:cNvPr id="19459" name="Text Placeholder 4">
            <a:extLst>
              <a:ext uri="{FF2B5EF4-FFF2-40B4-BE49-F238E27FC236}">
                <a16:creationId xmlns:a16="http://schemas.microsoft.com/office/drawing/2014/main" id="{1E8CDB9B-4A72-2144-A1A4-6BB131A769F9}"/>
              </a:ext>
            </a:extLst>
          </p:cNvPr>
          <p:cNvSpPr>
            <a:spLocks noGrp="1"/>
          </p:cNvSpPr>
          <p:nvPr>
            <p:ph type="body" sz="quarter" idx="10"/>
          </p:nvPr>
        </p:nvSpPr>
        <p:spPr bwMode="auto">
          <a:xfrm>
            <a:off x="914400" y="3032125"/>
            <a:ext cx="7391400" cy="28876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marL="1314450" lvl="2" indent="-514350" eaLnBrk="1" hangingPunct="1">
              <a:lnSpc>
                <a:spcPts val="2875"/>
              </a:lnSpc>
              <a:spcAft>
                <a:spcPts val="1200"/>
              </a:spcAft>
              <a:buFont typeface="Arial" panose="020B0604020202020204" pitchFamily="34" charset="0"/>
              <a:buAutoNum type="arabicPeriod"/>
            </a:pPr>
            <a:r>
              <a:rPr lang="en-US" altLang="en-US" sz="2600" dirty="0">
                <a:solidFill>
                  <a:srgbClr val="000000"/>
                </a:solidFill>
              </a:rPr>
              <a:t>What is elder abuse and neglect?</a:t>
            </a:r>
          </a:p>
          <a:p>
            <a:pPr marL="1314450" lvl="2" indent="-514350" eaLnBrk="1" hangingPunct="1">
              <a:lnSpc>
                <a:spcPts val="2875"/>
              </a:lnSpc>
              <a:spcAft>
                <a:spcPts val="1200"/>
              </a:spcAft>
              <a:buFont typeface="Arial" panose="020B0604020202020204" pitchFamily="34" charset="0"/>
              <a:buAutoNum type="arabicPeriod"/>
            </a:pPr>
            <a:r>
              <a:rPr lang="en-US" altLang="en-US" sz="2600" dirty="0">
                <a:solidFill>
                  <a:srgbClr val="000000"/>
                </a:solidFill>
              </a:rPr>
              <a:t>Relevant laws in Canada</a:t>
            </a:r>
          </a:p>
          <a:p>
            <a:pPr marL="1314450" lvl="2" indent="-514350" eaLnBrk="1" hangingPunct="1">
              <a:lnSpc>
                <a:spcPts val="2875"/>
              </a:lnSpc>
              <a:spcAft>
                <a:spcPts val="1200"/>
              </a:spcAft>
              <a:buFont typeface="Arial" panose="020B0604020202020204" pitchFamily="34" charset="0"/>
              <a:buAutoNum type="arabicPeriod"/>
            </a:pPr>
            <a:r>
              <a:rPr lang="en-US" altLang="en-US" sz="2600" dirty="0">
                <a:solidFill>
                  <a:srgbClr val="000000"/>
                </a:solidFill>
              </a:rPr>
              <a:t>Ethical principles</a:t>
            </a:r>
          </a:p>
          <a:p>
            <a:pPr marL="1314450" lvl="2" indent="-514350" eaLnBrk="1" hangingPunct="1">
              <a:lnSpc>
                <a:spcPts val="2875"/>
              </a:lnSpc>
              <a:spcAft>
                <a:spcPts val="1200"/>
              </a:spcAft>
              <a:buFont typeface="Arial" panose="020B0604020202020204" pitchFamily="34" charset="0"/>
              <a:buAutoNum type="arabicPeriod"/>
            </a:pPr>
            <a:r>
              <a:rPr lang="en-US" altLang="en-US" sz="2600" dirty="0">
                <a:solidFill>
                  <a:srgbClr val="000000"/>
                </a:solidFill>
              </a:rPr>
              <a:t>Resources</a:t>
            </a:r>
          </a:p>
          <a:p>
            <a:pPr eaLnBrk="1" hangingPunct="1">
              <a:spcAft>
                <a:spcPts val="1200"/>
              </a:spcAft>
              <a:buFont typeface="Arial" panose="020B0604020202020204" pitchFamily="34" charset="0"/>
              <a:buNone/>
            </a:pPr>
            <a:endParaRPr lang="en-US" altLang="en-US" sz="2600"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6B614C7-8F3F-44AC-AC2A-96EC7398452A}"/>
              </a:ext>
            </a:extLst>
          </p:cNvPr>
          <p:cNvSpPr>
            <a:spLocks noGrp="1"/>
          </p:cNvSpPr>
          <p:nvPr>
            <p:ph sz="half" idx="1"/>
          </p:nvPr>
        </p:nvSpPr>
        <p:spPr>
          <a:xfrm>
            <a:off x="1371600" y="1749425"/>
            <a:ext cx="6248400" cy="762000"/>
          </a:xfrm>
        </p:spPr>
        <p:txBody>
          <a:bodyPr/>
          <a:lstStyle/>
          <a:p>
            <a:pPr algn="ctr">
              <a:defRPr/>
            </a:pPr>
            <a:r>
              <a:rPr lang="en-CA" sz="2600" dirty="0"/>
              <a:t>review</a:t>
            </a:r>
            <a:endParaRPr lang="en-US" sz="2600" dirty="0"/>
          </a:p>
        </p:txBody>
      </p:sp>
      <p:sp>
        <p:nvSpPr>
          <p:cNvPr id="101379" name="Text Placeholder 2">
            <a:extLst>
              <a:ext uri="{FF2B5EF4-FFF2-40B4-BE49-F238E27FC236}">
                <a16:creationId xmlns:a16="http://schemas.microsoft.com/office/drawing/2014/main" id="{889B798B-F499-5B49-966A-D6E4EC3CD9AC}"/>
              </a:ext>
            </a:extLst>
          </p:cNvPr>
          <p:cNvSpPr>
            <a:spLocks noGrp="1" noChangeArrowheads="1"/>
          </p:cNvSpPr>
          <p:nvPr>
            <p:ph type="body" sz="quarter" idx="10"/>
          </p:nvPr>
        </p:nvSpPr>
        <p:spPr bwMode="auto">
          <a:xfrm>
            <a:off x="509588" y="2827020"/>
            <a:ext cx="8315325" cy="30022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marL="0" indent="0">
              <a:buNone/>
            </a:pPr>
            <a:r>
              <a:rPr lang="en-CA" altLang="en-US" dirty="0"/>
              <a:t>In most situations:</a:t>
            </a:r>
          </a:p>
          <a:p>
            <a:r>
              <a:rPr lang="en-CA" altLang="en-US" dirty="0"/>
              <a:t>Reporting abuse is </a:t>
            </a:r>
            <a:r>
              <a:rPr lang="en-CA" altLang="en-US" b="1" dirty="0"/>
              <a:t>not</a:t>
            </a:r>
            <a:r>
              <a:rPr lang="en-CA" altLang="en-US" dirty="0"/>
              <a:t> mandatory</a:t>
            </a:r>
          </a:p>
          <a:p>
            <a:r>
              <a:rPr lang="en-CA" altLang="en-US" dirty="0"/>
              <a:t>Supporting a person who is experiencing abuse is usually a process—takes time and trust</a:t>
            </a:r>
          </a:p>
          <a:p>
            <a:r>
              <a:rPr lang="en-CA" altLang="en-US" dirty="0"/>
              <a:t>What happens will depend on the helpful resources are available in your community</a:t>
            </a:r>
          </a:p>
        </p:txBody>
      </p:sp>
    </p:spTree>
    <p:extLst>
      <p:ext uri="{BB962C8B-B14F-4D97-AF65-F5344CB8AC3E}">
        <p14:creationId xmlns:p14="http://schemas.microsoft.com/office/powerpoint/2010/main" val="308305544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Title 1">
            <a:extLst>
              <a:ext uri="{FF2B5EF4-FFF2-40B4-BE49-F238E27FC236}">
                <a16:creationId xmlns:a16="http://schemas.microsoft.com/office/drawing/2014/main" id="{60150AF4-9C3A-954D-B1CA-A1156C2928AC}"/>
              </a:ext>
            </a:extLst>
          </p:cNvPr>
          <p:cNvSpPr>
            <a:spLocks noGrp="1"/>
          </p:cNvSpPr>
          <p:nvPr>
            <p:ph type="ctrTitle"/>
          </p:nvPr>
        </p:nvSpPr>
        <p:spPr bwMode="auto">
          <a:xfrm>
            <a:off x="685800" y="3043238"/>
            <a:ext cx="7772400" cy="14700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4000" b="1">
                <a:solidFill>
                  <a:schemeClr val="bg1"/>
                </a:solidFill>
                <a:latin typeface="Arial Bold" pitchFamily="-107" charset="0"/>
              </a:rPr>
              <a:t>Canadian Centre for Elder Law</a:t>
            </a:r>
          </a:p>
        </p:txBody>
      </p:sp>
      <p:sp>
        <p:nvSpPr>
          <p:cNvPr id="107523" name="Subtitle 2">
            <a:extLst>
              <a:ext uri="{FF2B5EF4-FFF2-40B4-BE49-F238E27FC236}">
                <a16:creationId xmlns:a16="http://schemas.microsoft.com/office/drawing/2014/main" id="{7E0FF8D0-BB30-D546-896E-C97909DA103F}"/>
              </a:ext>
            </a:extLst>
          </p:cNvPr>
          <p:cNvSpPr>
            <a:spLocks noGrp="1"/>
          </p:cNvSpPr>
          <p:nvPr>
            <p:ph type="subTitle" idx="1"/>
          </p:nvPr>
        </p:nvSpPr>
        <p:spPr bwMode="auto">
          <a:xfrm>
            <a:off x="685800" y="3886200"/>
            <a:ext cx="7891463" cy="21923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4000" b="1">
                <a:solidFill>
                  <a:schemeClr val="bg1"/>
                </a:solidFill>
                <a:latin typeface="Arial" panose="020B0604020202020204" pitchFamily="34" charset="0"/>
                <a:cs typeface="Arial" panose="020B0604020202020204" pitchFamily="34" charset="0"/>
              </a:rPr>
              <a:t>www.bcli.org/ccel</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9B9D207-BB86-9345-9EBB-D752291AE8A7}"/>
              </a:ext>
            </a:extLst>
          </p:cNvPr>
          <p:cNvSpPr>
            <a:spLocks noGrp="1"/>
          </p:cNvSpPr>
          <p:nvPr>
            <p:ph sz="half" idx="1"/>
          </p:nvPr>
        </p:nvSpPr>
        <p:spPr>
          <a:xfrm>
            <a:off x="914400" y="2057400"/>
            <a:ext cx="7391400" cy="762000"/>
          </a:xfrm>
        </p:spPr>
        <p:txBody>
          <a:bodyPr/>
          <a:lstStyle/>
          <a:p>
            <a:pPr algn="ctr" eaLnBrk="1" fontAlgn="auto" hangingPunct="1">
              <a:spcAft>
                <a:spcPts val="0"/>
              </a:spcAft>
              <a:defRPr/>
            </a:pPr>
            <a:r>
              <a:rPr lang="en-US" sz="3600" cap="none" dirty="0">
                <a:ea typeface="+mn-ea"/>
              </a:rPr>
              <a:t>Disclaimer</a:t>
            </a:r>
          </a:p>
        </p:txBody>
      </p:sp>
      <p:sp>
        <p:nvSpPr>
          <p:cNvPr id="17411" name="Text Placeholder 4">
            <a:extLst>
              <a:ext uri="{FF2B5EF4-FFF2-40B4-BE49-F238E27FC236}">
                <a16:creationId xmlns:a16="http://schemas.microsoft.com/office/drawing/2014/main" id="{37ECDD9A-1833-BB4E-9BA8-ED707765D72E}"/>
              </a:ext>
            </a:extLst>
          </p:cNvPr>
          <p:cNvSpPr>
            <a:spLocks noGrp="1"/>
          </p:cNvSpPr>
          <p:nvPr>
            <p:ph type="body" sz="quarter" idx="10"/>
          </p:nvPr>
        </p:nvSpPr>
        <p:spPr bwMode="auto">
          <a:xfrm>
            <a:off x="1192213" y="3124200"/>
            <a:ext cx="6523037" cy="28876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marL="800100" lvl="2" indent="0" eaLnBrk="1" hangingPunct="1">
              <a:lnSpc>
                <a:spcPts val="2875"/>
              </a:lnSpc>
              <a:spcAft>
                <a:spcPts val="1200"/>
              </a:spcAft>
              <a:buFont typeface="Arial" panose="020B0604020202020204" pitchFamily="34" charset="0"/>
              <a:buNone/>
            </a:pPr>
            <a:r>
              <a:rPr lang="en-US" altLang="en-US" sz="2600">
                <a:solidFill>
                  <a:srgbClr val="000000"/>
                </a:solidFill>
              </a:rPr>
              <a:t>This presentation is not legal advice</a:t>
            </a:r>
          </a:p>
          <a:p>
            <a:pPr eaLnBrk="1" hangingPunct="1">
              <a:spcAft>
                <a:spcPts val="1200"/>
              </a:spcAft>
              <a:buFont typeface="Arial" panose="020B0604020202020204" pitchFamily="34" charset="0"/>
              <a:buNone/>
            </a:pPr>
            <a:endParaRPr lang="en-US" altLang="en-US" sz="26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E62867E-49ED-4B51-935A-B92A0E4E26C7}"/>
              </a:ext>
            </a:extLst>
          </p:cNvPr>
          <p:cNvSpPr>
            <a:spLocks noGrp="1"/>
          </p:cNvSpPr>
          <p:nvPr>
            <p:ph sz="half" idx="1"/>
          </p:nvPr>
        </p:nvSpPr>
        <p:spPr>
          <a:xfrm>
            <a:off x="798513" y="1933575"/>
            <a:ext cx="7881937" cy="944563"/>
          </a:xfrm>
        </p:spPr>
        <p:txBody>
          <a:bodyPr/>
          <a:lstStyle/>
          <a:p>
            <a:pPr algn="ctr">
              <a:defRPr/>
            </a:pPr>
            <a:r>
              <a:rPr lang="en-US" dirty="0">
                <a:ea typeface="ＭＳ Ｐゴシック" pitchFamily="29" charset="-128"/>
              </a:rPr>
              <a:t>What is ELDER ABUSE?</a:t>
            </a:r>
            <a:endParaRPr lang="en-CA" dirty="0">
              <a:ea typeface="ＭＳ Ｐゴシック" pitchFamily="29" charset="-128"/>
            </a:endParaRPr>
          </a:p>
        </p:txBody>
      </p:sp>
      <p:sp>
        <p:nvSpPr>
          <p:cNvPr id="15363" name="Text Placeholder 2">
            <a:extLst>
              <a:ext uri="{FF2B5EF4-FFF2-40B4-BE49-F238E27FC236}">
                <a16:creationId xmlns:a16="http://schemas.microsoft.com/office/drawing/2014/main" id="{A02B570A-4408-47E6-A180-AA49215070E2}"/>
              </a:ext>
            </a:extLst>
          </p:cNvPr>
          <p:cNvSpPr>
            <a:spLocks noGrp="1"/>
          </p:cNvSpPr>
          <p:nvPr>
            <p:ph type="body" sz="quarter" idx="10"/>
          </p:nvPr>
        </p:nvSpPr>
        <p:spPr bwMode="auto">
          <a:xfrm>
            <a:off x="1270000" y="2878138"/>
            <a:ext cx="7410450" cy="3014662"/>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a:defRPr/>
            </a:pPr>
            <a:r>
              <a:rPr lang="en-US" dirty="0">
                <a:ea typeface="MS PGothic" panose="020B0600070205080204" pitchFamily="34" charset="-128"/>
              </a:rPr>
              <a:t>Elder abuse refers to the </a:t>
            </a:r>
            <a:r>
              <a:rPr lang="en-US" b="1" i="1" dirty="0">
                <a:ea typeface="MS PGothic" panose="020B0600070205080204" pitchFamily="34" charset="-128"/>
              </a:rPr>
              <a:t>deliberate</a:t>
            </a:r>
            <a:r>
              <a:rPr lang="en-US" dirty="0">
                <a:ea typeface="MS PGothic" panose="020B0600070205080204" pitchFamily="34" charset="-128"/>
              </a:rPr>
              <a:t> mistreatment of older adults </a:t>
            </a:r>
          </a:p>
          <a:p>
            <a:pPr>
              <a:defRPr/>
            </a:pPr>
            <a:r>
              <a:rPr lang="en-US" dirty="0">
                <a:ea typeface="MS PGothic" panose="020B0600070205080204" pitchFamily="34" charset="-128"/>
              </a:rPr>
              <a:t>Includes actions and/or behaviour, or lack of action or behaviour </a:t>
            </a:r>
          </a:p>
          <a:p>
            <a:pPr>
              <a:defRPr/>
            </a:pPr>
            <a:r>
              <a:rPr lang="en-US" dirty="0">
                <a:ea typeface="MS PGothic" panose="020B0600070205080204" pitchFamily="34" charset="-128"/>
              </a:rPr>
              <a:t>Physical, mental, emotional, financial,  sexual harm or loss</a:t>
            </a:r>
            <a:endParaRPr lang="en-CA" dirty="0">
              <a:ea typeface="MS PGothic" panose="020B0600070205080204" pitchFamily="34" charset="-128"/>
            </a:endParaRPr>
          </a:p>
          <a:p>
            <a:pPr>
              <a:defRPr/>
            </a:pPr>
            <a:endParaRPr lang="en-US" altLang="en-US" sz="2400" dirty="0">
              <a:ea typeface="MS PGothic" panose="020B0600070205080204" pitchFamily="34" charset="-128"/>
            </a:endParaRPr>
          </a:p>
          <a:p>
            <a:pPr marL="0" indent="0">
              <a:buFont typeface="Arial" panose="020B0604020202020204" pitchFamily="34" charset="0"/>
              <a:buNone/>
              <a:defRPr/>
            </a:pPr>
            <a:endParaRPr lang="en-CA" altLang="en-US" sz="2400" dirty="0">
              <a:ea typeface="MS PGothic" panose="020B0600070205080204" pitchFamily="34" charset="-12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E62867E-49ED-4B51-935A-B92A0E4E26C7}"/>
              </a:ext>
            </a:extLst>
          </p:cNvPr>
          <p:cNvSpPr>
            <a:spLocks noGrp="1"/>
          </p:cNvSpPr>
          <p:nvPr>
            <p:ph sz="half" idx="1"/>
          </p:nvPr>
        </p:nvSpPr>
        <p:spPr>
          <a:xfrm>
            <a:off x="658813" y="1881188"/>
            <a:ext cx="8281987" cy="669925"/>
          </a:xfrm>
        </p:spPr>
        <p:txBody>
          <a:bodyPr/>
          <a:lstStyle/>
          <a:p>
            <a:pPr algn="ctr">
              <a:defRPr/>
            </a:pPr>
            <a:r>
              <a:rPr lang="en-US" dirty="0">
                <a:ea typeface="ＭＳ Ｐゴシック" pitchFamily="29" charset="-128"/>
              </a:rPr>
              <a:t>What IS NEGLECT?</a:t>
            </a:r>
            <a:endParaRPr lang="en-CA" dirty="0">
              <a:ea typeface="ＭＳ Ｐゴシック" pitchFamily="29" charset="-128"/>
            </a:endParaRPr>
          </a:p>
        </p:txBody>
      </p:sp>
      <p:sp>
        <p:nvSpPr>
          <p:cNvPr id="27651" name="Text Placeholder 2">
            <a:extLst>
              <a:ext uri="{FF2B5EF4-FFF2-40B4-BE49-F238E27FC236}">
                <a16:creationId xmlns:a16="http://schemas.microsoft.com/office/drawing/2014/main" id="{68051795-E20F-4568-AEE3-42FE4FBC88D3}"/>
              </a:ext>
            </a:extLst>
          </p:cNvPr>
          <p:cNvSpPr>
            <a:spLocks noGrp="1"/>
          </p:cNvSpPr>
          <p:nvPr>
            <p:ph type="body" sz="quarter" idx="10"/>
          </p:nvPr>
        </p:nvSpPr>
        <p:spPr bwMode="auto">
          <a:xfrm>
            <a:off x="823914" y="2378075"/>
            <a:ext cx="7484064" cy="3395708"/>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eaLnBrk="1" hangingPunct="1">
              <a:spcBef>
                <a:spcPct val="0"/>
              </a:spcBef>
              <a:defRPr/>
            </a:pPr>
            <a:endParaRPr lang="en-US" altLang="en-US" dirty="0"/>
          </a:p>
          <a:p>
            <a:pPr eaLnBrk="1" hangingPunct="1">
              <a:spcBef>
                <a:spcPct val="0"/>
              </a:spcBef>
              <a:defRPr/>
            </a:pPr>
            <a:r>
              <a:rPr lang="en-US" altLang="en-US" dirty="0"/>
              <a:t>Failure to provide necessary care, assistance, or attention to an adult</a:t>
            </a:r>
          </a:p>
          <a:p>
            <a:pPr marL="0" indent="0" eaLnBrk="1" hangingPunct="1">
              <a:spcBef>
                <a:spcPct val="0"/>
              </a:spcBef>
              <a:buFont typeface="Arial" panose="020B0604020202020204" pitchFamily="34" charset="0"/>
              <a:buNone/>
              <a:defRPr/>
            </a:pPr>
            <a:r>
              <a:rPr lang="en-US" altLang="en-US" dirty="0"/>
              <a:t>    </a:t>
            </a:r>
          </a:p>
          <a:p>
            <a:pPr eaLnBrk="1" hangingPunct="1">
              <a:spcBef>
                <a:spcPct val="0"/>
              </a:spcBef>
              <a:defRPr/>
            </a:pPr>
            <a:r>
              <a:rPr lang="en-US" altLang="en-US" b="1" dirty="0"/>
              <a:t>Passive = Unintentional </a:t>
            </a:r>
          </a:p>
          <a:p>
            <a:pPr eaLnBrk="1" hangingPunct="1">
              <a:spcBef>
                <a:spcPct val="0"/>
              </a:spcBef>
              <a:defRPr/>
            </a:pPr>
            <a:endParaRPr lang="en-US" altLang="en-US" b="1" dirty="0"/>
          </a:p>
          <a:p>
            <a:pPr eaLnBrk="1" hangingPunct="1">
              <a:spcBef>
                <a:spcPct val="0"/>
              </a:spcBef>
              <a:defRPr/>
            </a:pPr>
            <a:r>
              <a:rPr lang="en-US" altLang="en-US" b="1" dirty="0"/>
              <a:t>Active = Intentional</a:t>
            </a:r>
            <a:endParaRPr lang="en-CA" altLang="en-US" sz="2400"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B2041FA-F40F-4BC6-8A55-57BE500E7741}"/>
              </a:ext>
            </a:extLst>
          </p:cNvPr>
          <p:cNvSpPr>
            <a:spLocks noGrp="1"/>
          </p:cNvSpPr>
          <p:nvPr>
            <p:ph sz="half" idx="1"/>
          </p:nvPr>
        </p:nvSpPr>
        <p:spPr>
          <a:xfrm>
            <a:off x="1371600" y="2005013"/>
            <a:ext cx="6248400" cy="762000"/>
          </a:xfrm>
        </p:spPr>
        <p:txBody>
          <a:bodyPr/>
          <a:lstStyle/>
          <a:p>
            <a:pPr algn="ctr">
              <a:defRPr/>
            </a:pPr>
            <a:r>
              <a:rPr lang="en-US" dirty="0">
                <a:ea typeface="ＭＳ Ｐゴシック" pitchFamily="29" charset="-128"/>
              </a:rPr>
              <a:t>who abuses and neglects older adults?</a:t>
            </a:r>
            <a:endParaRPr lang="en-CA" dirty="0">
              <a:ea typeface="ＭＳ Ｐゴシック" pitchFamily="29" charset="-128"/>
            </a:endParaRPr>
          </a:p>
          <a:p>
            <a:pPr>
              <a:defRPr/>
            </a:pPr>
            <a:endParaRPr lang="en-US" dirty="0"/>
          </a:p>
        </p:txBody>
      </p:sp>
      <p:sp>
        <p:nvSpPr>
          <p:cNvPr id="33795" name="Text Placeholder 2">
            <a:extLst>
              <a:ext uri="{FF2B5EF4-FFF2-40B4-BE49-F238E27FC236}">
                <a16:creationId xmlns:a16="http://schemas.microsoft.com/office/drawing/2014/main" id="{4087836C-4D00-BE49-9FF8-74348C7FAD4C}"/>
              </a:ext>
            </a:extLst>
          </p:cNvPr>
          <p:cNvSpPr>
            <a:spLocks noGrp="1" noChangeArrowheads="1"/>
          </p:cNvSpPr>
          <p:nvPr>
            <p:ph type="body" sz="quarter" idx="10"/>
          </p:nvPr>
        </p:nvSpPr>
        <p:spPr bwMode="auto">
          <a:xfrm>
            <a:off x="1371600" y="2987675"/>
            <a:ext cx="6248400" cy="228971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endParaRPr lang="en-US" altLang="en-US" dirty="0"/>
          </a:p>
          <a:p>
            <a:r>
              <a:rPr lang="en-US" altLang="en-US" dirty="0"/>
              <a:t>Strangers</a:t>
            </a:r>
          </a:p>
          <a:p>
            <a:r>
              <a:rPr lang="en-US" altLang="en-US" dirty="0"/>
              <a:t>Con artists </a:t>
            </a:r>
          </a:p>
          <a:p>
            <a:r>
              <a:rPr lang="en-US" altLang="en-US" dirty="0"/>
              <a:t>Relationships of trust</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8222</TotalTime>
  <Words>5876</Words>
  <Application>Microsoft Macintosh PowerPoint</Application>
  <PresentationFormat>On-screen Show (4:3)</PresentationFormat>
  <Paragraphs>656</Paragraphs>
  <Slides>51</Slides>
  <Notes>51</Notes>
  <HiddenSlides>0</HiddenSlides>
  <MMClips>0</MMClips>
  <ScaleCrop>false</ScaleCrop>
  <HeadingPairs>
    <vt:vector size="6" baseType="variant">
      <vt:variant>
        <vt:lpstr>Fonts Used</vt:lpstr>
      </vt:variant>
      <vt:variant>
        <vt:i4>8</vt:i4>
      </vt:variant>
      <vt:variant>
        <vt:lpstr>Theme</vt:lpstr>
      </vt:variant>
      <vt:variant>
        <vt:i4>5</vt:i4>
      </vt:variant>
      <vt:variant>
        <vt:lpstr>Slide Titles</vt:lpstr>
      </vt:variant>
      <vt:variant>
        <vt:i4>51</vt:i4>
      </vt:variant>
    </vt:vector>
  </HeadingPairs>
  <TitlesOfParts>
    <vt:vector size="64" baseType="lpstr">
      <vt:lpstr>ＭＳ Ｐゴシック</vt:lpstr>
      <vt:lpstr>ＭＳ Ｐゴシック</vt:lpstr>
      <vt:lpstr>Arial</vt:lpstr>
      <vt:lpstr>Arial Bold</vt:lpstr>
      <vt:lpstr>Calibri</vt:lpstr>
      <vt:lpstr>Cambria</vt:lpstr>
      <vt:lpstr>Symbol</vt:lpstr>
      <vt:lpstr>Times New Roman</vt:lpstr>
      <vt:lpstr>Office Theme</vt:lpstr>
      <vt:lpstr>1_Office Theme</vt:lpstr>
      <vt:lpstr>2_Office Theme</vt:lpstr>
      <vt:lpstr>3_Office Theme</vt:lpstr>
      <vt:lpstr>4_Office Theme</vt:lpstr>
      <vt:lpstr>Responding to Elder Abuse and Neglect :  Legal and Ethical Issues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Canadian Centre for Elder Law</vt:lpstr>
    </vt:vector>
  </TitlesOfParts>
  <Company/>
  <LinksUpToDate>false</LinksUpToDate>
  <SharedDoc>false</SharedDoc>
  <HyperlinksChanged>false</HyperlinksChanged>
  <AppVersion>16.0010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Carolynn Pawluk</dc:creator>
  <cp:lastModifiedBy>Krista James</cp:lastModifiedBy>
  <cp:revision>495</cp:revision>
  <cp:lastPrinted>2015-11-12T13:41:17Z</cp:lastPrinted>
  <dcterms:created xsi:type="dcterms:W3CDTF">2012-05-18T06:38:14Z</dcterms:created>
  <dcterms:modified xsi:type="dcterms:W3CDTF">2018-06-15T23:14:04Z</dcterms:modified>
</cp:coreProperties>
</file>